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309" r:id="rId3"/>
    <p:sldId id="310" r:id="rId4"/>
    <p:sldId id="283" r:id="rId5"/>
    <p:sldId id="279" r:id="rId6"/>
    <p:sldId id="295" r:id="rId7"/>
    <p:sldId id="284" r:id="rId8"/>
    <p:sldId id="296" r:id="rId9"/>
    <p:sldId id="268" r:id="rId10"/>
    <p:sldId id="258" r:id="rId11"/>
    <p:sldId id="266" r:id="rId12"/>
    <p:sldId id="265" r:id="rId13"/>
    <p:sldId id="285" r:id="rId14"/>
    <p:sldId id="288" r:id="rId15"/>
    <p:sldId id="312" r:id="rId16"/>
    <p:sldId id="314" r:id="rId17"/>
    <p:sldId id="315" r:id="rId18"/>
    <p:sldId id="316" r:id="rId19"/>
    <p:sldId id="317" r:id="rId20"/>
    <p:sldId id="318" r:id="rId21"/>
    <p:sldId id="319" r:id="rId22"/>
    <p:sldId id="320" r:id="rId23"/>
    <p:sldId id="297" r:id="rId24"/>
    <p:sldId id="289" r:id="rId25"/>
    <p:sldId id="300" r:id="rId26"/>
    <p:sldId id="301" r:id="rId27"/>
    <p:sldId id="292" r:id="rId28"/>
    <p:sldId id="294" r:id="rId29"/>
    <p:sldId id="287" r:id="rId30"/>
    <p:sldId id="276" r:id="rId31"/>
    <p:sldId id="299" r:id="rId32"/>
    <p:sldId id="322" r:id="rId33"/>
    <p:sldId id="323" r:id="rId34"/>
    <p:sldId id="324" r:id="rId35"/>
    <p:sldId id="306" r:id="rId36"/>
    <p:sldId id="308" r:id="rId37"/>
    <p:sldId id="311" r:id="rId38"/>
    <p:sldId id="32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83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34" autoAdjust="0"/>
    <p:restoredTop sz="94660"/>
  </p:normalViewPr>
  <p:slideViewPr>
    <p:cSldViewPr snapToGrid="0">
      <p:cViewPr varScale="1">
        <p:scale>
          <a:sx n="115" d="100"/>
          <a:sy n="115" d="100"/>
        </p:scale>
        <p:origin x="78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517648-42EC-4F9B-A60D-F10D776D5CE8}" type="datetimeFigureOut">
              <a:rPr lang="en-IN" smtClean="0"/>
              <a:t>01-11-2025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534416-321C-49DF-B609-5492F5766AA9}" type="slidenum">
              <a:rPr lang="en-IN" smtClean="0"/>
              <a:t>‹#›</a:t>
            </a:fld>
            <a:endParaRPr lang="en-IN"/>
          </a:p>
        </p:txBody>
      </p:sp>
    </p:spTree>
    <p:extLst>
      <p:ext uri="{BB962C8B-B14F-4D97-AF65-F5344CB8AC3E}">
        <p14:creationId xmlns:p14="http://schemas.microsoft.com/office/powerpoint/2010/main" val="190092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86534416-321C-49DF-B609-5492F5766AA9}" type="slidenum">
              <a:rPr lang="en-IN" smtClean="0"/>
              <a:t>11</a:t>
            </a:fld>
            <a:endParaRPr lang="en-IN"/>
          </a:p>
        </p:txBody>
      </p:sp>
    </p:spTree>
    <p:extLst>
      <p:ext uri="{BB962C8B-B14F-4D97-AF65-F5344CB8AC3E}">
        <p14:creationId xmlns:p14="http://schemas.microsoft.com/office/powerpoint/2010/main" val="1613267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86534416-321C-49DF-B609-5492F5766AA9}" type="slidenum">
              <a:rPr lang="en-IN" smtClean="0"/>
              <a:t>16</a:t>
            </a:fld>
            <a:endParaRPr lang="en-IN"/>
          </a:p>
        </p:txBody>
      </p:sp>
    </p:spTree>
    <p:extLst>
      <p:ext uri="{BB962C8B-B14F-4D97-AF65-F5344CB8AC3E}">
        <p14:creationId xmlns:p14="http://schemas.microsoft.com/office/powerpoint/2010/main" val="416970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CE918E-9802-4DC8-BA3E-68145E794E2B}" type="datetime1">
              <a:rPr lang="en-IN" smtClean="0"/>
              <a:t>01-11-2025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B168CCF-A15B-4761-8074-CC4E40B4ECF8}"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1032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3F98D8-2B5C-4B5B-8F56-A84B8E1BFE33}" type="datetime1">
              <a:rPr lang="en-IN" smtClean="0"/>
              <a:t>01-11-2025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B168CCF-A15B-4761-8074-CC4E40B4ECF8}" type="slidenum">
              <a:rPr lang="en-IN" smtClean="0"/>
              <a:t>‹#›</a:t>
            </a:fld>
            <a:endParaRPr lang="en-IN"/>
          </a:p>
        </p:txBody>
      </p:sp>
    </p:spTree>
    <p:extLst>
      <p:ext uri="{BB962C8B-B14F-4D97-AF65-F5344CB8AC3E}">
        <p14:creationId xmlns:p14="http://schemas.microsoft.com/office/powerpoint/2010/main" val="412951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ED5042-C6F2-4FBC-97F8-1689D0BA60BD}" type="datetime1">
              <a:rPr lang="en-IN" smtClean="0"/>
              <a:t>01-11-2025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B168CCF-A15B-4761-8074-CC4E40B4ECF8}" type="slidenum">
              <a:rPr lang="en-IN" smtClean="0"/>
              <a:t>‹#›</a:t>
            </a:fld>
            <a:endParaRPr lang="en-IN"/>
          </a:p>
        </p:txBody>
      </p:sp>
    </p:spTree>
    <p:extLst>
      <p:ext uri="{BB962C8B-B14F-4D97-AF65-F5344CB8AC3E}">
        <p14:creationId xmlns:p14="http://schemas.microsoft.com/office/powerpoint/2010/main" val="2325195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BF2362-3D25-4DDD-BB2C-2DF44D1B297E}" type="datetime1">
              <a:rPr lang="en-IN" smtClean="0"/>
              <a:t>01-11-2025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B168CCF-A15B-4761-8074-CC4E40B4ECF8}" type="slidenum">
              <a:rPr lang="en-IN" smtClean="0"/>
              <a:t>‹#›</a:t>
            </a:fld>
            <a:endParaRPr lang="en-IN"/>
          </a:p>
        </p:txBody>
      </p:sp>
    </p:spTree>
    <p:extLst>
      <p:ext uri="{BB962C8B-B14F-4D97-AF65-F5344CB8AC3E}">
        <p14:creationId xmlns:p14="http://schemas.microsoft.com/office/powerpoint/2010/main" val="2014581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554805-8E21-4B83-98E5-01AEAC036BF4}" type="datetime1">
              <a:rPr lang="en-IN" smtClean="0"/>
              <a:t>01-11-2025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B168CCF-A15B-4761-8074-CC4E40B4ECF8}"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733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51EB24-DDE7-4FCA-83EA-149D4A72B7EA}" type="datetime1">
              <a:rPr lang="en-IN" smtClean="0"/>
              <a:t>01-11-2025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B168CCF-A15B-4761-8074-CC4E40B4ECF8}" type="slidenum">
              <a:rPr lang="en-IN" smtClean="0"/>
              <a:t>‹#›</a:t>
            </a:fld>
            <a:endParaRPr lang="en-IN"/>
          </a:p>
        </p:txBody>
      </p:sp>
    </p:spTree>
    <p:extLst>
      <p:ext uri="{BB962C8B-B14F-4D97-AF65-F5344CB8AC3E}">
        <p14:creationId xmlns:p14="http://schemas.microsoft.com/office/powerpoint/2010/main" val="193333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50DF4A-168A-489B-B99F-3463771E4FE1}" type="datetime1">
              <a:rPr lang="en-IN" smtClean="0"/>
              <a:t>01-11-2025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B168CCF-A15B-4761-8074-CC4E40B4ECF8}" type="slidenum">
              <a:rPr lang="en-IN" smtClean="0"/>
              <a:t>‹#›</a:t>
            </a:fld>
            <a:endParaRPr lang="en-IN"/>
          </a:p>
        </p:txBody>
      </p:sp>
    </p:spTree>
    <p:extLst>
      <p:ext uri="{BB962C8B-B14F-4D97-AF65-F5344CB8AC3E}">
        <p14:creationId xmlns:p14="http://schemas.microsoft.com/office/powerpoint/2010/main" val="3614096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E3EBE4-BD70-45AB-8935-BC42395C9739}" type="datetime1">
              <a:rPr lang="en-IN" smtClean="0"/>
              <a:t>01-11-2025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B168CCF-A15B-4761-8074-CC4E40B4ECF8}" type="slidenum">
              <a:rPr lang="en-IN" smtClean="0"/>
              <a:t>‹#›</a:t>
            </a:fld>
            <a:endParaRPr lang="en-IN"/>
          </a:p>
        </p:txBody>
      </p:sp>
    </p:spTree>
    <p:extLst>
      <p:ext uri="{BB962C8B-B14F-4D97-AF65-F5344CB8AC3E}">
        <p14:creationId xmlns:p14="http://schemas.microsoft.com/office/powerpoint/2010/main" val="1698687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B22A901-50A9-4ED7-9A61-93B1A5C59221}" type="datetime1">
              <a:rPr lang="en-IN" smtClean="0"/>
              <a:t>01-11-2025</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7B168CCF-A15B-4761-8074-CC4E40B4ECF8}" type="slidenum">
              <a:rPr lang="en-IN" smtClean="0"/>
              <a:t>‹#›</a:t>
            </a:fld>
            <a:endParaRPr lang="en-IN"/>
          </a:p>
        </p:txBody>
      </p:sp>
    </p:spTree>
    <p:extLst>
      <p:ext uri="{BB962C8B-B14F-4D97-AF65-F5344CB8AC3E}">
        <p14:creationId xmlns:p14="http://schemas.microsoft.com/office/powerpoint/2010/main" val="3751285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F2C57BD-F9E6-4DB2-A833-0DC805917A64}" type="datetime1">
              <a:rPr lang="en-IN" smtClean="0"/>
              <a:t>01-11-2025</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B168CCF-A15B-4761-8074-CC4E40B4ECF8}" type="slidenum">
              <a:rPr lang="en-IN" smtClean="0"/>
              <a:t>‹#›</a:t>
            </a:fld>
            <a:endParaRPr lang="en-IN"/>
          </a:p>
        </p:txBody>
      </p:sp>
    </p:spTree>
    <p:extLst>
      <p:ext uri="{BB962C8B-B14F-4D97-AF65-F5344CB8AC3E}">
        <p14:creationId xmlns:p14="http://schemas.microsoft.com/office/powerpoint/2010/main" val="1720866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8EAF5A-A99C-4AA5-AEED-B878CF5130F1}" type="datetime1">
              <a:rPr lang="en-IN" smtClean="0"/>
              <a:t>01-11-2025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B168CCF-A15B-4761-8074-CC4E40B4ECF8}" type="slidenum">
              <a:rPr lang="en-IN" smtClean="0"/>
              <a:t>‹#›</a:t>
            </a:fld>
            <a:endParaRPr lang="en-IN"/>
          </a:p>
        </p:txBody>
      </p:sp>
    </p:spTree>
    <p:extLst>
      <p:ext uri="{BB962C8B-B14F-4D97-AF65-F5344CB8AC3E}">
        <p14:creationId xmlns:p14="http://schemas.microsoft.com/office/powerpoint/2010/main" val="465478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6EA0E98-9A64-47C7-8EE5-E8BD85F584CB}" type="datetime1">
              <a:rPr lang="en-IN" smtClean="0"/>
              <a:t>01-11-2025</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B168CCF-A15B-4761-8074-CC4E40B4ECF8}" type="slidenum">
              <a:rPr lang="en-IN" smtClean="0"/>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333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7.jpg"/><Relationship Id="rId13"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image" Target="../media/image16.jpg"/><Relationship Id="rId12" Type="http://schemas.openxmlformats.org/officeDocument/2006/relationships/image" Target="../media/image21.jp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9.jpg"/><Relationship Id="rId11" Type="http://schemas.openxmlformats.org/officeDocument/2006/relationships/image" Target="../media/image20.jpg"/><Relationship Id="rId5" Type="http://schemas.openxmlformats.org/officeDocument/2006/relationships/image" Target="../media/image15.jpg"/><Relationship Id="rId10" Type="http://schemas.openxmlformats.org/officeDocument/2006/relationships/image" Target="../media/image19.jpg"/><Relationship Id="rId4" Type="http://schemas.openxmlformats.org/officeDocument/2006/relationships/image" Target="../media/image14.png"/><Relationship Id="rId9"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emf"/><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emf"/><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emf"/><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4.png"/><Relationship Id="rId4" Type="http://schemas.openxmlformats.org/officeDocument/2006/relationships/image" Target="../media/image30.emf"/></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0.emf"/><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13" Type="http://schemas.openxmlformats.org/officeDocument/2006/relationships/image" Target="../media/image48.png"/><Relationship Id="rId18" Type="http://schemas.openxmlformats.org/officeDocument/2006/relationships/image" Target="../media/image53.png"/><Relationship Id="rId26" Type="http://schemas.openxmlformats.org/officeDocument/2006/relationships/image" Target="../media/image61.png"/><Relationship Id="rId3" Type="http://schemas.openxmlformats.org/officeDocument/2006/relationships/image" Target="../media/image4.png"/><Relationship Id="rId21" Type="http://schemas.openxmlformats.org/officeDocument/2006/relationships/image" Target="../media/image56.png"/><Relationship Id="rId34" Type="http://schemas.openxmlformats.org/officeDocument/2006/relationships/image" Target="../media/image5.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5" Type="http://schemas.openxmlformats.org/officeDocument/2006/relationships/image" Target="../media/image60.png"/><Relationship Id="rId33" Type="http://schemas.openxmlformats.org/officeDocument/2006/relationships/image" Target="../media/image68.png"/><Relationship Id="rId2" Type="http://schemas.openxmlformats.org/officeDocument/2006/relationships/image" Target="../media/image13.png"/><Relationship Id="rId16" Type="http://schemas.openxmlformats.org/officeDocument/2006/relationships/image" Target="../media/image51.png"/><Relationship Id="rId20" Type="http://schemas.openxmlformats.org/officeDocument/2006/relationships/image" Target="../media/image55.png"/><Relationship Id="rId29"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6.png"/><Relationship Id="rId24" Type="http://schemas.openxmlformats.org/officeDocument/2006/relationships/image" Target="../media/image59.png"/><Relationship Id="rId32" Type="http://schemas.openxmlformats.org/officeDocument/2006/relationships/image" Target="../media/image67.png"/><Relationship Id="rId5" Type="http://schemas.openxmlformats.org/officeDocument/2006/relationships/image" Target="../media/image40.png"/><Relationship Id="rId15" Type="http://schemas.openxmlformats.org/officeDocument/2006/relationships/image" Target="../media/image50.png"/><Relationship Id="rId23" Type="http://schemas.openxmlformats.org/officeDocument/2006/relationships/image" Target="../media/image58.png"/><Relationship Id="rId28" Type="http://schemas.openxmlformats.org/officeDocument/2006/relationships/image" Target="../media/image63.png"/><Relationship Id="rId10" Type="http://schemas.openxmlformats.org/officeDocument/2006/relationships/image" Target="../media/image45.png"/><Relationship Id="rId19" Type="http://schemas.openxmlformats.org/officeDocument/2006/relationships/image" Target="../media/image54.png"/><Relationship Id="rId31" Type="http://schemas.openxmlformats.org/officeDocument/2006/relationships/image" Target="../media/image66.png"/><Relationship Id="rId4" Type="http://schemas.openxmlformats.org/officeDocument/2006/relationships/image" Target="../media/image14.png"/><Relationship Id="rId9" Type="http://schemas.openxmlformats.org/officeDocument/2006/relationships/image" Target="../media/image44.png"/><Relationship Id="rId14" Type="http://schemas.openxmlformats.org/officeDocument/2006/relationships/image" Target="../media/image49.png"/><Relationship Id="rId22" Type="http://schemas.openxmlformats.org/officeDocument/2006/relationships/image" Target="../media/image57.png"/><Relationship Id="rId27" Type="http://schemas.openxmlformats.org/officeDocument/2006/relationships/image" Target="../media/image62.png"/><Relationship Id="rId30" Type="http://schemas.openxmlformats.org/officeDocument/2006/relationships/image" Target="../media/image65.png"/><Relationship Id="rId8"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hyperlink" Target="https://www.geeksforgeeks.org/computer-vision/what-is-image-classification/" TargetMode="External"/><Relationship Id="rId3" Type="http://schemas.openxmlformats.org/officeDocument/2006/relationships/image" Target="../media/image4.png"/><Relationship Id="rId7" Type="http://schemas.openxmlformats.org/officeDocument/2006/relationships/hyperlink" Target="https://www.sciencedirect.com/science/article/pii/S2472555221000149" TargetMode="External"/><Relationship Id="rId12" Type="http://schemas.openxmlformats.org/officeDocument/2006/relationships/hyperlink" Target="https://medium.com/@mygreatlearning/everything-you-need-to-know-about-vgg16-7315defb5918"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www.superannotate.com/blog/image-classification-basics" TargetMode="External"/><Relationship Id="rId11" Type="http://schemas.openxmlformats.org/officeDocument/2006/relationships/hyperlink" Target="https://www.geeksforgeeks.org/deep-learning/convolutional-neural-network-cnn-in-machine-learning/" TargetMode="External"/><Relationship Id="rId5" Type="http://schemas.openxmlformats.org/officeDocument/2006/relationships/hyperlink" Target="https://www.sciencedirect.com/topics/computer-science/image-classification" TargetMode="External"/><Relationship Id="rId10" Type="http://schemas.openxmlformats.org/officeDocument/2006/relationships/hyperlink" Target="https://machinelearning.technicacuriosa.com/introduction-to-computer-vision-part-1/" TargetMode="External"/><Relationship Id="rId4" Type="http://schemas.openxmlformats.org/officeDocument/2006/relationships/hyperlink" Target="https://www.worksheetsplanet.com/what-is-a-cell/" TargetMode="External"/><Relationship Id="rId9" Type="http://schemas.openxmlformats.org/officeDocument/2006/relationships/hyperlink" Target="https://www.geeksforgeeks.org/computer-vision/vgg-16-cnn-mode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9997" y="553774"/>
            <a:ext cx="10690167" cy="1969770"/>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Hands </a:t>
            </a:r>
            <a:r>
              <a:rPr lang="en-US" sz="3200" b="1" dirty="0">
                <a:latin typeface="Times New Roman" panose="02020603050405020304" pitchFamily="18" charset="0"/>
                <a:cs typeface="Times New Roman" panose="02020603050405020304" pitchFamily="18" charset="0"/>
              </a:rPr>
              <a:t>on Practice using the Microscopic Images </a:t>
            </a:r>
            <a:r>
              <a:rPr lang="en-US" sz="3200" b="1" dirty="0" smtClean="0">
                <a:latin typeface="Times New Roman" panose="02020603050405020304" pitchFamily="18" charset="0"/>
                <a:cs typeface="Times New Roman" panose="02020603050405020304" pitchFamily="18" charset="0"/>
              </a:rPr>
              <a:t>to classify normal /abnormal </a:t>
            </a:r>
            <a:r>
              <a:rPr lang="en-US" sz="3200" b="1" dirty="0">
                <a:latin typeface="Times New Roman" panose="02020603050405020304" pitchFamily="18" charset="0"/>
                <a:cs typeface="Times New Roman" panose="02020603050405020304" pitchFamily="18" charset="0"/>
              </a:rPr>
              <a:t>precancerous cells </a:t>
            </a:r>
            <a:r>
              <a:rPr lang="en-US" sz="3200" b="1" dirty="0" smtClean="0">
                <a:latin typeface="Times New Roman" panose="02020603050405020304" pitchFamily="18" charset="0"/>
                <a:cs typeface="Times New Roman" panose="02020603050405020304" pitchFamily="18" charset="0"/>
              </a:rPr>
              <a:t>with Sequential </a:t>
            </a:r>
            <a:r>
              <a:rPr lang="en-US" sz="3200" b="1" dirty="0">
                <a:latin typeface="Times New Roman" panose="02020603050405020304" pitchFamily="18" charset="0"/>
                <a:cs typeface="Times New Roman" panose="02020603050405020304" pitchFamily="18" charset="0"/>
              </a:rPr>
              <a:t>Convolutional Neural Network</a:t>
            </a:r>
            <a:endParaRPr lang="en-IN" sz="32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lc="http://schemas.openxmlformats.org/drawingml/2006/lockedCanvas" xmlns:a16="http://schemas.microsoft.com/office/drawing/2014/main" xmlns="" id="{2669ABA5-20E6-818E-6C08-3D0B96AA4B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10665" y="0"/>
            <a:ext cx="581335" cy="570400"/>
          </a:xfrm>
          <a:prstGeom prst="rect">
            <a:avLst/>
          </a:prstGeom>
        </p:spPr>
      </p:pic>
      <p:sp>
        <p:nvSpPr>
          <p:cNvPr id="5" name="Subtitle 2">
            <a:extLst>
              <a:ext uri="{FF2B5EF4-FFF2-40B4-BE49-F238E27FC236}">
                <a16:creationId xmlns="" xmlns:a16="http://schemas.microsoft.com/office/drawing/2014/main" id="{41D01C5A-1F31-5A9C-CAA4-84CD48BA3428}"/>
              </a:ext>
            </a:extLst>
          </p:cNvPr>
          <p:cNvSpPr>
            <a:spLocks noGrp="1"/>
          </p:cNvSpPr>
          <p:nvPr>
            <p:ph type="subTitle" idx="1"/>
          </p:nvPr>
        </p:nvSpPr>
        <p:spPr>
          <a:xfrm>
            <a:off x="6277840" y="4402870"/>
            <a:ext cx="4929451" cy="1839726"/>
          </a:xfrm>
        </p:spPr>
        <p:txBody>
          <a:bodyPr>
            <a:normAutofit lnSpcReduction="10000"/>
          </a:bodyPr>
          <a:lstStyle/>
          <a:p>
            <a:pPr algn="r">
              <a:lnSpc>
                <a:spcPct val="100000"/>
              </a:lnSpc>
            </a:pPr>
            <a:r>
              <a:rPr lang="en-IN" sz="1200" b="1" dirty="0" smtClean="0">
                <a:solidFill>
                  <a:schemeClr val="tx1"/>
                </a:solidFill>
                <a:latin typeface="Sitka Banner" pitchFamily="2" charset="0"/>
                <a:cs typeface="Times New Roman" panose="02020603050405020304" pitchFamily="18" charset="0"/>
              </a:rPr>
              <a:t>Assisted by</a:t>
            </a:r>
          </a:p>
          <a:p>
            <a:pPr algn="r">
              <a:lnSpc>
                <a:spcPct val="100000"/>
              </a:lnSpc>
            </a:pPr>
            <a:r>
              <a:rPr lang="en-IN" sz="1200" b="1" dirty="0" smtClean="0">
                <a:solidFill>
                  <a:schemeClr val="tx1"/>
                </a:solidFill>
                <a:latin typeface="Sitka Banner" pitchFamily="2" charset="0"/>
                <a:cs typeface="Times New Roman" panose="02020603050405020304" pitchFamily="18" charset="0"/>
              </a:rPr>
              <a:t>Jagrita </a:t>
            </a:r>
            <a:r>
              <a:rPr lang="en-IN" sz="1200" b="1" dirty="0" err="1" smtClean="0">
                <a:solidFill>
                  <a:schemeClr val="tx1"/>
                </a:solidFill>
                <a:latin typeface="Sitka Banner" pitchFamily="2" charset="0"/>
                <a:cs typeface="Times New Roman" panose="02020603050405020304" pitchFamily="18" charset="0"/>
              </a:rPr>
              <a:t>paul</a:t>
            </a:r>
            <a:endParaRPr lang="en-IN" sz="1200" b="1" dirty="0">
              <a:solidFill>
                <a:schemeClr val="tx1"/>
              </a:solidFill>
              <a:latin typeface="Sitka Banner" pitchFamily="2" charset="0"/>
              <a:cs typeface="Times New Roman" panose="02020603050405020304" pitchFamily="18" charset="0"/>
            </a:endParaRPr>
          </a:p>
          <a:p>
            <a:pPr algn="r">
              <a:lnSpc>
                <a:spcPct val="100000"/>
              </a:lnSpc>
            </a:pPr>
            <a:r>
              <a:rPr lang="en-IN" sz="1200" b="1" dirty="0">
                <a:solidFill>
                  <a:schemeClr val="tx1"/>
                </a:solidFill>
                <a:latin typeface="Sitka Banner" pitchFamily="2" charset="0"/>
                <a:cs typeface="Times New Roman" panose="02020603050405020304" pitchFamily="18" charset="0"/>
              </a:rPr>
              <a:t> </a:t>
            </a:r>
            <a:r>
              <a:rPr lang="en-IN" sz="1200" b="1" dirty="0" smtClean="0">
                <a:solidFill>
                  <a:schemeClr val="tx1"/>
                </a:solidFill>
                <a:latin typeface="Sitka Banner" pitchFamily="2" charset="0"/>
                <a:cs typeface="Times New Roman" panose="02020603050405020304" pitchFamily="18" charset="0"/>
              </a:rPr>
              <a:t>Research scholar,</a:t>
            </a:r>
            <a:endParaRPr lang="en-IN" sz="1200" b="1" dirty="0">
              <a:solidFill>
                <a:schemeClr val="tx1"/>
              </a:solidFill>
              <a:latin typeface="Sitka Banner" pitchFamily="2" charset="0"/>
              <a:cs typeface="Times New Roman" panose="02020603050405020304" pitchFamily="18" charset="0"/>
            </a:endParaRPr>
          </a:p>
          <a:p>
            <a:pPr algn="r">
              <a:lnSpc>
                <a:spcPct val="100000"/>
              </a:lnSpc>
            </a:pPr>
            <a:r>
              <a:rPr lang="en-IN" sz="1200" b="1" dirty="0">
                <a:solidFill>
                  <a:schemeClr val="tx1"/>
                </a:solidFill>
                <a:latin typeface="Sitka Banner" pitchFamily="2" charset="0"/>
                <a:cs typeface="Times New Roman" panose="02020603050405020304" pitchFamily="18" charset="0"/>
              </a:rPr>
              <a:t>Department of Computer Science and Engineering, </a:t>
            </a:r>
          </a:p>
          <a:p>
            <a:pPr algn="r">
              <a:lnSpc>
                <a:spcPct val="100000"/>
              </a:lnSpc>
            </a:pPr>
            <a:r>
              <a:rPr lang="en-IN" sz="1200" b="1" dirty="0">
                <a:solidFill>
                  <a:schemeClr val="tx1"/>
                </a:solidFill>
                <a:latin typeface="Sitka Banner" pitchFamily="2" charset="0"/>
                <a:cs typeface="Times New Roman" panose="02020603050405020304" pitchFamily="18" charset="0"/>
              </a:rPr>
              <a:t>Tripura University (A Central University), </a:t>
            </a:r>
          </a:p>
        </p:txBody>
      </p:sp>
      <p:sp>
        <p:nvSpPr>
          <p:cNvPr id="3" name="TextBox 2"/>
          <p:cNvSpPr txBox="1"/>
          <p:nvPr/>
        </p:nvSpPr>
        <p:spPr>
          <a:xfrm>
            <a:off x="546214" y="115923"/>
            <a:ext cx="11147367" cy="338554"/>
          </a:xfrm>
          <a:prstGeom prst="rect">
            <a:avLst/>
          </a:prstGeom>
          <a:noFill/>
        </p:spPr>
        <p:txBody>
          <a:bodyPr wrap="square" rtlCol="0">
            <a:spAutoFit/>
          </a:bodyPr>
          <a:lstStyle/>
          <a:p>
            <a:pPr algn="ctr"/>
            <a:r>
              <a:rPr lang="en-US" sz="1600" i="1" dirty="0" smtClean="0">
                <a:solidFill>
                  <a:schemeClr val="accent2"/>
                </a:solidFill>
              </a:rPr>
              <a:t>GIAN Course </a:t>
            </a:r>
            <a:r>
              <a:rPr lang="en-US" sz="1600" b="1" i="1" dirty="0" smtClean="0">
                <a:solidFill>
                  <a:schemeClr val="accent2"/>
                </a:solidFill>
              </a:rPr>
              <a:t>“2541009 – Biological Cell Imaging for Diagnosis and Early Prediction of Cancer”</a:t>
            </a:r>
            <a:endParaRPr lang="en-IN" sz="1600" b="1" i="1" dirty="0">
              <a:solidFill>
                <a:schemeClr val="accent2"/>
              </a:solidFill>
            </a:endParaRPr>
          </a:p>
        </p:txBody>
      </p:sp>
      <p:sp>
        <p:nvSpPr>
          <p:cNvPr id="6" name="TextBox 5"/>
          <p:cNvSpPr txBox="1"/>
          <p:nvPr/>
        </p:nvSpPr>
        <p:spPr>
          <a:xfrm>
            <a:off x="4744140" y="3942555"/>
            <a:ext cx="2601884" cy="276999"/>
          </a:xfrm>
          <a:prstGeom prst="rect">
            <a:avLst/>
          </a:prstGeom>
          <a:noFill/>
        </p:spPr>
        <p:txBody>
          <a:bodyPr wrap="square" rtlCol="0">
            <a:spAutoFit/>
          </a:bodyPr>
          <a:lstStyle/>
          <a:p>
            <a:pPr algn="ctr"/>
            <a:r>
              <a:rPr lang="en-US" sz="1200" b="1" i="1" dirty="0" smtClean="0"/>
              <a:t>Date: 30</a:t>
            </a:r>
            <a:r>
              <a:rPr lang="en-US" sz="1200" b="1" i="1" baseline="30000" dirty="0" smtClean="0"/>
              <a:t>th</a:t>
            </a:r>
            <a:r>
              <a:rPr lang="en-US" sz="1200" b="1" i="1" dirty="0" smtClean="0"/>
              <a:t> October, 2025</a:t>
            </a:r>
            <a:endParaRPr lang="en-IN" sz="1200" b="1" i="1" dirty="0"/>
          </a:p>
        </p:txBody>
      </p:sp>
      <p:sp>
        <p:nvSpPr>
          <p:cNvPr id="7" name="Subtitle 2">
            <a:extLst>
              <a:ext uri="{FF2B5EF4-FFF2-40B4-BE49-F238E27FC236}">
                <a16:creationId xmlns="" xmlns:a16="http://schemas.microsoft.com/office/drawing/2014/main" id="{41D01C5A-1F31-5A9C-CAA4-84CD48BA3428}"/>
              </a:ext>
            </a:extLst>
          </p:cNvPr>
          <p:cNvSpPr txBox="1">
            <a:spLocks/>
          </p:cNvSpPr>
          <p:nvPr/>
        </p:nvSpPr>
        <p:spPr>
          <a:xfrm>
            <a:off x="1115632" y="4429246"/>
            <a:ext cx="4929451" cy="1839726"/>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nSpc>
                <a:spcPct val="110000"/>
              </a:lnSpc>
            </a:pPr>
            <a:r>
              <a:rPr lang="en-IN" sz="1200" b="1" dirty="0" smtClean="0">
                <a:solidFill>
                  <a:schemeClr val="tx1"/>
                </a:solidFill>
                <a:latin typeface="Sitka Banner" pitchFamily="2" charset="0"/>
                <a:cs typeface="Times New Roman" panose="02020603050405020304" pitchFamily="18" charset="0"/>
              </a:rPr>
              <a:t>Demonstrated/presented by</a:t>
            </a:r>
          </a:p>
          <a:p>
            <a:pPr>
              <a:lnSpc>
                <a:spcPct val="110000"/>
              </a:lnSpc>
            </a:pPr>
            <a:r>
              <a:rPr lang="en-IN" sz="1200" b="1" dirty="0" err="1" smtClean="0">
                <a:solidFill>
                  <a:schemeClr val="tx1"/>
                </a:solidFill>
                <a:latin typeface="Sitka Banner" pitchFamily="2" charset="0"/>
                <a:cs typeface="Times New Roman" panose="02020603050405020304" pitchFamily="18" charset="0"/>
              </a:rPr>
              <a:t>Dr.</a:t>
            </a:r>
            <a:r>
              <a:rPr lang="en-IN" sz="1200" b="1" dirty="0" smtClean="0">
                <a:solidFill>
                  <a:schemeClr val="tx1"/>
                </a:solidFill>
                <a:latin typeface="Sitka Banner" pitchFamily="2" charset="0"/>
                <a:cs typeface="Times New Roman" panose="02020603050405020304" pitchFamily="18" charset="0"/>
              </a:rPr>
              <a:t> </a:t>
            </a:r>
            <a:r>
              <a:rPr lang="en-IN" sz="1200" b="1" dirty="0" err="1" smtClean="0">
                <a:solidFill>
                  <a:schemeClr val="tx1"/>
                </a:solidFill>
                <a:latin typeface="Sitka Banner" pitchFamily="2" charset="0"/>
                <a:cs typeface="Times New Roman" panose="02020603050405020304" pitchFamily="18" charset="0"/>
              </a:rPr>
              <a:t>Mrinal</a:t>
            </a:r>
            <a:r>
              <a:rPr lang="en-IN" sz="1200" b="1" dirty="0" smtClean="0">
                <a:solidFill>
                  <a:schemeClr val="tx1"/>
                </a:solidFill>
                <a:latin typeface="Sitka Banner" pitchFamily="2" charset="0"/>
                <a:cs typeface="Times New Roman" panose="02020603050405020304" pitchFamily="18" charset="0"/>
              </a:rPr>
              <a:t> </a:t>
            </a:r>
            <a:r>
              <a:rPr lang="en-IN" sz="1200" b="1" dirty="0" err="1" smtClean="0">
                <a:solidFill>
                  <a:schemeClr val="tx1"/>
                </a:solidFill>
                <a:latin typeface="Sitka Banner" pitchFamily="2" charset="0"/>
                <a:cs typeface="Times New Roman" panose="02020603050405020304" pitchFamily="18" charset="0"/>
              </a:rPr>
              <a:t>kanti</a:t>
            </a:r>
            <a:r>
              <a:rPr lang="en-IN" sz="1200" b="1" dirty="0" smtClean="0">
                <a:solidFill>
                  <a:schemeClr val="tx1"/>
                </a:solidFill>
                <a:latin typeface="Sitka Banner" pitchFamily="2" charset="0"/>
                <a:cs typeface="Times New Roman" panose="02020603050405020304" pitchFamily="18" charset="0"/>
              </a:rPr>
              <a:t> </a:t>
            </a:r>
            <a:r>
              <a:rPr lang="en-IN" sz="1200" b="1" dirty="0" err="1" smtClean="0">
                <a:solidFill>
                  <a:schemeClr val="tx1"/>
                </a:solidFill>
                <a:latin typeface="Sitka Banner" pitchFamily="2" charset="0"/>
                <a:cs typeface="Times New Roman" panose="02020603050405020304" pitchFamily="18" charset="0"/>
              </a:rPr>
              <a:t>bhowmik</a:t>
            </a:r>
            <a:endParaRPr lang="en-IN" sz="1200" b="1" dirty="0" smtClean="0">
              <a:solidFill>
                <a:schemeClr val="tx1"/>
              </a:solidFill>
              <a:latin typeface="Sitka Banner" pitchFamily="2" charset="0"/>
              <a:cs typeface="Times New Roman" panose="02020603050405020304" pitchFamily="18" charset="0"/>
            </a:endParaRPr>
          </a:p>
          <a:p>
            <a:pPr>
              <a:lnSpc>
                <a:spcPct val="110000"/>
              </a:lnSpc>
            </a:pPr>
            <a:r>
              <a:rPr lang="en-IN" sz="1200" b="1" dirty="0" smtClean="0">
                <a:solidFill>
                  <a:schemeClr val="tx1"/>
                </a:solidFill>
                <a:latin typeface="Sitka Banner" pitchFamily="2" charset="0"/>
                <a:cs typeface="Times New Roman" panose="02020603050405020304" pitchFamily="18" charset="0"/>
              </a:rPr>
              <a:t>Head and associate professor,</a:t>
            </a:r>
          </a:p>
          <a:p>
            <a:pPr>
              <a:lnSpc>
                <a:spcPct val="110000"/>
              </a:lnSpc>
            </a:pPr>
            <a:r>
              <a:rPr lang="en-IN" sz="1200" b="1" dirty="0" smtClean="0">
                <a:solidFill>
                  <a:schemeClr val="tx1"/>
                </a:solidFill>
                <a:latin typeface="Sitka Banner" pitchFamily="2" charset="0"/>
                <a:cs typeface="Times New Roman" panose="02020603050405020304" pitchFamily="18" charset="0"/>
              </a:rPr>
              <a:t>Department of Computer Science and Engineering, </a:t>
            </a:r>
          </a:p>
          <a:p>
            <a:pPr>
              <a:lnSpc>
                <a:spcPct val="110000"/>
              </a:lnSpc>
            </a:pPr>
            <a:r>
              <a:rPr lang="en-IN" sz="1200" b="1" dirty="0" smtClean="0">
                <a:solidFill>
                  <a:schemeClr val="tx1"/>
                </a:solidFill>
                <a:latin typeface="Sitka Banner" pitchFamily="2" charset="0"/>
                <a:cs typeface="Times New Roman" panose="02020603050405020304" pitchFamily="18" charset="0"/>
              </a:rPr>
              <a:t>Tripura University (A Central University), </a:t>
            </a:r>
            <a:endParaRPr lang="en-IN" sz="1200" b="1" dirty="0">
              <a:solidFill>
                <a:schemeClr val="tx1"/>
              </a:solidFill>
              <a:latin typeface="Sitka Banner" pitchFamily="2" charset="0"/>
              <a:cs typeface="Times New Roman" panose="02020603050405020304" pitchFamily="18" charset="0"/>
            </a:endParaRPr>
          </a:p>
        </p:txBody>
      </p:sp>
      <p:pic>
        <p:nvPicPr>
          <p:cNvPr id="1028" name="Picture 4" descr="GIAN - Global Initiative of Academic Networ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371" y="2779187"/>
            <a:ext cx="2183421" cy="103014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818955" y="680211"/>
            <a:ext cx="2601884" cy="307777"/>
          </a:xfrm>
          <a:prstGeom prst="rect">
            <a:avLst/>
          </a:prstGeom>
          <a:noFill/>
        </p:spPr>
        <p:txBody>
          <a:bodyPr wrap="square" rtlCol="0">
            <a:spAutoFit/>
          </a:bodyPr>
          <a:lstStyle/>
          <a:p>
            <a:pPr algn="ctr"/>
            <a:r>
              <a:rPr lang="en-US" sz="1400" b="1" dirty="0" smtClean="0"/>
              <a:t>Tutorial 9 on</a:t>
            </a:r>
            <a:endParaRPr lang="en-IN" sz="1400" b="1" dirty="0"/>
          </a:p>
        </p:txBody>
      </p:sp>
      <p:sp>
        <p:nvSpPr>
          <p:cNvPr id="10" name="Slide Number Placeholder 9"/>
          <p:cNvSpPr>
            <a:spLocks noGrp="1"/>
          </p:cNvSpPr>
          <p:nvPr>
            <p:ph type="sldNum" sz="quarter" idx="12"/>
          </p:nvPr>
        </p:nvSpPr>
        <p:spPr/>
        <p:txBody>
          <a:bodyPr/>
          <a:lstStyle/>
          <a:p>
            <a:fld id="{7B168CCF-A15B-4761-8074-CC4E40B4ECF8}" type="slidenum">
              <a:rPr lang="en-IN" smtClean="0"/>
              <a:t>1</a:t>
            </a:fld>
            <a:endParaRPr lang="en-IN"/>
          </a:p>
        </p:txBody>
      </p:sp>
    </p:spTree>
    <p:extLst>
      <p:ext uri="{BB962C8B-B14F-4D97-AF65-F5344CB8AC3E}">
        <p14:creationId xmlns:p14="http://schemas.microsoft.com/office/powerpoint/2010/main" val="2773916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1643" y="687246"/>
            <a:ext cx="10856422" cy="1477328"/>
          </a:xfrm>
          <a:prstGeom prst="rect">
            <a:avLst/>
          </a:prstGeom>
        </p:spPr>
        <p:txBody>
          <a:bodyPr wrap="square">
            <a:spAutoFit/>
          </a:bodyPr>
          <a:lstStyle/>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VGG-16 model</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is a </a:t>
            </a:r>
            <a:r>
              <a:rPr lang="en-US" b="1" dirty="0" smtClean="0">
                <a:latin typeface="Times New Roman" panose="02020603050405020304" pitchFamily="18" charset="0"/>
                <a:cs typeface="Times New Roman" panose="02020603050405020304" pitchFamily="18" charset="0"/>
              </a:rPr>
              <a:t>Convolutional neural network (CNN) architecture</a:t>
            </a:r>
            <a:r>
              <a:rPr lang="en-US" dirty="0" smtClean="0">
                <a:latin typeface="Times New Roman" panose="02020603050405020304" pitchFamily="18" charset="0"/>
                <a:cs typeface="Times New Roman" panose="02020603050405020304" pitchFamily="18" charset="0"/>
              </a:rPr>
              <a:t> that was proposed by the </a:t>
            </a:r>
            <a:r>
              <a:rPr lang="en-US" b="1" dirty="0" smtClean="0">
                <a:latin typeface="Times New Roman" panose="02020603050405020304" pitchFamily="18" charset="0"/>
                <a:cs typeface="Times New Roman" panose="02020603050405020304" pitchFamily="18" charset="0"/>
              </a:rPr>
              <a:t>Visual Geometry Group (VGG) at the University of Oxford, </a:t>
            </a:r>
            <a:r>
              <a:rPr lang="en-US" dirty="0">
                <a:latin typeface="Times New Roman" panose="02020603050405020304" pitchFamily="18" charset="0"/>
                <a:cs typeface="Times New Roman" panose="02020603050405020304" pitchFamily="18" charset="0"/>
              </a:rPr>
              <a:t>in their 2014 paper "Very Deep Convolutional Networks for Large-Scale Image </a:t>
            </a:r>
            <a:r>
              <a:rPr lang="en-US" dirty="0" smtClean="0">
                <a:latin typeface="Times New Roman" panose="02020603050405020304" pitchFamily="18" charset="0"/>
                <a:cs typeface="Times New Roman" panose="02020603050405020304" pitchFamily="18" charset="0"/>
              </a:rPr>
              <a:t>Recognition“[9].</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lc="http://schemas.openxmlformats.org/drawingml/2006/lockedCanvas" xmlns:a16="http://schemas.microsoft.com/office/drawing/2014/main" xmlns="" id="{2669ABA5-20E6-818E-6C08-3D0B96AA4B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6326" y="0"/>
            <a:ext cx="475673" cy="466725"/>
          </a:xfrm>
          <a:prstGeom prst="rect">
            <a:avLst/>
          </a:prstGeom>
        </p:spPr>
      </p:pic>
      <p:pic>
        <p:nvPicPr>
          <p:cNvPr id="5" name="Picture 4" descr="GIAN - Global Initiative of Academic Networ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15019" cy="33734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632642" y="2164574"/>
            <a:ext cx="9448223" cy="3339178"/>
            <a:chOff x="1507951" y="1399077"/>
            <a:chExt cx="9448223" cy="3339178"/>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7951" y="1995921"/>
              <a:ext cx="2271849" cy="2655797"/>
            </a:xfrm>
            <a:prstGeom prst="rect">
              <a:avLst/>
            </a:prstGeom>
            <a:scene3d>
              <a:camera prst="isometricOffAxis2Right"/>
              <a:lightRig rig="threePt" dir="t"/>
            </a:scene3d>
          </p:spPr>
        </p:pic>
        <p:sp>
          <p:nvSpPr>
            <p:cNvPr id="8" name="Cube 7"/>
            <p:cNvSpPr/>
            <p:nvPr/>
          </p:nvSpPr>
          <p:spPr>
            <a:xfrm>
              <a:off x="2693326" y="1679171"/>
              <a:ext cx="1255222" cy="3059084"/>
            </a:xfrm>
            <a:prstGeom prst="cube">
              <a:avLst>
                <a:gd name="adj" fmla="val 869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Cube 8"/>
            <p:cNvSpPr/>
            <p:nvPr/>
          </p:nvSpPr>
          <p:spPr>
            <a:xfrm>
              <a:off x="2929928" y="1679171"/>
              <a:ext cx="1255222" cy="3059084"/>
            </a:xfrm>
            <a:prstGeom prst="cube">
              <a:avLst>
                <a:gd name="adj" fmla="val 869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Cube 9"/>
            <p:cNvSpPr/>
            <p:nvPr/>
          </p:nvSpPr>
          <p:spPr>
            <a:xfrm>
              <a:off x="3452172" y="2197647"/>
              <a:ext cx="992752" cy="2291224"/>
            </a:xfrm>
            <a:prstGeom prst="cube">
              <a:avLst>
                <a:gd name="adj" fmla="val 8694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Cube 10"/>
            <p:cNvSpPr/>
            <p:nvPr/>
          </p:nvSpPr>
          <p:spPr>
            <a:xfrm>
              <a:off x="3665084" y="2201133"/>
              <a:ext cx="992752" cy="2291225"/>
            </a:xfrm>
            <a:prstGeom prst="cube">
              <a:avLst>
                <a:gd name="adj" fmla="val 86947"/>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Cube 11"/>
            <p:cNvSpPr/>
            <p:nvPr/>
          </p:nvSpPr>
          <p:spPr>
            <a:xfrm>
              <a:off x="3849403" y="2202601"/>
              <a:ext cx="992752" cy="2293243"/>
            </a:xfrm>
            <a:prstGeom prst="cube">
              <a:avLst>
                <a:gd name="adj" fmla="val 86947"/>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Cube 12"/>
            <p:cNvSpPr/>
            <p:nvPr/>
          </p:nvSpPr>
          <p:spPr>
            <a:xfrm>
              <a:off x="4247875" y="2652827"/>
              <a:ext cx="542922" cy="1400282"/>
            </a:xfrm>
            <a:prstGeom prst="cube">
              <a:avLst>
                <a:gd name="adj" fmla="val 8694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Cube 13"/>
            <p:cNvSpPr/>
            <p:nvPr/>
          </p:nvSpPr>
          <p:spPr>
            <a:xfrm>
              <a:off x="4401216" y="2659001"/>
              <a:ext cx="542922" cy="1400282"/>
            </a:xfrm>
            <a:prstGeom prst="cube">
              <a:avLst>
                <a:gd name="adj" fmla="val 86947"/>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Cube 14"/>
            <p:cNvSpPr/>
            <p:nvPr/>
          </p:nvSpPr>
          <p:spPr>
            <a:xfrm>
              <a:off x="4528243" y="2667902"/>
              <a:ext cx="542922" cy="1400282"/>
            </a:xfrm>
            <a:prstGeom prst="cube">
              <a:avLst>
                <a:gd name="adj" fmla="val 86947"/>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Cube 15"/>
            <p:cNvSpPr/>
            <p:nvPr/>
          </p:nvSpPr>
          <p:spPr>
            <a:xfrm>
              <a:off x="4661851" y="2687521"/>
              <a:ext cx="517543" cy="1389564"/>
            </a:xfrm>
            <a:prstGeom prst="cube">
              <a:avLst>
                <a:gd name="adj" fmla="val 86947"/>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Cube 16"/>
            <p:cNvSpPr/>
            <p:nvPr/>
          </p:nvSpPr>
          <p:spPr>
            <a:xfrm>
              <a:off x="4869292" y="2982886"/>
              <a:ext cx="271461" cy="740163"/>
            </a:xfrm>
            <a:prstGeom prst="cube">
              <a:avLst>
                <a:gd name="adj" fmla="val 8694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Cube 17"/>
            <p:cNvSpPr/>
            <p:nvPr/>
          </p:nvSpPr>
          <p:spPr>
            <a:xfrm>
              <a:off x="4968886" y="3002505"/>
              <a:ext cx="271461" cy="740163"/>
            </a:xfrm>
            <a:prstGeom prst="cube">
              <a:avLst>
                <a:gd name="adj" fmla="val 86947"/>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Cube 18"/>
            <p:cNvSpPr/>
            <p:nvPr/>
          </p:nvSpPr>
          <p:spPr>
            <a:xfrm>
              <a:off x="5073970" y="3028298"/>
              <a:ext cx="226412" cy="694751"/>
            </a:xfrm>
            <a:prstGeom prst="cube">
              <a:avLst>
                <a:gd name="adj" fmla="val 86947"/>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Cube 19"/>
            <p:cNvSpPr/>
            <p:nvPr/>
          </p:nvSpPr>
          <p:spPr>
            <a:xfrm>
              <a:off x="5153434" y="3021439"/>
              <a:ext cx="251567" cy="693208"/>
            </a:xfrm>
            <a:prstGeom prst="cube">
              <a:avLst>
                <a:gd name="adj" fmla="val 86947"/>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Cube 20"/>
            <p:cNvSpPr/>
            <p:nvPr/>
          </p:nvSpPr>
          <p:spPr>
            <a:xfrm>
              <a:off x="5284407" y="3136423"/>
              <a:ext cx="178489" cy="406812"/>
            </a:xfrm>
            <a:prstGeom prst="cube">
              <a:avLst>
                <a:gd name="adj" fmla="val 8694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Cube 21"/>
            <p:cNvSpPr/>
            <p:nvPr/>
          </p:nvSpPr>
          <p:spPr>
            <a:xfrm>
              <a:off x="5378451" y="3120632"/>
              <a:ext cx="178489" cy="406812"/>
            </a:xfrm>
            <a:prstGeom prst="cube">
              <a:avLst>
                <a:gd name="adj" fmla="val 86947"/>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Cube 22"/>
            <p:cNvSpPr/>
            <p:nvPr/>
          </p:nvSpPr>
          <p:spPr>
            <a:xfrm>
              <a:off x="5462896" y="3120632"/>
              <a:ext cx="178489" cy="406812"/>
            </a:xfrm>
            <a:prstGeom prst="cube">
              <a:avLst>
                <a:gd name="adj" fmla="val 86947"/>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Cube 23"/>
            <p:cNvSpPr/>
            <p:nvPr/>
          </p:nvSpPr>
          <p:spPr>
            <a:xfrm>
              <a:off x="5552140" y="3120414"/>
              <a:ext cx="178489" cy="406812"/>
            </a:xfrm>
            <a:prstGeom prst="cube">
              <a:avLst>
                <a:gd name="adj" fmla="val 86947"/>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Cube 24"/>
            <p:cNvSpPr/>
            <p:nvPr/>
          </p:nvSpPr>
          <p:spPr>
            <a:xfrm>
              <a:off x="5635009" y="3252135"/>
              <a:ext cx="350155" cy="130168"/>
            </a:xfrm>
            <a:prstGeom prst="cube">
              <a:avLst>
                <a:gd name="adj" fmla="val 8694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Cube 25"/>
            <p:cNvSpPr/>
            <p:nvPr/>
          </p:nvSpPr>
          <p:spPr>
            <a:xfrm>
              <a:off x="5934650" y="3259306"/>
              <a:ext cx="323669" cy="122407"/>
            </a:xfrm>
            <a:prstGeom prst="cube">
              <a:avLst>
                <a:gd name="adj" fmla="val 86947"/>
              </a:avLst>
            </a:prstGeom>
            <a:solidFill>
              <a:schemeClr val="tx1">
                <a:lumMod val="95000"/>
                <a:lumOff val="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Cube 26"/>
            <p:cNvSpPr/>
            <p:nvPr/>
          </p:nvSpPr>
          <p:spPr>
            <a:xfrm>
              <a:off x="6232216" y="3271390"/>
              <a:ext cx="323669" cy="122407"/>
            </a:xfrm>
            <a:prstGeom prst="cube">
              <a:avLst>
                <a:gd name="adj" fmla="val 86947"/>
              </a:avLst>
            </a:prstGeom>
            <a:solidFill>
              <a:schemeClr val="tx1">
                <a:lumMod val="95000"/>
                <a:lumOff val="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Cube 27"/>
            <p:cNvSpPr/>
            <p:nvPr/>
          </p:nvSpPr>
          <p:spPr>
            <a:xfrm>
              <a:off x="6538095" y="3271389"/>
              <a:ext cx="323669" cy="122407"/>
            </a:xfrm>
            <a:prstGeom prst="cube">
              <a:avLst>
                <a:gd name="adj" fmla="val 86947"/>
              </a:avLst>
            </a:prstGeom>
            <a:solidFill>
              <a:schemeClr val="tx1">
                <a:lumMod val="95000"/>
                <a:lumOff val="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Cube 28"/>
            <p:cNvSpPr/>
            <p:nvPr/>
          </p:nvSpPr>
          <p:spPr>
            <a:xfrm>
              <a:off x="6835662" y="3280930"/>
              <a:ext cx="213498" cy="117410"/>
            </a:xfrm>
            <a:prstGeom prst="cube">
              <a:avLst>
                <a:gd name="adj" fmla="val 8694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TextBox 29"/>
            <p:cNvSpPr txBox="1"/>
            <p:nvPr/>
          </p:nvSpPr>
          <p:spPr>
            <a:xfrm>
              <a:off x="2229409" y="1475073"/>
              <a:ext cx="1303802" cy="261610"/>
            </a:xfrm>
            <a:prstGeom prst="rect">
              <a:avLst/>
            </a:prstGeom>
            <a:noFill/>
          </p:spPr>
          <p:txBody>
            <a:bodyPr wrap="square" rtlCol="0">
              <a:spAutoFit/>
            </a:bodyPr>
            <a:lstStyle/>
            <a:p>
              <a:pPr algn="ctr"/>
              <a:r>
                <a:rPr lang="en-US" sz="1100" b="1" dirty="0" smtClean="0">
                  <a:latin typeface="Bahnschrift Light" panose="020B0502040204020203" pitchFamily="34" charset="0"/>
                </a:rPr>
                <a:t>224×224×3</a:t>
              </a:r>
              <a:endParaRPr lang="en-IN" sz="1100" b="1" dirty="0">
                <a:latin typeface="Bahnschrift Light" panose="020B0502040204020203" pitchFamily="34" charset="0"/>
              </a:endParaRPr>
            </a:p>
          </p:txBody>
        </p:sp>
        <p:sp>
          <p:nvSpPr>
            <p:cNvPr id="31" name="TextBox 30"/>
            <p:cNvSpPr txBox="1"/>
            <p:nvPr/>
          </p:nvSpPr>
          <p:spPr>
            <a:xfrm>
              <a:off x="3379578" y="1399077"/>
              <a:ext cx="1303802" cy="261610"/>
            </a:xfrm>
            <a:prstGeom prst="rect">
              <a:avLst/>
            </a:prstGeom>
            <a:noFill/>
          </p:spPr>
          <p:txBody>
            <a:bodyPr wrap="square" rtlCol="0">
              <a:spAutoFit/>
            </a:bodyPr>
            <a:lstStyle/>
            <a:p>
              <a:pPr algn="ctr"/>
              <a:r>
                <a:rPr lang="en-US" sz="1100" b="1" dirty="0" smtClean="0">
                  <a:latin typeface="Bahnschrift Light" panose="020B0502040204020203" pitchFamily="34" charset="0"/>
                </a:rPr>
                <a:t>224×224×64</a:t>
              </a:r>
              <a:endParaRPr lang="en-IN" sz="1100" b="1" dirty="0">
                <a:latin typeface="Bahnschrift Light" panose="020B0502040204020203" pitchFamily="34" charset="0"/>
              </a:endParaRPr>
            </a:p>
          </p:txBody>
        </p:sp>
        <p:sp>
          <p:nvSpPr>
            <p:cNvPr id="32" name="TextBox 31"/>
            <p:cNvSpPr txBox="1"/>
            <p:nvPr/>
          </p:nvSpPr>
          <p:spPr>
            <a:xfrm>
              <a:off x="3975415" y="1960589"/>
              <a:ext cx="1303802" cy="261610"/>
            </a:xfrm>
            <a:prstGeom prst="rect">
              <a:avLst/>
            </a:prstGeom>
            <a:noFill/>
          </p:spPr>
          <p:txBody>
            <a:bodyPr wrap="square" rtlCol="0">
              <a:spAutoFit/>
            </a:bodyPr>
            <a:lstStyle/>
            <a:p>
              <a:pPr algn="ctr"/>
              <a:r>
                <a:rPr lang="en-US" sz="1100" b="1" dirty="0" smtClean="0">
                  <a:latin typeface="Bahnschrift Light" panose="020B0502040204020203" pitchFamily="34" charset="0"/>
                </a:rPr>
                <a:t>112×112×128</a:t>
              </a:r>
              <a:endParaRPr lang="en-IN" sz="1100" b="1" dirty="0">
                <a:latin typeface="Bahnschrift Light" panose="020B0502040204020203" pitchFamily="34" charset="0"/>
              </a:endParaRPr>
            </a:p>
          </p:txBody>
        </p:sp>
        <p:sp>
          <p:nvSpPr>
            <p:cNvPr id="33" name="TextBox 32"/>
            <p:cNvSpPr txBox="1"/>
            <p:nvPr/>
          </p:nvSpPr>
          <p:spPr>
            <a:xfrm>
              <a:off x="4535275" y="2410120"/>
              <a:ext cx="1303802" cy="261610"/>
            </a:xfrm>
            <a:prstGeom prst="rect">
              <a:avLst/>
            </a:prstGeom>
            <a:noFill/>
          </p:spPr>
          <p:txBody>
            <a:bodyPr wrap="square" rtlCol="0">
              <a:spAutoFit/>
            </a:bodyPr>
            <a:lstStyle/>
            <a:p>
              <a:pPr algn="ctr"/>
              <a:r>
                <a:rPr lang="en-US" sz="1100" b="1" dirty="0" smtClean="0">
                  <a:latin typeface="Bahnschrift Light" panose="020B0502040204020203" pitchFamily="34" charset="0"/>
                </a:rPr>
                <a:t>56×56×256</a:t>
              </a:r>
              <a:endParaRPr lang="en-IN" sz="1100" b="1" dirty="0">
                <a:latin typeface="Bahnschrift Light" panose="020B0502040204020203" pitchFamily="34" charset="0"/>
              </a:endParaRPr>
            </a:p>
          </p:txBody>
        </p:sp>
        <p:sp>
          <p:nvSpPr>
            <p:cNvPr id="34" name="TextBox 33"/>
            <p:cNvSpPr txBox="1"/>
            <p:nvPr/>
          </p:nvSpPr>
          <p:spPr>
            <a:xfrm>
              <a:off x="4869292" y="2727890"/>
              <a:ext cx="1303802" cy="261610"/>
            </a:xfrm>
            <a:prstGeom prst="rect">
              <a:avLst/>
            </a:prstGeom>
            <a:noFill/>
          </p:spPr>
          <p:txBody>
            <a:bodyPr wrap="square" rtlCol="0">
              <a:spAutoFit/>
            </a:bodyPr>
            <a:lstStyle/>
            <a:p>
              <a:pPr algn="ctr"/>
              <a:r>
                <a:rPr lang="en-US" sz="1100" b="1" dirty="0" smtClean="0">
                  <a:latin typeface="Bahnschrift Light" panose="020B0502040204020203" pitchFamily="34" charset="0"/>
                </a:rPr>
                <a:t>28×28×512</a:t>
              </a:r>
              <a:endParaRPr lang="en-IN" sz="1100" b="1" dirty="0">
                <a:latin typeface="Bahnschrift Light" panose="020B0502040204020203" pitchFamily="34" charset="0"/>
              </a:endParaRPr>
            </a:p>
          </p:txBody>
        </p:sp>
        <p:sp>
          <p:nvSpPr>
            <p:cNvPr id="35" name="TextBox 34"/>
            <p:cNvSpPr txBox="1"/>
            <p:nvPr/>
          </p:nvSpPr>
          <p:spPr>
            <a:xfrm>
              <a:off x="4952769" y="3521429"/>
              <a:ext cx="1303802" cy="246221"/>
            </a:xfrm>
            <a:prstGeom prst="rect">
              <a:avLst/>
            </a:prstGeom>
            <a:noFill/>
          </p:spPr>
          <p:txBody>
            <a:bodyPr wrap="square" rtlCol="0">
              <a:spAutoFit/>
            </a:bodyPr>
            <a:lstStyle/>
            <a:p>
              <a:pPr algn="ctr"/>
              <a:r>
                <a:rPr lang="en-US" sz="1000" b="1" dirty="0" smtClean="0">
                  <a:latin typeface="Bahnschrift Light" panose="020B0502040204020203" pitchFamily="34" charset="0"/>
                </a:rPr>
                <a:t>14×14×512</a:t>
              </a:r>
              <a:endParaRPr lang="en-IN" sz="1000" b="1" dirty="0">
                <a:latin typeface="Bahnschrift Light" panose="020B0502040204020203" pitchFamily="34" charset="0"/>
              </a:endParaRPr>
            </a:p>
          </p:txBody>
        </p:sp>
        <p:sp>
          <p:nvSpPr>
            <p:cNvPr id="36" name="TextBox 35"/>
            <p:cNvSpPr txBox="1"/>
            <p:nvPr/>
          </p:nvSpPr>
          <p:spPr>
            <a:xfrm>
              <a:off x="5333263" y="3019059"/>
              <a:ext cx="1303802" cy="246221"/>
            </a:xfrm>
            <a:prstGeom prst="rect">
              <a:avLst/>
            </a:prstGeom>
            <a:noFill/>
          </p:spPr>
          <p:txBody>
            <a:bodyPr wrap="square" rtlCol="0">
              <a:spAutoFit/>
            </a:bodyPr>
            <a:lstStyle/>
            <a:p>
              <a:pPr algn="ctr"/>
              <a:r>
                <a:rPr lang="en-US" sz="1000" b="1" dirty="0" smtClean="0">
                  <a:latin typeface="Bahnschrift Light" panose="020B0502040204020203" pitchFamily="34" charset="0"/>
                </a:rPr>
                <a:t>7×7×512</a:t>
              </a:r>
              <a:endParaRPr lang="en-IN" sz="1000" b="1" dirty="0">
                <a:latin typeface="Bahnschrift Light" panose="020B0502040204020203" pitchFamily="34" charset="0"/>
              </a:endParaRPr>
            </a:p>
          </p:txBody>
        </p:sp>
        <p:sp>
          <p:nvSpPr>
            <p:cNvPr id="37" name="TextBox 36"/>
            <p:cNvSpPr txBox="1"/>
            <p:nvPr/>
          </p:nvSpPr>
          <p:spPr>
            <a:xfrm>
              <a:off x="5450923" y="3344078"/>
              <a:ext cx="1303802" cy="246221"/>
            </a:xfrm>
            <a:prstGeom prst="rect">
              <a:avLst/>
            </a:prstGeom>
            <a:noFill/>
          </p:spPr>
          <p:txBody>
            <a:bodyPr wrap="square" rtlCol="0">
              <a:spAutoFit/>
            </a:bodyPr>
            <a:lstStyle/>
            <a:p>
              <a:pPr algn="ctr"/>
              <a:r>
                <a:rPr lang="en-US" sz="1000" b="1" dirty="0" smtClean="0">
                  <a:latin typeface="Bahnschrift Light" panose="020B0502040204020203" pitchFamily="34" charset="0"/>
                </a:rPr>
                <a:t>1×1×4096</a:t>
              </a:r>
              <a:endParaRPr lang="en-IN" sz="1000" b="1" dirty="0">
                <a:latin typeface="Bahnschrift Light" panose="020B0502040204020203" pitchFamily="34" charset="0"/>
              </a:endParaRPr>
            </a:p>
          </p:txBody>
        </p:sp>
        <p:sp>
          <p:nvSpPr>
            <p:cNvPr id="38" name="TextBox 37"/>
            <p:cNvSpPr txBox="1"/>
            <p:nvPr/>
          </p:nvSpPr>
          <p:spPr>
            <a:xfrm>
              <a:off x="6360793" y="3069114"/>
              <a:ext cx="1303802" cy="246221"/>
            </a:xfrm>
            <a:prstGeom prst="rect">
              <a:avLst/>
            </a:prstGeom>
            <a:noFill/>
          </p:spPr>
          <p:txBody>
            <a:bodyPr wrap="square" rtlCol="0">
              <a:spAutoFit/>
            </a:bodyPr>
            <a:lstStyle/>
            <a:p>
              <a:pPr algn="ctr"/>
              <a:r>
                <a:rPr lang="en-US" sz="1000" b="1" dirty="0" smtClean="0">
                  <a:latin typeface="Bahnschrift Light" panose="020B0502040204020203" pitchFamily="34" charset="0"/>
                </a:rPr>
                <a:t>1×1×1000</a:t>
              </a:r>
              <a:endParaRPr lang="en-IN" sz="1000" b="1" dirty="0">
                <a:latin typeface="Bahnschrift Light" panose="020B0502040204020203" pitchFamily="34" charset="0"/>
              </a:endParaRPr>
            </a:p>
          </p:txBody>
        </p:sp>
        <p:sp>
          <p:nvSpPr>
            <p:cNvPr id="39" name="Cube 38"/>
            <p:cNvSpPr/>
            <p:nvPr/>
          </p:nvSpPr>
          <p:spPr>
            <a:xfrm>
              <a:off x="9035934" y="2360815"/>
              <a:ext cx="108066" cy="308638"/>
            </a:xfrm>
            <a:prstGeom prst="cube">
              <a:avLst>
                <a:gd name="adj" fmla="val 869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Cube 39"/>
            <p:cNvSpPr/>
            <p:nvPr/>
          </p:nvSpPr>
          <p:spPr>
            <a:xfrm>
              <a:off x="9035934" y="2687520"/>
              <a:ext cx="108065" cy="295365"/>
            </a:xfrm>
            <a:prstGeom prst="cube">
              <a:avLst>
                <a:gd name="adj" fmla="val 8694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Cube 40"/>
            <p:cNvSpPr/>
            <p:nvPr/>
          </p:nvSpPr>
          <p:spPr>
            <a:xfrm>
              <a:off x="9035934" y="2998448"/>
              <a:ext cx="117540" cy="300261"/>
            </a:xfrm>
            <a:prstGeom prst="cube">
              <a:avLst>
                <a:gd name="adj" fmla="val 86947"/>
              </a:avLst>
            </a:prstGeom>
            <a:solidFill>
              <a:schemeClr val="tx1">
                <a:lumMod val="95000"/>
                <a:lumOff val="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Cube 41"/>
            <p:cNvSpPr/>
            <p:nvPr/>
          </p:nvSpPr>
          <p:spPr>
            <a:xfrm>
              <a:off x="9035934" y="3323819"/>
              <a:ext cx="117540" cy="269483"/>
            </a:xfrm>
            <a:prstGeom prst="cube">
              <a:avLst>
                <a:gd name="adj" fmla="val 8694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TextBox 42"/>
            <p:cNvSpPr txBox="1"/>
            <p:nvPr/>
          </p:nvSpPr>
          <p:spPr>
            <a:xfrm>
              <a:off x="8793934" y="2360815"/>
              <a:ext cx="2020924" cy="261610"/>
            </a:xfrm>
            <a:prstGeom prst="rect">
              <a:avLst/>
            </a:prstGeom>
            <a:noFill/>
          </p:spPr>
          <p:txBody>
            <a:bodyPr wrap="square" rtlCol="0">
              <a:spAutoFit/>
            </a:bodyPr>
            <a:lstStyle/>
            <a:p>
              <a:pPr algn="ctr"/>
              <a:r>
                <a:rPr lang="en-US" sz="1100" b="1" dirty="0" smtClean="0">
                  <a:latin typeface="Bahnschrift Light" panose="020B0502040204020203" pitchFamily="34" charset="0"/>
                </a:rPr>
                <a:t>Convolution + </a:t>
              </a:r>
              <a:r>
                <a:rPr lang="en-US" sz="1100" b="1" dirty="0" err="1" smtClean="0">
                  <a:latin typeface="Bahnschrift Light" panose="020B0502040204020203" pitchFamily="34" charset="0"/>
                </a:rPr>
                <a:t>ReLU</a:t>
              </a:r>
              <a:endParaRPr lang="en-IN" sz="1100" b="1" dirty="0">
                <a:latin typeface="Bahnschrift Light" panose="020B0502040204020203" pitchFamily="34" charset="0"/>
              </a:endParaRPr>
            </a:p>
          </p:txBody>
        </p:sp>
        <p:sp>
          <p:nvSpPr>
            <p:cNvPr id="44" name="TextBox 43"/>
            <p:cNvSpPr txBox="1"/>
            <p:nvPr/>
          </p:nvSpPr>
          <p:spPr>
            <a:xfrm>
              <a:off x="8569486" y="2673694"/>
              <a:ext cx="2020924" cy="261610"/>
            </a:xfrm>
            <a:prstGeom prst="rect">
              <a:avLst/>
            </a:prstGeom>
            <a:noFill/>
          </p:spPr>
          <p:txBody>
            <a:bodyPr wrap="square" rtlCol="0">
              <a:spAutoFit/>
            </a:bodyPr>
            <a:lstStyle/>
            <a:p>
              <a:pPr algn="ctr"/>
              <a:r>
                <a:rPr lang="en-US" sz="1100" b="1" dirty="0" smtClean="0">
                  <a:latin typeface="Bahnschrift Light" panose="020B0502040204020203" pitchFamily="34" charset="0"/>
                </a:rPr>
                <a:t>Max Pooling</a:t>
              </a:r>
              <a:endParaRPr lang="en-IN" sz="1100" b="1" dirty="0">
                <a:latin typeface="Bahnschrift Light" panose="020B0502040204020203" pitchFamily="34" charset="0"/>
              </a:endParaRPr>
            </a:p>
          </p:txBody>
        </p:sp>
        <p:sp>
          <p:nvSpPr>
            <p:cNvPr id="45" name="TextBox 44"/>
            <p:cNvSpPr txBox="1"/>
            <p:nvPr/>
          </p:nvSpPr>
          <p:spPr>
            <a:xfrm>
              <a:off x="8935250" y="2982885"/>
              <a:ext cx="2020924" cy="261610"/>
            </a:xfrm>
            <a:prstGeom prst="rect">
              <a:avLst/>
            </a:prstGeom>
            <a:noFill/>
          </p:spPr>
          <p:txBody>
            <a:bodyPr wrap="square" rtlCol="0">
              <a:spAutoFit/>
            </a:bodyPr>
            <a:lstStyle/>
            <a:p>
              <a:pPr algn="ctr"/>
              <a:r>
                <a:rPr lang="en-US" sz="1100" b="1" dirty="0" smtClean="0">
                  <a:latin typeface="Bahnschrift Light" panose="020B0502040204020203" pitchFamily="34" charset="0"/>
                </a:rPr>
                <a:t>Fully Connected + </a:t>
              </a:r>
              <a:r>
                <a:rPr lang="en-US" sz="1100" b="1" dirty="0" err="1" smtClean="0">
                  <a:latin typeface="Bahnschrift Light" panose="020B0502040204020203" pitchFamily="34" charset="0"/>
                </a:rPr>
                <a:t>ReLU</a:t>
              </a:r>
              <a:endParaRPr lang="en-IN" sz="1100" b="1" dirty="0">
                <a:latin typeface="Bahnschrift Light" panose="020B0502040204020203" pitchFamily="34" charset="0"/>
              </a:endParaRPr>
            </a:p>
          </p:txBody>
        </p:sp>
        <p:sp>
          <p:nvSpPr>
            <p:cNvPr id="46" name="TextBox 45"/>
            <p:cNvSpPr txBox="1"/>
            <p:nvPr/>
          </p:nvSpPr>
          <p:spPr>
            <a:xfrm>
              <a:off x="8442188" y="3286785"/>
              <a:ext cx="2020924" cy="261610"/>
            </a:xfrm>
            <a:prstGeom prst="rect">
              <a:avLst/>
            </a:prstGeom>
            <a:noFill/>
          </p:spPr>
          <p:txBody>
            <a:bodyPr wrap="square" rtlCol="0">
              <a:spAutoFit/>
            </a:bodyPr>
            <a:lstStyle/>
            <a:p>
              <a:pPr algn="ctr"/>
              <a:r>
                <a:rPr lang="en-US" sz="1100" b="1" dirty="0" err="1" smtClean="0">
                  <a:latin typeface="Bahnschrift Light" panose="020B0502040204020203" pitchFamily="34" charset="0"/>
                </a:rPr>
                <a:t>softmax</a:t>
              </a:r>
              <a:endParaRPr lang="en-IN" sz="1100" b="1" dirty="0">
                <a:latin typeface="Bahnschrift Light" panose="020B0502040204020203" pitchFamily="34" charset="0"/>
              </a:endParaRPr>
            </a:p>
          </p:txBody>
        </p:sp>
      </p:grpSp>
      <p:sp>
        <p:nvSpPr>
          <p:cNvPr id="47" name="TextBox 46"/>
          <p:cNvSpPr txBox="1"/>
          <p:nvPr/>
        </p:nvSpPr>
        <p:spPr>
          <a:xfrm>
            <a:off x="5365038" y="5588509"/>
            <a:ext cx="3469739" cy="261610"/>
          </a:xfrm>
          <a:prstGeom prst="rect">
            <a:avLst/>
          </a:prstGeom>
          <a:noFill/>
        </p:spPr>
        <p:txBody>
          <a:bodyPr wrap="square" rtlCol="0">
            <a:spAutoFit/>
          </a:bodyPr>
          <a:lstStyle/>
          <a:p>
            <a:pPr algn="ctr"/>
            <a:r>
              <a:rPr lang="en-US" sz="1050" b="1" dirty="0" smtClean="0">
                <a:latin typeface="Times New Roman" panose="02020603050405020304" pitchFamily="18" charset="0"/>
                <a:cs typeface="Times New Roman" panose="02020603050405020304" pitchFamily="18" charset="0"/>
              </a:rPr>
              <a:t>Figure 5: VGG-16 Architecture</a:t>
            </a:r>
            <a:endParaRPr lang="en-IN" sz="1050" b="1" dirty="0">
              <a:latin typeface="Times New Roman" panose="02020603050405020304" pitchFamily="18" charset="0"/>
              <a:cs typeface="Times New Roman" panose="02020603050405020304" pitchFamily="18" charset="0"/>
            </a:endParaRPr>
          </a:p>
        </p:txBody>
      </p:sp>
      <p:sp>
        <p:nvSpPr>
          <p:cNvPr id="48" name="Slide Number Placeholder 47"/>
          <p:cNvSpPr>
            <a:spLocks noGrp="1"/>
          </p:cNvSpPr>
          <p:nvPr>
            <p:ph type="sldNum" sz="quarter" idx="12"/>
          </p:nvPr>
        </p:nvSpPr>
        <p:spPr/>
        <p:txBody>
          <a:bodyPr/>
          <a:lstStyle/>
          <a:p>
            <a:fld id="{7B168CCF-A15B-4761-8074-CC4E40B4ECF8}" type="slidenum">
              <a:rPr lang="en-IN" smtClean="0"/>
              <a:t>10</a:t>
            </a:fld>
            <a:endParaRPr lang="en-IN"/>
          </a:p>
        </p:txBody>
      </p:sp>
      <p:sp>
        <p:nvSpPr>
          <p:cNvPr id="49" name="TextBox 48"/>
          <p:cNvSpPr txBox="1"/>
          <p:nvPr/>
        </p:nvSpPr>
        <p:spPr>
          <a:xfrm>
            <a:off x="8927869" y="4839108"/>
            <a:ext cx="2610196" cy="1107996"/>
          </a:xfrm>
          <a:prstGeom prst="rect">
            <a:avLst/>
          </a:prstGeom>
          <a:noFill/>
        </p:spPr>
        <p:txBody>
          <a:bodyPr wrap="square" rtlCol="0">
            <a:spAutoFit/>
          </a:bodyPr>
          <a:lstStyle/>
          <a:p>
            <a:pPr marL="285750" indent="-285750" algn="just">
              <a:buFont typeface="Arial" panose="020B0604020202020204" pitchFamily="34" charset="0"/>
              <a:buChar char="•"/>
            </a:pPr>
            <a:r>
              <a:rPr lang="en-US" sz="1100" b="1" dirty="0">
                <a:latin typeface="Times New Roman" panose="02020603050405020304" pitchFamily="18" charset="0"/>
                <a:cs typeface="Times New Roman" panose="02020603050405020304" pitchFamily="18" charset="0"/>
              </a:rPr>
              <a:t>Conv-1</a:t>
            </a:r>
            <a:r>
              <a:rPr lang="en-US" sz="1100" dirty="0">
                <a:latin typeface="Times New Roman" panose="02020603050405020304" pitchFamily="18" charset="0"/>
                <a:cs typeface="Times New Roman" panose="02020603050405020304" pitchFamily="18" charset="0"/>
              </a:rPr>
              <a:t> Layer has 64 number of filters, </a:t>
            </a:r>
            <a:endParaRPr lang="en-US" sz="11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100" b="1" dirty="0" smtClean="0">
                <a:latin typeface="Times New Roman" panose="02020603050405020304" pitchFamily="18" charset="0"/>
                <a:cs typeface="Times New Roman" panose="02020603050405020304" pitchFamily="18" charset="0"/>
              </a:rPr>
              <a:t>Conv-2</a:t>
            </a:r>
            <a:r>
              <a:rPr lang="en-US" sz="1100" dirty="0" smtClean="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has 128 filters, </a:t>
            </a:r>
          </a:p>
          <a:p>
            <a:pPr marL="285750" indent="-285750" algn="just">
              <a:buFont typeface="Arial" panose="020B0604020202020204" pitchFamily="34" charset="0"/>
              <a:buChar char="•"/>
            </a:pPr>
            <a:r>
              <a:rPr lang="en-US" sz="1100" b="1" dirty="0" smtClean="0">
                <a:latin typeface="Times New Roman" panose="02020603050405020304" pitchFamily="18" charset="0"/>
                <a:cs typeface="Times New Roman" panose="02020603050405020304" pitchFamily="18" charset="0"/>
              </a:rPr>
              <a:t>Conv-3</a:t>
            </a:r>
            <a:r>
              <a:rPr lang="en-US" sz="1100" dirty="0" smtClean="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has 256 filters, </a:t>
            </a:r>
          </a:p>
          <a:p>
            <a:pPr marL="285750" indent="-285750" algn="just">
              <a:buFont typeface="Arial" panose="020B0604020202020204" pitchFamily="34" charset="0"/>
              <a:buChar char="•"/>
            </a:pPr>
            <a:r>
              <a:rPr lang="en-US" sz="1100" b="1" dirty="0" smtClean="0">
                <a:latin typeface="Times New Roman" panose="02020603050405020304" pitchFamily="18" charset="0"/>
                <a:cs typeface="Times New Roman" panose="02020603050405020304" pitchFamily="18" charset="0"/>
              </a:rPr>
              <a:t>Conv 4</a:t>
            </a:r>
            <a:r>
              <a:rPr lang="en-US" sz="1100" dirty="0" smtClean="0">
                <a:latin typeface="Times New Roman" panose="02020603050405020304" pitchFamily="18" charset="0"/>
                <a:cs typeface="Times New Roman" panose="02020603050405020304" pitchFamily="18" charset="0"/>
              </a:rPr>
              <a:t> </a:t>
            </a:r>
            <a:r>
              <a:rPr lang="en-US" sz="1100" dirty="0" err="1" smtClean="0">
                <a:latin typeface="Times New Roman" panose="02020603050405020304" pitchFamily="18" charset="0"/>
                <a:cs typeface="Times New Roman" panose="02020603050405020304" pitchFamily="18" charset="0"/>
              </a:rPr>
              <a:t>and</a:t>
            </a:r>
            <a:r>
              <a:rPr lang="en-US" sz="1100" b="1" dirty="0" err="1" smtClean="0">
                <a:latin typeface="Times New Roman" panose="02020603050405020304" pitchFamily="18" charset="0"/>
                <a:cs typeface="Times New Roman" panose="02020603050405020304" pitchFamily="18" charset="0"/>
              </a:rPr>
              <a:t>Conv</a:t>
            </a:r>
            <a:r>
              <a:rPr lang="en-US" sz="1100" b="1" dirty="0" smtClean="0">
                <a:latin typeface="Times New Roman" panose="02020603050405020304" pitchFamily="18" charset="0"/>
                <a:cs typeface="Times New Roman" panose="02020603050405020304" pitchFamily="18" charset="0"/>
              </a:rPr>
              <a:t> 5 </a:t>
            </a:r>
            <a:r>
              <a:rPr lang="en-US" sz="1100" dirty="0" smtClean="0">
                <a:latin typeface="Times New Roman" panose="02020603050405020304" pitchFamily="18" charset="0"/>
                <a:cs typeface="Times New Roman" panose="02020603050405020304" pitchFamily="18" charset="0"/>
              </a:rPr>
              <a:t>has 512 filters. </a:t>
            </a:r>
          </a:p>
          <a:p>
            <a:pPr algn="just"/>
            <a:endParaRPr lang="en-IN" sz="1100" dirty="0"/>
          </a:p>
        </p:txBody>
      </p:sp>
      <p:sp>
        <p:nvSpPr>
          <p:cNvPr id="50" name="TextBox 49"/>
          <p:cNvSpPr txBox="1"/>
          <p:nvPr/>
        </p:nvSpPr>
        <p:spPr>
          <a:xfrm>
            <a:off x="2509636" y="5461009"/>
            <a:ext cx="676275" cy="215444"/>
          </a:xfrm>
          <a:prstGeom prst="rect">
            <a:avLst/>
          </a:prstGeom>
          <a:noFill/>
        </p:spPr>
        <p:txBody>
          <a:bodyPr wrap="square" rtlCol="0">
            <a:spAutoFit/>
          </a:bodyPr>
          <a:lstStyle/>
          <a:p>
            <a:r>
              <a:rPr lang="en-US" sz="800" dirty="0" smtClean="0"/>
              <a:t>Conv 1-1</a:t>
            </a:r>
            <a:endParaRPr lang="en-IN" sz="800" dirty="0"/>
          </a:p>
        </p:txBody>
      </p:sp>
      <p:sp>
        <p:nvSpPr>
          <p:cNvPr id="51" name="TextBox 50"/>
          <p:cNvSpPr txBox="1"/>
          <p:nvPr/>
        </p:nvSpPr>
        <p:spPr>
          <a:xfrm>
            <a:off x="2953299" y="5456094"/>
            <a:ext cx="676275" cy="215444"/>
          </a:xfrm>
          <a:prstGeom prst="rect">
            <a:avLst/>
          </a:prstGeom>
          <a:noFill/>
        </p:spPr>
        <p:txBody>
          <a:bodyPr wrap="square" rtlCol="0">
            <a:spAutoFit/>
          </a:bodyPr>
          <a:lstStyle/>
          <a:p>
            <a:r>
              <a:rPr lang="en-US" sz="800" dirty="0" smtClean="0"/>
              <a:t>Conv 1-2</a:t>
            </a:r>
            <a:endParaRPr lang="en-IN" sz="800" dirty="0"/>
          </a:p>
        </p:txBody>
      </p:sp>
      <p:sp>
        <p:nvSpPr>
          <p:cNvPr id="52" name="TextBox 51"/>
          <p:cNvSpPr txBox="1"/>
          <p:nvPr/>
        </p:nvSpPr>
        <p:spPr>
          <a:xfrm rot="16200000">
            <a:off x="3305027" y="4503305"/>
            <a:ext cx="676275" cy="215444"/>
          </a:xfrm>
          <a:prstGeom prst="rect">
            <a:avLst/>
          </a:prstGeom>
          <a:noFill/>
        </p:spPr>
        <p:txBody>
          <a:bodyPr wrap="square" rtlCol="0">
            <a:spAutoFit/>
          </a:bodyPr>
          <a:lstStyle/>
          <a:p>
            <a:r>
              <a:rPr lang="en-US" sz="800" dirty="0" smtClean="0"/>
              <a:t>Pooling</a:t>
            </a:r>
            <a:endParaRPr lang="en-IN" sz="800" dirty="0"/>
          </a:p>
        </p:txBody>
      </p:sp>
      <p:sp>
        <p:nvSpPr>
          <p:cNvPr id="53" name="TextBox 52"/>
          <p:cNvSpPr txBox="1"/>
          <p:nvPr/>
        </p:nvSpPr>
        <p:spPr>
          <a:xfrm>
            <a:off x="3560765" y="5218875"/>
            <a:ext cx="676275" cy="215444"/>
          </a:xfrm>
          <a:prstGeom prst="rect">
            <a:avLst/>
          </a:prstGeom>
          <a:noFill/>
        </p:spPr>
        <p:txBody>
          <a:bodyPr wrap="square" rtlCol="0">
            <a:spAutoFit/>
          </a:bodyPr>
          <a:lstStyle/>
          <a:p>
            <a:r>
              <a:rPr lang="en-US" sz="800" dirty="0" smtClean="0"/>
              <a:t>Conv 2-1</a:t>
            </a:r>
            <a:endParaRPr lang="en-IN" sz="800" dirty="0"/>
          </a:p>
        </p:txBody>
      </p:sp>
      <p:sp>
        <p:nvSpPr>
          <p:cNvPr id="54" name="TextBox 53"/>
          <p:cNvSpPr txBox="1"/>
          <p:nvPr/>
        </p:nvSpPr>
        <p:spPr>
          <a:xfrm rot="18650046">
            <a:off x="4086249" y="4930889"/>
            <a:ext cx="676275" cy="215444"/>
          </a:xfrm>
          <a:prstGeom prst="rect">
            <a:avLst/>
          </a:prstGeom>
          <a:noFill/>
        </p:spPr>
        <p:txBody>
          <a:bodyPr wrap="square" rtlCol="0">
            <a:spAutoFit/>
          </a:bodyPr>
          <a:lstStyle/>
          <a:p>
            <a:r>
              <a:rPr lang="en-US" sz="800" dirty="0" smtClean="0"/>
              <a:t>Conv 2-2</a:t>
            </a:r>
            <a:endParaRPr lang="en-IN" sz="800" dirty="0"/>
          </a:p>
        </p:txBody>
      </p:sp>
      <p:sp>
        <p:nvSpPr>
          <p:cNvPr id="55" name="TextBox 54"/>
          <p:cNvSpPr txBox="1"/>
          <p:nvPr/>
        </p:nvSpPr>
        <p:spPr>
          <a:xfrm rot="16200000">
            <a:off x="4067027" y="4046105"/>
            <a:ext cx="676275" cy="215444"/>
          </a:xfrm>
          <a:prstGeom prst="rect">
            <a:avLst/>
          </a:prstGeom>
          <a:noFill/>
        </p:spPr>
        <p:txBody>
          <a:bodyPr wrap="square" rtlCol="0">
            <a:spAutoFit/>
          </a:bodyPr>
          <a:lstStyle/>
          <a:p>
            <a:r>
              <a:rPr lang="en-US" sz="800" dirty="0" smtClean="0"/>
              <a:t>Pooling</a:t>
            </a:r>
            <a:endParaRPr lang="en-IN" sz="800" dirty="0"/>
          </a:p>
        </p:txBody>
      </p:sp>
      <p:sp>
        <p:nvSpPr>
          <p:cNvPr id="56" name="TextBox 55"/>
          <p:cNvSpPr txBox="1"/>
          <p:nvPr/>
        </p:nvSpPr>
        <p:spPr>
          <a:xfrm rot="16200000">
            <a:off x="4259534" y="4377548"/>
            <a:ext cx="589733" cy="215444"/>
          </a:xfrm>
          <a:prstGeom prst="rect">
            <a:avLst/>
          </a:prstGeom>
          <a:noFill/>
        </p:spPr>
        <p:txBody>
          <a:bodyPr wrap="square" rtlCol="0">
            <a:spAutoFit/>
          </a:bodyPr>
          <a:lstStyle/>
          <a:p>
            <a:r>
              <a:rPr lang="en-US" sz="800" dirty="0" smtClean="0"/>
              <a:t>Conv 3-1</a:t>
            </a:r>
            <a:endParaRPr lang="en-IN" sz="800" dirty="0"/>
          </a:p>
        </p:txBody>
      </p:sp>
      <p:sp>
        <p:nvSpPr>
          <p:cNvPr id="57" name="TextBox 56"/>
          <p:cNvSpPr txBox="1"/>
          <p:nvPr/>
        </p:nvSpPr>
        <p:spPr>
          <a:xfrm rot="16200000">
            <a:off x="4392884" y="4377548"/>
            <a:ext cx="589733" cy="215444"/>
          </a:xfrm>
          <a:prstGeom prst="rect">
            <a:avLst/>
          </a:prstGeom>
          <a:noFill/>
        </p:spPr>
        <p:txBody>
          <a:bodyPr wrap="square" rtlCol="0">
            <a:spAutoFit/>
          </a:bodyPr>
          <a:lstStyle/>
          <a:p>
            <a:r>
              <a:rPr lang="en-US" sz="800" dirty="0" smtClean="0"/>
              <a:t>Conv 3-2</a:t>
            </a:r>
            <a:endParaRPr lang="en-IN" sz="800" dirty="0"/>
          </a:p>
        </p:txBody>
      </p:sp>
      <p:sp>
        <p:nvSpPr>
          <p:cNvPr id="58" name="TextBox 57"/>
          <p:cNvSpPr txBox="1"/>
          <p:nvPr/>
        </p:nvSpPr>
        <p:spPr>
          <a:xfrm rot="16200000">
            <a:off x="4526234" y="4396598"/>
            <a:ext cx="589733" cy="215444"/>
          </a:xfrm>
          <a:prstGeom prst="rect">
            <a:avLst/>
          </a:prstGeom>
          <a:noFill/>
        </p:spPr>
        <p:txBody>
          <a:bodyPr wrap="square" rtlCol="0">
            <a:spAutoFit/>
          </a:bodyPr>
          <a:lstStyle/>
          <a:p>
            <a:r>
              <a:rPr lang="en-US" sz="800" dirty="0" smtClean="0"/>
              <a:t>Conv 3-3</a:t>
            </a:r>
            <a:endParaRPr lang="en-IN" sz="800" dirty="0"/>
          </a:p>
        </p:txBody>
      </p:sp>
      <p:sp>
        <p:nvSpPr>
          <p:cNvPr id="59" name="TextBox 58"/>
          <p:cNvSpPr txBox="1"/>
          <p:nvPr/>
        </p:nvSpPr>
        <p:spPr>
          <a:xfrm rot="16200000">
            <a:off x="4686152" y="3950855"/>
            <a:ext cx="676275" cy="215444"/>
          </a:xfrm>
          <a:prstGeom prst="rect">
            <a:avLst/>
          </a:prstGeom>
          <a:noFill/>
        </p:spPr>
        <p:txBody>
          <a:bodyPr wrap="square" rtlCol="0">
            <a:spAutoFit/>
          </a:bodyPr>
          <a:lstStyle/>
          <a:p>
            <a:r>
              <a:rPr lang="en-US" sz="800" dirty="0" smtClean="0"/>
              <a:t>Pooling</a:t>
            </a:r>
            <a:endParaRPr lang="en-IN" sz="800" dirty="0"/>
          </a:p>
        </p:txBody>
      </p:sp>
    </p:spTree>
    <p:extLst>
      <p:ext uri="{BB962C8B-B14F-4D97-AF65-F5344CB8AC3E}">
        <p14:creationId xmlns:p14="http://schemas.microsoft.com/office/powerpoint/2010/main" val="3353671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5777" y="449872"/>
            <a:ext cx="2544927" cy="400110"/>
          </a:xfrm>
          <a:prstGeom prst="rect">
            <a:avLst/>
          </a:prstGeom>
        </p:spPr>
        <p:txBody>
          <a:bodyPr wrap="none">
            <a:spAutoFit/>
          </a:bodyPr>
          <a:lstStyle/>
          <a:p>
            <a:r>
              <a:rPr lang="en-IN" sz="2000" b="1" u="sng" dirty="0">
                <a:latin typeface="Times New Roman" panose="02020603050405020304" pitchFamily="18" charset="0"/>
                <a:cs typeface="Times New Roman" panose="02020603050405020304" pitchFamily="18" charset="0"/>
              </a:rPr>
              <a:t>VGG16 </a:t>
            </a:r>
            <a:r>
              <a:rPr lang="en-IN" sz="2000" b="1" u="sng" dirty="0" smtClean="0">
                <a:latin typeface="Times New Roman" panose="02020603050405020304" pitchFamily="18" charset="0"/>
                <a:cs typeface="Times New Roman" panose="02020603050405020304" pitchFamily="18" charset="0"/>
              </a:rPr>
              <a:t>Architecture:</a:t>
            </a:r>
            <a:endParaRPr lang="en-IN" sz="2000" b="1" u="sng"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srcRect l="2202" t="5667" r="3617" b="7060"/>
          <a:stretch/>
        </p:blipFill>
        <p:spPr>
          <a:xfrm>
            <a:off x="6736772" y="1327760"/>
            <a:ext cx="5293303" cy="1280747"/>
          </a:xfrm>
          <a:prstGeom prst="rect">
            <a:avLst/>
          </a:prstGeom>
        </p:spPr>
      </p:pic>
      <p:sp>
        <p:nvSpPr>
          <p:cNvPr id="5" name="Rectangle 4"/>
          <p:cNvSpPr/>
          <p:nvPr/>
        </p:nvSpPr>
        <p:spPr>
          <a:xfrm>
            <a:off x="448110" y="1289797"/>
            <a:ext cx="5600263" cy="2893100"/>
          </a:xfrm>
          <a:prstGeom prst="rect">
            <a:avLst/>
          </a:prstGeom>
        </p:spPr>
        <p:txBody>
          <a:bodyPr wrap="square">
            <a:spAutoFit/>
          </a:bodyPr>
          <a:lstStyle/>
          <a:p>
            <a:pPr marL="285750" indent="-285750" algn="just">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The 16 in VGG16 </a:t>
            </a:r>
            <a:r>
              <a:rPr lang="en-US" sz="1400" dirty="0">
                <a:latin typeface="Times New Roman" panose="02020603050405020304" pitchFamily="18" charset="0"/>
                <a:cs typeface="Times New Roman" panose="02020603050405020304" pitchFamily="18" charset="0"/>
              </a:rPr>
              <a:t>refers to </a:t>
            </a:r>
            <a:r>
              <a:rPr lang="en-US" sz="1400" dirty="0" smtClean="0">
                <a:latin typeface="Times New Roman" panose="02020603050405020304" pitchFamily="18" charset="0"/>
                <a:cs typeface="Times New Roman" panose="02020603050405020304" pitchFamily="18" charset="0"/>
              </a:rPr>
              <a:t>the </a:t>
            </a:r>
            <a:r>
              <a:rPr lang="en-US" sz="1400" b="1" dirty="0" smtClean="0">
                <a:latin typeface="Times New Roman" panose="02020603050405020304" pitchFamily="18" charset="0"/>
                <a:cs typeface="Times New Roman" panose="02020603050405020304" pitchFamily="18" charset="0"/>
              </a:rPr>
              <a:t>16 </a:t>
            </a:r>
            <a:r>
              <a:rPr lang="en-US" sz="1400" b="1" dirty="0">
                <a:latin typeface="Times New Roman" panose="02020603050405020304" pitchFamily="18" charset="0"/>
                <a:cs typeface="Times New Roman" panose="02020603050405020304" pitchFamily="18" charset="0"/>
              </a:rPr>
              <a:t>layers </a:t>
            </a:r>
            <a:r>
              <a:rPr lang="en-US" sz="1400" dirty="0">
                <a:latin typeface="Times New Roman" panose="02020603050405020304" pitchFamily="18" charset="0"/>
                <a:cs typeface="Times New Roman" panose="02020603050405020304" pitchFamily="18" charset="0"/>
              </a:rPr>
              <a:t>that </a:t>
            </a:r>
            <a:r>
              <a:rPr lang="en-US" sz="1400" b="1" dirty="0">
                <a:latin typeface="Times New Roman" panose="02020603050405020304" pitchFamily="18" charset="0"/>
                <a:cs typeface="Times New Roman" panose="02020603050405020304" pitchFamily="18" charset="0"/>
              </a:rPr>
              <a:t>have weights</a:t>
            </a:r>
            <a:r>
              <a:rPr lang="en-US" sz="1400" dirty="0">
                <a:latin typeface="Times New Roman" panose="02020603050405020304" pitchFamily="18" charset="0"/>
                <a:cs typeface="Times New Roman" panose="02020603050405020304" pitchFamily="18" charset="0"/>
              </a:rPr>
              <a:t>. </a:t>
            </a:r>
            <a:endParaRPr lang="en-US" sz="14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In </a:t>
            </a:r>
            <a:r>
              <a:rPr lang="en-US" sz="1400" dirty="0">
                <a:latin typeface="Times New Roman" panose="02020603050405020304" pitchFamily="18" charset="0"/>
                <a:cs typeface="Times New Roman" panose="02020603050405020304" pitchFamily="18" charset="0"/>
              </a:rPr>
              <a:t>VGG16 there are </a:t>
            </a:r>
            <a:r>
              <a:rPr lang="en-US" sz="1400" b="1" dirty="0">
                <a:latin typeface="Times New Roman" panose="02020603050405020304" pitchFamily="18" charset="0"/>
                <a:cs typeface="Times New Roman" panose="02020603050405020304" pitchFamily="18" charset="0"/>
              </a:rPr>
              <a:t>thirteen convolutional layers</a:t>
            </a:r>
            <a:r>
              <a:rPr lang="en-US"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five Max Pooling layers</a:t>
            </a:r>
            <a:r>
              <a:rPr lang="en-US" sz="1400" dirty="0">
                <a:latin typeface="Times New Roman" panose="02020603050405020304" pitchFamily="18" charset="0"/>
                <a:cs typeface="Times New Roman" panose="02020603050405020304" pitchFamily="18" charset="0"/>
              </a:rPr>
              <a:t>, and </a:t>
            </a:r>
            <a:r>
              <a:rPr lang="en-US" sz="1400" b="1" dirty="0">
                <a:latin typeface="Times New Roman" panose="02020603050405020304" pitchFamily="18" charset="0"/>
                <a:cs typeface="Times New Roman" panose="02020603050405020304" pitchFamily="18" charset="0"/>
              </a:rPr>
              <a:t>three Dense </a:t>
            </a:r>
            <a:r>
              <a:rPr lang="en-US" sz="1400" b="1" dirty="0" smtClean="0">
                <a:latin typeface="Times New Roman" panose="02020603050405020304" pitchFamily="18" charset="0"/>
                <a:cs typeface="Times New Roman" panose="02020603050405020304" pitchFamily="18" charset="0"/>
              </a:rPr>
              <a:t>layers </a:t>
            </a:r>
            <a:r>
              <a:rPr lang="en-US" sz="1400" dirty="0" smtClean="0">
                <a:latin typeface="Times New Roman" panose="02020603050405020304" pitchFamily="18" charset="0"/>
                <a:cs typeface="Times New Roman" panose="02020603050405020304" pitchFamily="18" charset="0"/>
              </a:rPr>
              <a:t>(which helps in decision making that the object belongs to which class), sum </a:t>
            </a:r>
            <a:r>
              <a:rPr lang="en-US" sz="1400" dirty="0">
                <a:latin typeface="Times New Roman" panose="02020603050405020304" pitchFamily="18" charset="0"/>
                <a:cs typeface="Times New Roman" panose="02020603050405020304" pitchFamily="18" charset="0"/>
              </a:rPr>
              <a:t>up to 21 layers but it has </a:t>
            </a:r>
            <a:r>
              <a:rPr lang="en-US" sz="1400" b="1" dirty="0">
                <a:latin typeface="Times New Roman" panose="02020603050405020304" pitchFamily="18" charset="0"/>
                <a:cs typeface="Times New Roman" panose="02020603050405020304" pitchFamily="18" charset="0"/>
              </a:rPr>
              <a:t>only sixteen weight layers</a:t>
            </a:r>
            <a:r>
              <a:rPr lang="en-US" sz="1400" dirty="0">
                <a:latin typeface="Times New Roman" panose="02020603050405020304" pitchFamily="18" charset="0"/>
                <a:cs typeface="Times New Roman" panose="02020603050405020304" pitchFamily="18" charset="0"/>
              </a:rPr>
              <a:t> i.e., learnable parameters </a:t>
            </a:r>
            <a:r>
              <a:rPr lang="en-US" sz="1400" dirty="0" smtClean="0">
                <a:latin typeface="Times New Roman" panose="02020603050405020304" pitchFamily="18" charset="0"/>
                <a:cs typeface="Times New Roman" panose="02020603050405020304" pitchFamily="18" charset="0"/>
              </a:rPr>
              <a:t>layer (something </a:t>
            </a:r>
            <a:r>
              <a:rPr lang="en-US" sz="1400" dirty="0">
                <a:latin typeface="Times New Roman" panose="02020603050405020304" pitchFamily="18" charset="0"/>
                <a:cs typeface="Times New Roman" panose="02020603050405020304" pitchFamily="18" charset="0"/>
              </a:rPr>
              <a:t>that the neural network adjusts during training to minimize the loss </a:t>
            </a:r>
            <a:r>
              <a:rPr lang="en-US" sz="1400" dirty="0" smtClean="0">
                <a:latin typeface="Times New Roman" panose="02020603050405020304" pitchFamily="18" charset="0"/>
                <a:cs typeface="Times New Roman" panose="02020603050405020304" pitchFamily="18" charset="0"/>
              </a:rPr>
              <a:t>function) [10]. </a:t>
            </a:r>
          </a:p>
          <a:p>
            <a:pPr marL="285750" indent="-285750" algn="just">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Non-learnable </a:t>
            </a:r>
            <a:r>
              <a:rPr lang="en-US" sz="1400" dirty="0">
                <a:latin typeface="Times New Roman" panose="02020603050405020304" pitchFamily="18" charset="0"/>
                <a:cs typeface="Times New Roman" panose="02020603050405020304" pitchFamily="18" charset="0"/>
              </a:rPr>
              <a:t>layers </a:t>
            </a:r>
            <a:r>
              <a:rPr lang="en-US" sz="1400" dirty="0" smtClean="0">
                <a:latin typeface="Times New Roman" panose="02020603050405020304" pitchFamily="18" charset="0"/>
                <a:cs typeface="Times New Roman" panose="02020603050405020304" pitchFamily="18" charset="0"/>
              </a:rPr>
              <a:t>like pooling do </a:t>
            </a:r>
            <a:r>
              <a:rPr lang="en-US" sz="1400" dirty="0">
                <a:latin typeface="Times New Roman" panose="02020603050405020304" pitchFamily="18" charset="0"/>
                <a:cs typeface="Times New Roman" panose="02020603050405020304" pitchFamily="18" charset="0"/>
              </a:rPr>
              <a:t>not have any weights or </a:t>
            </a:r>
            <a:r>
              <a:rPr lang="en-US" sz="1400" dirty="0" smtClean="0">
                <a:latin typeface="Times New Roman" panose="02020603050405020304" pitchFamily="18" charset="0"/>
                <a:cs typeface="Times New Roman" panose="02020603050405020304" pitchFamily="18" charset="0"/>
              </a:rPr>
              <a:t>biases, they perform only fixed operations</a:t>
            </a:r>
            <a:r>
              <a:rPr lang="en-US" sz="1400" dirty="0">
                <a:latin typeface="Times New Roman" panose="02020603050405020304" pitchFamily="18" charset="0"/>
                <a:cs typeface="Times New Roman" panose="02020603050405020304" pitchFamily="18" charset="0"/>
              </a:rPr>
              <a:t>. </a:t>
            </a:r>
            <a:endParaRPr lang="en-US" sz="14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N" sz="14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lc="http://schemas.openxmlformats.org/drawingml/2006/lockedCanvas" xmlns:a16="http://schemas.microsoft.com/office/drawing/2014/main" xmlns="" id="{2669ABA5-20E6-818E-6C08-3D0B96AA4B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16326" y="0"/>
            <a:ext cx="475673" cy="466725"/>
          </a:xfrm>
          <a:prstGeom prst="rect">
            <a:avLst/>
          </a:prstGeom>
        </p:spPr>
      </p:pic>
      <p:pic>
        <p:nvPicPr>
          <p:cNvPr id="7" name="Picture 4" descr="GIAN - Global Initiative of Academic Network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715019" cy="3373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241925" y="2855962"/>
            <a:ext cx="2282997" cy="261610"/>
          </a:xfrm>
          <a:prstGeom prst="rect">
            <a:avLst/>
          </a:prstGeom>
        </p:spPr>
        <p:txBody>
          <a:bodyPr wrap="none">
            <a:spAutoFit/>
          </a:bodyPr>
          <a:lstStyle/>
          <a:p>
            <a:pPr algn="ctr"/>
            <a:r>
              <a:rPr lang="en-US" sz="1100" b="1" dirty="0" smtClean="0">
                <a:latin typeface="Times New Roman" panose="02020603050405020304" pitchFamily="18" charset="0"/>
                <a:cs typeface="Times New Roman" panose="02020603050405020304" pitchFamily="18" charset="0"/>
              </a:rPr>
              <a:t>Figure 6: </a:t>
            </a:r>
            <a:r>
              <a:rPr lang="en-US" sz="1100" b="1" dirty="0">
                <a:latin typeface="Times New Roman" panose="02020603050405020304" pitchFamily="18" charset="0"/>
                <a:cs typeface="Times New Roman" panose="02020603050405020304" pitchFamily="18" charset="0"/>
              </a:rPr>
              <a:t>VGG-16 </a:t>
            </a:r>
            <a:r>
              <a:rPr lang="en-US" sz="1100" b="1" dirty="0" smtClean="0">
                <a:latin typeface="Times New Roman" panose="02020603050405020304" pitchFamily="18" charset="0"/>
                <a:cs typeface="Times New Roman" panose="02020603050405020304" pitchFamily="18" charset="0"/>
              </a:rPr>
              <a:t>architecture[10]</a:t>
            </a:r>
            <a:endParaRPr lang="en-IN" sz="1100" b="1" dirty="0">
              <a:latin typeface="Times New Roman" panose="02020603050405020304" pitchFamily="18" charset="0"/>
              <a:cs typeface="Times New Roman" panose="02020603050405020304" pitchFamily="18" charset="0"/>
            </a:endParaRPr>
          </a:p>
        </p:txBody>
      </p:sp>
      <p:sp>
        <p:nvSpPr>
          <p:cNvPr id="10" name="Slide Number Placeholder 9"/>
          <p:cNvSpPr>
            <a:spLocks noGrp="1"/>
          </p:cNvSpPr>
          <p:nvPr>
            <p:ph type="sldNum" sz="quarter" idx="12"/>
          </p:nvPr>
        </p:nvSpPr>
        <p:spPr/>
        <p:txBody>
          <a:bodyPr/>
          <a:lstStyle/>
          <a:p>
            <a:fld id="{7B168CCF-A15B-4761-8074-CC4E40B4ECF8}" type="slidenum">
              <a:rPr lang="en-IN" smtClean="0"/>
              <a:t>11</a:t>
            </a:fld>
            <a:endParaRPr lang="en-IN"/>
          </a:p>
        </p:txBody>
      </p:sp>
      <p:sp>
        <p:nvSpPr>
          <p:cNvPr id="11" name="Rectangle 10"/>
          <p:cNvSpPr/>
          <p:nvPr/>
        </p:nvSpPr>
        <p:spPr>
          <a:xfrm>
            <a:off x="448110" y="3888248"/>
            <a:ext cx="11210925" cy="2031325"/>
          </a:xfrm>
          <a:prstGeom prst="rect">
            <a:avLst/>
          </a:prstGeom>
        </p:spPr>
        <p:txBody>
          <a:bodyPr wrap="square">
            <a:spAutoFit/>
          </a:bodyPr>
          <a:lstStyle/>
          <a:p>
            <a:pPr marL="285750" indent="-285750" algn="jus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Five Max Pooling layers just reduces the spatial size (which refers to the physical dimensions or extent of an object or phenomenon, including its length, area, or volume).</a:t>
            </a:r>
          </a:p>
          <a:p>
            <a:pPr marL="285750" indent="-285750" algn="just">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 </a:t>
            </a:r>
            <a:r>
              <a:rPr lang="en-US" sz="1400" b="1" dirty="0">
                <a:latin typeface="Times New Roman" panose="02020603050405020304" pitchFamily="18" charset="0"/>
                <a:cs typeface="Times New Roman" panose="02020603050405020304" pitchFamily="18" charset="0"/>
              </a:rPr>
              <a:t>convolution and max pool layers</a:t>
            </a:r>
            <a:r>
              <a:rPr lang="en-US" sz="1400" dirty="0">
                <a:latin typeface="Times New Roman" panose="02020603050405020304" pitchFamily="18" charset="0"/>
                <a:cs typeface="Times New Roman" panose="02020603050405020304" pitchFamily="18" charset="0"/>
              </a:rPr>
              <a:t> are consistently </a:t>
            </a:r>
            <a:r>
              <a:rPr lang="en-US" sz="1400" b="1" dirty="0">
                <a:latin typeface="Times New Roman" panose="02020603050405020304" pitchFamily="18" charset="0"/>
                <a:cs typeface="Times New Roman" panose="02020603050405020304" pitchFamily="18" charset="0"/>
              </a:rPr>
              <a:t>arranged throughout the whole architecture</a:t>
            </a:r>
            <a:r>
              <a:rPr lang="en-US" sz="1400"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VGG16 takes input tensor size(an image) as 224, 224 with 3 RGB channel.</a:t>
            </a:r>
          </a:p>
          <a:p>
            <a:pPr algn="just"/>
            <a:endParaRPr lang="en-US" sz="1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If we look at the number of filters that we can use, around 64 filters are available that we can double to about 128 and then to 256 filters. In the last layers, we can use 512 filters.</a:t>
            </a:r>
          </a:p>
        </p:txBody>
      </p:sp>
    </p:spTree>
    <p:extLst>
      <p:ext uri="{BB962C8B-B14F-4D97-AF65-F5344CB8AC3E}">
        <p14:creationId xmlns:p14="http://schemas.microsoft.com/office/powerpoint/2010/main" val="975194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lc="http://schemas.openxmlformats.org/drawingml/2006/lockedCanvas" xmlns:a16="http://schemas.microsoft.com/office/drawing/2014/main" xmlns="" id="{2669ABA5-20E6-818E-6C08-3D0B96AA4B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6326" y="0"/>
            <a:ext cx="475673" cy="466725"/>
          </a:xfrm>
          <a:prstGeom prst="rect">
            <a:avLst/>
          </a:prstGeom>
        </p:spPr>
      </p:pic>
      <p:sp>
        <p:nvSpPr>
          <p:cNvPr id="3" name="Slide Number Placeholder 2"/>
          <p:cNvSpPr>
            <a:spLocks noGrp="1"/>
          </p:cNvSpPr>
          <p:nvPr>
            <p:ph type="sldNum" sz="quarter" idx="12"/>
          </p:nvPr>
        </p:nvSpPr>
        <p:spPr/>
        <p:txBody>
          <a:bodyPr/>
          <a:lstStyle/>
          <a:p>
            <a:fld id="{7B168CCF-A15B-4761-8074-CC4E40B4ECF8}" type="slidenum">
              <a:rPr lang="en-IN" smtClean="0"/>
              <a:t>12</a:t>
            </a:fld>
            <a:endParaRPr lang="en-IN"/>
          </a:p>
        </p:txBody>
      </p:sp>
      <p:pic>
        <p:nvPicPr>
          <p:cNvPr id="9" name="Picture 4" descr="GIAN - Global Initiative of Academic Networ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15019" cy="33734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097280" y="466725"/>
            <a:ext cx="9886950" cy="1077218"/>
          </a:xfrm>
          <a:prstGeom prst="rect">
            <a:avLst/>
          </a:prstGeom>
          <a:noFill/>
        </p:spPr>
        <p:txBody>
          <a:bodyPr wrap="square" rtlCol="0">
            <a:spAutoFit/>
          </a:bodyPr>
          <a:lstStyle/>
          <a:p>
            <a:pPr algn="ctr"/>
            <a:r>
              <a:rPr lang="en-US" sz="3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VGG-16 is also called Sequential Convolutional Network?</a:t>
            </a:r>
            <a:endParaRPr lang="en-IN" sz="3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Rectangle 12"/>
          <p:cNvSpPr/>
          <p:nvPr/>
        </p:nvSpPr>
        <p:spPr>
          <a:xfrm>
            <a:off x="1426303" y="1961098"/>
            <a:ext cx="8277225" cy="830997"/>
          </a:xfrm>
          <a:prstGeom prst="rect">
            <a:avLst/>
          </a:prstGeom>
        </p:spPr>
        <p:txBody>
          <a:bodyPr wrap="square">
            <a:spAutoFit/>
          </a:bodyPr>
          <a:lstStyle/>
          <a:p>
            <a:pPr algn="just"/>
            <a:r>
              <a:rPr lang="en-US" sz="1600" dirty="0">
                <a:solidFill>
                  <a:srgbClr val="001D35"/>
                </a:solidFill>
                <a:latin typeface="Times New Roman" panose="02020603050405020304" pitchFamily="18" charset="0"/>
                <a:cs typeface="Times New Roman" panose="02020603050405020304" pitchFamily="18" charset="0"/>
              </a:rPr>
              <a:t>VGG-16 is called a sequential CNN architecture because </a:t>
            </a:r>
            <a:r>
              <a:rPr lang="en-US" sz="1600" b="1" dirty="0">
                <a:solidFill>
                  <a:srgbClr val="001D35"/>
                </a:solidFill>
                <a:latin typeface="Times New Roman" panose="02020603050405020304" pitchFamily="18" charset="0"/>
                <a:cs typeface="Times New Roman" panose="02020603050405020304" pitchFamily="18" charset="0"/>
              </a:rPr>
              <a:t>its layers are stacked one after another in a single, linear chain</a:t>
            </a:r>
            <a:r>
              <a:rPr lang="en-US" sz="1600" dirty="0">
                <a:solidFill>
                  <a:srgbClr val="001D35"/>
                </a:solidFill>
                <a:latin typeface="Times New Roman" panose="02020603050405020304" pitchFamily="18" charset="0"/>
                <a:cs typeface="Times New Roman" panose="02020603050405020304" pitchFamily="18" charset="0"/>
              </a:rPr>
              <a:t>, with each layer having one input and one output. </a:t>
            </a:r>
            <a:endParaRPr lang="en-US" sz="1600" dirty="0" smtClean="0">
              <a:solidFill>
                <a:srgbClr val="001D35"/>
              </a:solidFill>
              <a:latin typeface="Times New Roman" panose="02020603050405020304" pitchFamily="18" charset="0"/>
              <a:cs typeface="Times New Roman" panose="02020603050405020304" pitchFamily="18" charset="0"/>
            </a:endParaRPr>
          </a:p>
          <a:p>
            <a:pPr algn="just"/>
            <a:endParaRPr lang="en-US" sz="1600" dirty="0">
              <a:solidFill>
                <a:srgbClr val="001D35"/>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rotWithShape="1">
          <a:blip r:embed="rId4"/>
          <a:srcRect l="2202" t="5667" r="3617" b="7060"/>
          <a:stretch/>
        </p:blipFill>
        <p:spPr>
          <a:xfrm rot="5400000">
            <a:off x="8634169" y="3078644"/>
            <a:ext cx="4373921" cy="1058297"/>
          </a:xfrm>
          <a:prstGeom prst="rect">
            <a:avLst/>
          </a:prstGeom>
        </p:spPr>
      </p:pic>
      <p:sp>
        <p:nvSpPr>
          <p:cNvPr id="15" name="Rectangle 14"/>
          <p:cNvSpPr/>
          <p:nvPr/>
        </p:nvSpPr>
        <p:spPr>
          <a:xfrm>
            <a:off x="1438335" y="3109436"/>
            <a:ext cx="7639050" cy="1077218"/>
          </a:xfrm>
          <a:prstGeom prst="rect">
            <a:avLst/>
          </a:prstGeom>
        </p:spPr>
        <p:txBody>
          <a:bodyPr wrap="square">
            <a:spAutoFit/>
          </a:bodyPr>
          <a:lstStyle/>
          <a:p>
            <a:pPr marL="285750" indent="-285750" algn="just">
              <a:buFont typeface="Arial" panose="020B0604020202020204" pitchFamily="34" charset="0"/>
              <a:buChar char="•"/>
            </a:pPr>
            <a:r>
              <a:rPr lang="en-US" sz="1600" b="1" dirty="0">
                <a:solidFill>
                  <a:srgbClr val="001D35"/>
                </a:solidFill>
                <a:latin typeface="Times New Roman" panose="02020603050405020304" pitchFamily="18" charset="0"/>
                <a:cs typeface="Times New Roman" panose="02020603050405020304" pitchFamily="18" charset="0"/>
              </a:rPr>
              <a:t>Linear stack of layers</a:t>
            </a:r>
            <a:r>
              <a:rPr lang="en-US" sz="1600" dirty="0">
                <a:solidFill>
                  <a:srgbClr val="001D35"/>
                </a:solidFill>
                <a:latin typeface="Times New Roman" panose="02020603050405020304" pitchFamily="18" charset="0"/>
                <a:cs typeface="Times New Roman" panose="02020603050405020304" pitchFamily="18" charset="0"/>
              </a:rPr>
              <a:t>: </a:t>
            </a:r>
          </a:p>
          <a:p>
            <a:pPr lvl="1" algn="just"/>
            <a:r>
              <a:rPr lang="en-US" sz="1600" dirty="0">
                <a:solidFill>
                  <a:srgbClr val="001D35"/>
                </a:solidFill>
                <a:latin typeface="Times New Roman" panose="02020603050405020304" pitchFamily="18" charset="0"/>
                <a:cs typeface="Times New Roman" panose="02020603050405020304" pitchFamily="18" charset="0"/>
              </a:rPr>
              <a:t>In a sequential model, the output of one layer becomes the direct input of the next layer. VGG-16 follows this by arranging its 13 convolutional layers and 3 fully connected layers in a single line</a:t>
            </a:r>
            <a:endParaRPr lang="en-US" sz="1600" b="0" i="0" dirty="0">
              <a:solidFill>
                <a:srgbClr val="001D35"/>
              </a:solidFill>
              <a:effectLst/>
              <a:latin typeface="Times New Roman" panose="02020603050405020304" pitchFamily="18" charset="0"/>
              <a:cs typeface="Times New Roman" panose="02020603050405020304" pitchFamily="18" charset="0"/>
            </a:endParaRPr>
          </a:p>
        </p:txBody>
      </p:sp>
      <p:sp>
        <p:nvSpPr>
          <p:cNvPr id="16" name="Rectangle 15"/>
          <p:cNvSpPr/>
          <p:nvPr/>
        </p:nvSpPr>
        <p:spPr>
          <a:xfrm>
            <a:off x="1426303" y="4426802"/>
            <a:ext cx="7651082" cy="1077218"/>
          </a:xfrm>
          <a:prstGeom prst="rect">
            <a:avLst/>
          </a:prstGeom>
        </p:spPr>
        <p:txBody>
          <a:bodyPr wrap="square">
            <a:spAutoFit/>
          </a:bodyPr>
          <a:lstStyle/>
          <a:p>
            <a:pPr marL="285750" indent="-285750" algn="just">
              <a:buFont typeface="Arial" panose="020B0604020202020204" pitchFamily="34" charset="0"/>
              <a:buChar char="•"/>
            </a:pPr>
            <a:r>
              <a:rPr lang="en-US" sz="1600" b="1" dirty="0">
                <a:solidFill>
                  <a:srgbClr val="001D35"/>
                </a:solidFill>
                <a:latin typeface="Times New Roman" panose="02020603050405020304" pitchFamily="18" charset="0"/>
                <a:cs typeface="Times New Roman" panose="02020603050405020304" pitchFamily="18" charset="0"/>
              </a:rPr>
              <a:t>No multiple inputs or outputs</a:t>
            </a:r>
            <a:r>
              <a:rPr lang="en-US" sz="1600" dirty="0">
                <a:solidFill>
                  <a:srgbClr val="001D35"/>
                </a:solidFill>
                <a:latin typeface="Times New Roman" panose="02020603050405020304" pitchFamily="18" charset="0"/>
                <a:cs typeface="Times New Roman" panose="02020603050405020304" pitchFamily="18" charset="0"/>
              </a:rPr>
              <a:t>: </a:t>
            </a:r>
          </a:p>
          <a:p>
            <a:pPr lvl="1" algn="just"/>
            <a:r>
              <a:rPr lang="en-US" sz="1600" dirty="0">
                <a:solidFill>
                  <a:srgbClr val="001D35"/>
                </a:solidFill>
                <a:latin typeface="Times New Roman" panose="02020603050405020304" pitchFamily="18" charset="0"/>
                <a:cs typeface="Times New Roman" panose="02020603050405020304" pitchFamily="18" charset="0"/>
              </a:rPr>
              <a:t>This sequential arrangement means the model is not designed to handle multiple inputs or outputs simultaneously. Data moves forward in one path from start to finish, which is ideal for simple image classification tasks</a:t>
            </a:r>
            <a:endParaRPr lang="en-US" sz="1600" b="0" i="0" dirty="0">
              <a:solidFill>
                <a:srgbClr val="001D35"/>
              </a:solidFill>
              <a:effectLst/>
              <a:latin typeface="Times New Roman" panose="02020603050405020304" pitchFamily="18" charset="0"/>
              <a:cs typeface="Times New Roman" panose="02020603050405020304" pitchFamily="18" charset="0"/>
            </a:endParaRPr>
          </a:p>
        </p:txBody>
      </p:sp>
      <p:sp>
        <p:nvSpPr>
          <p:cNvPr id="17" name="Rectangle 16"/>
          <p:cNvSpPr/>
          <p:nvPr/>
        </p:nvSpPr>
        <p:spPr>
          <a:xfrm>
            <a:off x="8999793" y="5991225"/>
            <a:ext cx="3113353" cy="261610"/>
          </a:xfrm>
          <a:prstGeom prst="rect">
            <a:avLst/>
          </a:prstGeom>
        </p:spPr>
        <p:txBody>
          <a:bodyPr wrap="none">
            <a:spAutoFit/>
          </a:bodyPr>
          <a:lstStyle/>
          <a:p>
            <a:pPr algn="ctr"/>
            <a:r>
              <a:rPr lang="en-US" sz="1100" b="1" dirty="0" smtClean="0">
                <a:latin typeface="Times New Roman" panose="02020603050405020304" pitchFamily="18" charset="0"/>
                <a:cs typeface="Times New Roman" panose="02020603050405020304" pitchFamily="18" charset="0"/>
              </a:rPr>
              <a:t>Figure 6: </a:t>
            </a:r>
            <a:r>
              <a:rPr lang="en-US" sz="1100" b="1" dirty="0">
                <a:latin typeface="Times New Roman" panose="02020603050405020304" pitchFamily="18" charset="0"/>
                <a:cs typeface="Times New Roman" panose="02020603050405020304" pitchFamily="18" charset="0"/>
              </a:rPr>
              <a:t>VGG-16 </a:t>
            </a:r>
            <a:r>
              <a:rPr lang="en-US" sz="1100" b="1" dirty="0" smtClean="0">
                <a:latin typeface="Times New Roman" panose="02020603050405020304" pitchFamily="18" charset="0"/>
                <a:cs typeface="Times New Roman" panose="02020603050405020304" pitchFamily="18" charset="0"/>
              </a:rPr>
              <a:t>Layer-wise demonstrated [10]</a:t>
            </a:r>
            <a:endParaRPr lang="en-IN" sz="11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39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874" r="503" b="1574"/>
          <a:stretch/>
        </p:blipFill>
        <p:spPr>
          <a:xfrm>
            <a:off x="2970968" y="2287311"/>
            <a:ext cx="9048890" cy="3152820"/>
          </a:xfrm>
          <a:prstGeom prst="rect">
            <a:avLst/>
          </a:prstGeom>
        </p:spPr>
      </p:pic>
      <p:pic>
        <p:nvPicPr>
          <p:cNvPr id="3" name="Picture 2">
            <a:extLst>
              <a:ext uri="{FF2B5EF4-FFF2-40B4-BE49-F238E27FC236}">
                <a16:creationId xmlns:lc="http://schemas.openxmlformats.org/drawingml/2006/lockedCanvas" xmlns:a16="http://schemas.microsoft.com/office/drawing/2014/main" xmlns="" id="{2669ABA5-20E6-818E-6C08-3D0B96AA4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16326" y="0"/>
            <a:ext cx="475673" cy="466725"/>
          </a:xfrm>
          <a:prstGeom prst="rect">
            <a:avLst/>
          </a:prstGeom>
        </p:spPr>
      </p:pic>
      <p:sp>
        <p:nvSpPr>
          <p:cNvPr id="7" name="TextBox 6"/>
          <p:cNvSpPr txBox="1"/>
          <p:nvPr/>
        </p:nvSpPr>
        <p:spPr>
          <a:xfrm>
            <a:off x="11298160" y="2057087"/>
            <a:ext cx="874156" cy="461665"/>
          </a:xfrm>
          <a:prstGeom prst="rect">
            <a:avLst/>
          </a:prstGeom>
          <a:solidFill>
            <a:schemeClr val="bg1"/>
          </a:solidFill>
        </p:spPr>
        <p:txBody>
          <a:bodyPr wrap="square" rtlCol="0">
            <a:spAutoFit/>
          </a:bodyPr>
          <a:lstStyle/>
          <a:p>
            <a:pPr algn="ctr"/>
            <a:r>
              <a:rPr lang="en-US" sz="800" b="1" dirty="0" smtClean="0">
                <a:latin typeface="Arial" panose="020B0604020202020204" pitchFamily="34" charset="0"/>
                <a:cs typeface="Arial" panose="020B0604020202020204" pitchFamily="34" charset="0"/>
              </a:rPr>
              <a:t>Abnormal Microscopic Cell</a:t>
            </a:r>
            <a:endParaRPr lang="en-IN" sz="8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stretch>
            <a:fillRect/>
          </a:stretch>
        </p:blipFill>
        <p:spPr>
          <a:xfrm>
            <a:off x="14188" y="2400246"/>
            <a:ext cx="1178511" cy="1105130"/>
          </a:xfrm>
          <a:prstGeom prst="rect">
            <a:avLst/>
          </a:prstGeom>
        </p:spPr>
      </p:pic>
      <p:sp>
        <p:nvSpPr>
          <p:cNvPr id="11" name="Rectangle 10"/>
          <p:cNvSpPr/>
          <p:nvPr/>
        </p:nvSpPr>
        <p:spPr>
          <a:xfrm>
            <a:off x="-99753" y="2762524"/>
            <a:ext cx="1413164" cy="6850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latin typeface="Times New Roman" pitchFamily="18" charset="0"/>
                <a:cs typeface="Times New Roman" pitchFamily="18" charset="0"/>
              </a:rPr>
              <a:t>Collection </a:t>
            </a:r>
            <a:r>
              <a:rPr lang="en-US" sz="1000" b="1" dirty="0">
                <a:solidFill>
                  <a:schemeClr val="tx1"/>
                </a:solidFill>
                <a:latin typeface="Times New Roman" pitchFamily="18" charset="0"/>
                <a:cs typeface="Times New Roman" pitchFamily="18" charset="0"/>
              </a:rPr>
              <a:t>of </a:t>
            </a:r>
            <a:r>
              <a:rPr lang="en-US" sz="1000" b="1" dirty="0" smtClean="0">
                <a:solidFill>
                  <a:schemeClr val="tx1"/>
                </a:solidFill>
                <a:latin typeface="Times New Roman" pitchFamily="18" charset="0"/>
                <a:cs typeface="Times New Roman" pitchFamily="18" charset="0"/>
              </a:rPr>
              <a:t>AGMC</a:t>
            </a:r>
          </a:p>
          <a:p>
            <a:pPr algn="ctr"/>
            <a:r>
              <a:rPr lang="en-US" sz="1000" b="1" dirty="0">
                <a:solidFill>
                  <a:schemeClr val="tx1"/>
                </a:solidFill>
                <a:latin typeface="Times New Roman" pitchFamily="18" charset="0"/>
                <a:cs typeface="Times New Roman" pitchFamily="18" charset="0"/>
              </a:rPr>
              <a:t>-TU </a:t>
            </a:r>
            <a:r>
              <a:rPr lang="en-US" sz="1000" b="1" dirty="0" smtClean="0">
                <a:solidFill>
                  <a:schemeClr val="tx1"/>
                </a:solidFill>
                <a:latin typeface="Times New Roman" pitchFamily="18" charset="0"/>
                <a:cs typeface="Times New Roman" pitchFamily="18" charset="0"/>
              </a:rPr>
              <a:t>Dataset further used </a:t>
            </a:r>
            <a:r>
              <a:rPr lang="en-US" sz="900" b="1" dirty="0" smtClean="0">
                <a:solidFill>
                  <a:schemeClr val="tx1"/>
                </a:solidFill>
                <a:latin typeface="Times New Roman" pitchFamily="18" charset="0"/>
                <a:cs typeface="Times New Roman" pitchFamily="18" charset="0"/>
              </a:rPr>
              <a:t>for</a:t>
            </a:r>
            <a:r>
              <a:rPr lang="en-US" sz="1000" b="1" dirty="0" smtClean="0">
                <a:solidFill>
                  <a:schemeClr val="tx1"/>
                </a:solidFill>
                <a:latin typeface="Times New Roman" pitchFamily="18" charset="0"/>
                <a:cs typeface="Times New Roman" pitchFamily="18" charset="0"/>
              </a:rPr>
              <a:t> Binary Classification</a:t>
            </a:r>
            <a:endParaRPr lang="en-US" sz="1000" b="1" dirty="0">
              <a:solidFill>
                <a:schemeClr val="tx1"/>
              </a:solidFill>
              <a:latin typeface="Times New Roman" pitchFamily="18" charset="0"/>
              <a:cs typeface="Times New Roman" pitchFamily="18" charset="0"/>
            </a:endParaRPr>
          </a:p>
        </p:txBody>
      </p:sp>
      <p:cxnSp>
        <p:nvCxnSpPr>
          <p:cNvPr id="15" name="Straight Connector 14"/>
          <p:cNvCxnSpPr/>
          <p:nvPr/>
        </p:nvCxnSpPr>
        <p:spPr>
          <a:xfrm flipV="1">
            <a:off x="652317" y="1611772"/>
            <a:ext cx="0" cy="79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54511" y="1618484"/>
            <a:ext cx="58666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07698" y="5474199"/>
            <a:ext cx="1463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064087" y="5037493"/>
            <a:ext cx="0" cy="4478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6" idx="2"/>
          </p:cNvCxnSpPr>
          <p:nvPr/>
        </p:nvCxnSpPr>
        <p:spPr>
          <a:xfrm flipH="1" flipV="1">
            <a:off x="603444" y="3505376"/>
            <a:ext cx="0" cy="19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1234899" y="3580949"/>
            <a:ext cx="1307642" cy="1088456"/>
            <a:chOff x="1616868" y="3094306"/>
            <a:chExt cx="1545431" cy="1263563"/>
          </a:xfrm>
        </p:grpSpPr>
        <p:sp>
          <p:nvSpPr>
            <p:cNvPr id="32" name="Rectangle 31"/>
            <p:cNvSpPr/>
            <p:nvPr/>
          </p:nvSpPr>
          <p:spPr>
            <a:xfrm>
              <a:off x="1616868" y="3094306"/>
              <a:ext cx="1545431" cy="12635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2"/>
            </a:p>
          </p:txBody>
        </p:sp>
        <p:pic>
          <p:nvPicPr>
            <p:cNvPr id="52" name="Picture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4114" y="3755779"/>
              <a:ext cx="743337" cy="591086"/>
            </a:xfrm>
            <a:prstGeom prst="rect">
              <a:avLst/>
            </a:prstGeom>
          </p:spPr>
        </p:pic>
        <p:pic>
          <p:nvPicPr>
            <p:cNvPr id="53" name="Picture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02034" y="3111489"/>
              <a:ext cx="744707" cy="622160"/>
            </a:xfrm>
            <a:prstGeom prst="rect">
              <a:avLst/>
            </a:prstGeom>
          </p:spPr>
        </p:pic>
        <p:pic>
          <p:nvPicPr>
            <p:cNvPr id="54" name="Picture 5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2034" y="3749964"/>
              <a:ext cx="742859" cy="596901"/>
            </a:xfrm>
            <a:prstGeom prst="rect">
              <a:avLst/>
            </a:prstGeom>
          </p:spPr>
        </p:pic>
        <p:pic>
          <p:nvPicPr>
            <p:cNvPr id="55" name="Picture 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9546" y="3117570"/>
              <a:ext cx="752475" cy="628650"/>
            </a:xfrm>
            <a:prstGeom prst="rect">
              <a:avLst/>
            </a:prstGeom>
          </p:spPr>
        </p:pic>
      </p:grpSp>
      <p:sp>
        <p:nvSpPr>
          <p:cNvPr id="57" name="TextBox 56"/>
          <p:cNvSpPr txBox="1"/>
          <p:nvPr/>
        </p:nvSpPr>
        <p:spPr>
          <a:xfrm>
            <a:off x="1117940" y="3398706"/>
            <a:ext cx="1528953" cy="195256"/>
          </a:xfrm>
          <a:prstGeom prst="rect">
            <a:avLst/>
          </a:prstGeom>
          <a:noFill/>
        </p:spPr>
        <p:txBody>
          <a:bodyPr wrap="square" rtlCol="0">
            <a:spAutoFit/>
          </a:bodyPr>
          <a:lstStyle/>
          <a:p>
            <a:pPr algn="ctr"/>
            <a:r>
              <a:rPr lang="en-US" sz="800" b="1" dirty="0" smtClean="0">
                <a:latin typeface="Times New Roman" panose="02020603050405020304" pitchFamily="18" charset="0"/>
                <a:cs typeface="Times New Roman" panose="02020603050405020304" pitchFamily="18" charset="0"/>
              </a:rPr>
              <a:t>Abnormal Microscopic Cell</a:t>
            </a:r>
            <a:endParaRPr lang="en-IN" sz="800" b="1" dirty="0">
              <a:latin typeface="Times New Roman" panose="02020603050405020304" pitchFamily="18" charset="0"/>
              <a:cs typeface="Times New Roman" panose="02020603050405020304" pitchFamily="18" charset="0"/>
            </a:endParaRPr>
          </a:p>
        </p:txBody>
      </p:sp>
      <p:sp>
        <p:nvSpPr>
          <p:cNvPr id="58" name="TextBox 57">
            <a:extLst>
              <a:ext uri="{FF2B5EF4-FFF2-40B4-BE49-F238E27FC236}">
                <a16:creationId xmlns="" xmlns:a16="http://schemas.microsoft.com/office/drawing/2014/main" id="{D4012738-1D0E-1992-B3AB-1C62BDECA3A4}"/>
              </a:ext>
            </a:extLst>
          </p:cNvPr>
          <p:cNvSpPr txBox="1"/>
          <p:nvPr/>
        </p:nvSpPr>
        <p:spPr>
          <a:xfrm>
            <a:off x="1064934" y="4668161"/>
            <a:ext cx="1583840" cy="369332"/>
          </a:xfrm>
          <a:prstGeom prst="rect">
            <a:avLst/>
          </a:prstGeom>
          <a:noFill/>
        </p:spPr>
        <p:txBody>
          <a:bodyPr wrap="square" rtlCol="0">
            <a:spAutoFit/>
          </a:bodyPr>
          <a:lstStyle/>
          <a:p>
            <a:pPr algn="ctr"/>
            <a:r>
              <a:rPr lang="en-US" sz="900" b="1" dirty="0" smtClean="0">
                <a:solidFill>
                  <a:schemeClr val="accent2">
                    <a:lumMod val="75000"/>
                  </a:schemeClr>
                </a:solidFill>
                <a:latin typeface="Times New Roman" pitchFamily="18" charset="0"/>
                <a:cs typeface="Times New Roman" pitchFamily="18" charset="0"/>
              </a:rPr>
              <a:t>Abnormal Images as Input for training</a:t>
            </a:r>
            <a:endParaRPr lang="en-US" sz="900" b="1" dirty="0">
              <a:solidFill>
                <a:schemeClr val="accent2">
                  <a:lumMod val="75000"/>
                </a:schemeClr>
              </a:solidFill>
              <a:latin typeface="Times New Roman" pitchFamily="18" charset="0"/>
              <a:cs typeface="Times New Roman" pitchFamily="18" charset="0"/>
            </a:endParaRPr>
          </a:p>
        </p:txBody>
      </p:sp>
      <p:cxnSp>
        <p:nvCxnSpPr>
          <p:cNvPr id="61" name="Straight Connector 60"/>
          <p:cNvCxnSpPr/>
          <p:nvPr/>
        </p:nvCxnSpPr>
        <p:spPr>
          <a:xfrm flipH="1" flipV="1">
            <a:off x="2717354" y="1684022"/>
            <a:ext cx="4863" cy="24494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9" name="Group 68"/>
          <p:cNvGrpSpPr/>
          <p:nvPr/>
        </p:nvGrpSpPr>
        <p:grpSpPr>
          <a:xfrm>
            <a:off x="1029853" y="925091"/>
            <a:ext cx="1692364" cy="1598911"/>
            <a:chOff x="1067586" y="477453"/>
            <a:chExt cx="1731003" cy="1678263"/>
          </a:xfrm>
        </p:grpSpPr>
        <p:sp>
          <p:nvSpPr>
            <p:cNvPr id="5" name="TextBox 4"/>
            <p:cNvSpPr txBox="1"/>
            <p:nvPr/>
          </p:nvSpPr>
          <p:spPr>
            <a:xfrm>
              <a:off x="1271128" y="477453"/>
              <a:ext cx="1336975" cy="195256"/>
            </a:xfrm>
            <a:prstGeom prst="rect">
              <a:avLst/>
            </a:prstGeom>
            <a:noFill/>
          </p:spPr>
          <p:txBody>
            <a:bodyPr wrap="square" rtlCol="0">
              <a:spAutoFit/>
            </a:bodyPr>
            <a:lstStyle/>
            <a:p>
              <a:pPr algn="ctr"/>
              <a:r>
                <a:rPr lang="en-US" sz="800" b="1" dirty="0">
                  <a:latin typeface="Times New Roman" panose="02020603050405020304" pitchFamily="18" charset="0"/>
                  <a:cs typeface="Times New Roman" panose="02020603050405020304" pitchFamily="18" charset="0"/>
                </a:rPr>
                <a:t>N</a:t>
              </a:r>
              <a:r>
                <a:rPr lang="en-US" sz="800" b="1" dirty="0" smtClean="0">
                  <a:latin typeface="Times New Roman" panose="02020603050405020304" pitchFamily="18" charset="0"/>
                  <a:cs typeface="Times New Roman" panose="02020603050405020304" pitchFamily="18" charset="0"/>
                </a:rPr>
                <a:t>ormal Microscopic Cell</a:t>
              </a:r>
              <a:endParaRPr lang="en-IN" sz="800" b="1"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 xmlns:a16="http://schemas.microsoft.com/office/drawing/2014/main" id="{D4012738-1D0E-1992-B3AB-1C62BDECA3A4}"/>
                </a:ext>
              </a:extLst>
            </p:cNvPr>
            <p:cNvSpPr txBox="1"/>
            <p:nvPr/>
          </p:nvSpPr>
          <p:spPr>
            <a:xfrm>
              <a:off x="1067586" y="1699710"/>
              <a:ext cx="1697881" cy="456006"/>
            </a:xfrm>
            <a:prstGeom prst="rect">
              <a:avLst/>
            </a:prstGeom>
            <a:noFill/>
          </p:spPr>
          <p:txBody>
            <a:bodyPr wrap="square" rtlCol="0">
              <a:spAutoFit/>
            </a:bodyPr>
            <a:lstStyle/>
            <a:p>
              <a:pPr algn="ctr"/>
              <a:r>
                <a:rPr lang="en-US" sz="900" b="1" dirty="0" smtClean="0">
                  <a:solidFill>
                    <a:schemeClr val="accent2">
                      <a:lumMod val="75000"/>
                    </a:schemeClr>
                  </a:solidFill>
                  <a:latin typeface="Times New Roman" pitchFamily="18" charset="0"/>
                  <a:cs typeface="Times New Roman" pitchFamily="18" charset="0"/>
                </a:rPr>
                <a:t>Normal Images as Input for training</a:t>
              </a:r>
              <a:endParaRPr lang="en-US" sz="900" b="1" dirty="0">
                <a:solidFill>
                  <a:schemeClr val="accent2">
                    <a:lumMod val="75000"/>
                  </a:schemeClr>
                </a:solidFill>
                <a:latin typeface="Times New Roman" pitchFamily="18" charset="0"/>
                <a:cs typeface="Times New Roman" pitchFamily="18" charset="0"/>
              </a:endParaRPr>
            </a:p>
          </p:txBody>
        </p:sp>
        <p:grpSp>
          <p:nvGrpSpPr>
            <p:cNvPr id="51" name="Group 50"/>
            <p:cNvGrpSpPr/>
            <p:nvPr/>
          </p:nvGrpSpPr>
          <p:grpSpPr>
            <a:xfrm>
              <a:off x="1283732" y="702925"/>
              <a:ext cx="1307642" cy="1046296"/>
              <a:chOff x="1641987" y="466725"/>
              <a:chExt cx="1746221" cy="1476375"/>
            </a:xfrm>
          </p:grpSpPr>
          <p:grpSp>
            <p:nvGrpSpPr>
              <p:cNvPr id="47" name="Group 46"/>
              <p:cNvGrpSpPr/>
              <p:nvPr/>
            </p:nvGrpSpPr>
            <p:grpSpPr>
              <a:xfrm>
                <a:off x="1675059" y="485481"/>
                <a:ext cx="1694184" cy="1440005"/>
                <a:chOff x="1326105" y="506597"/>
                <a:chExt cx="1694184" cy="1440005"/>
              </a:xfrm>
            </p:grpSpPr>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59260" y="1227261"/>
                  <a:ext cx="861029" cy="719341"/>
                </a:xfrm>
                <a:prstGeom prst="rect">
                  <a:avLst/>
                </a:prstGeom>
              </p:spPr>
            </p:pic>
            <p:pic>
              <p:nvPicPr>
                <p:cNvPr id="44" name="Picture 4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26105" y="523536"/>
                  <a:ext cx="807877" cy="674935"/>
                </a:xfrm>
                <a:prstGeom prst="rect">
                  <a:avLst/>
                </a:prstGeom>
              </p:spPr>
            </p:pic>
            <p:pic>
              <p:nvPicPr>
                <p:cNvPr id="45" name="Picture 4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29524" y="1216948"/>
                  <a:ext cx="804458" cy="729654"/>
                </a:xfrm>
                <a:prstGeom prst="rect">
                  <a:avLst/>
                </a:prstGeom>
              </p:spPr>
            </p:pic>
            <p:pic>
              <p:nvPicPr>
                <p:cNvPr id="46" name="Picture 4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61309" y="506597"/>
                  <a:ext cx="858980" cy="690061"/>
                </a:xfrm>
                <a:prstGeom prst="rect">
                  <a:avLst/>
                </a:prstGeom>
              </p:spPr>
            </p:pic>
          </p:grpSp>
          <p:sp>
            <p:nvSpPr>
              <p:cNvPr id="50" name="Rectangle 49"/>
              <p:cNvSpPr/>
              <p:nvPr/>
            </p:nvSpPr>
            <p:spPr>
              <a:xfrm>
                <a:off x="1641987" y="466725"/>
                <a:ext cx="1746221" cy="14763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cxnSp>
          <p:nvCxnSpPr>
            <p:cNvPr id="63" name="Straight Connector 62"/>
            <p:cNvCxnSpPr/>
            <p:nvPr/>
          </p:nvCxnSpPr>
          <p:spPr>
            <a:xfrm>
              <a:off x="2599053" y="1286764"/>
              <a:ext cx="1995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4" name="Straight Connector 63"/>
          <p:cNvCxnSpPr/>
          <p:nvPr/>
        </p:nvCxnSpPr>
        <p:spPr>
          <a:xfrm>
            <a:off x="2542541" y="4139220"/>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2723097" y="2687807"/>
            <a:ext cx="216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Flowchart: Magnetic Disk 65"/>
          <p:cNvSpPr/>
          <p:nvPr/>
        </p:nvSpPr>
        <p:spPr>
          <a:xfrm>
            <a:off x="2947410" y="2278330"/>
            <a:ext cx="616276" cy="826738"/>
          </a:xfrm>
          <a:prstGeom prst="flowChartMagneticDisk">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accent2">
                    <a:lumMod val="75000"/>
                  </a:schemeClr>
                </a:solidFill>
                <a:latin typeface="Times New Roman" panose="02020603050405020304" pitchFamily="18" charset="0"/>
                <a:cs typeface="Times New Roman" panose="02020603050405020304" pitchFamily="18" charset="0"/>
              </a:rPr>
              <a:t>Input Images</a:t>
            </a:r>
            <a:endParaRPr lang="en-IN" sz="1050" b="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74" name="Picture 7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98160" y="2524002"/>
            <a:ext cx="836331" cy="622597"/>
          </a:xfrm>
          <a:prstGeom prst="rect">
            <a:avLst/>
          </a:prstGeom>
        </p:spPr>
      </p:pic>
      <p:sp>
        <p:nvSpPr>
          <p:cNvPr id="75" name="Rectangle 74"/>
          <p:cNvSpPr/>
          <p:nvPr/>
        </p:nvSpPr>
        <p:spPr>
          <a:xfrm>
            <a:off x="1731395" y="72906"/>
            <a:ext cx="9287864" cy="369332"/>
          </a:xfrm>
          <a:prstGeom prst="rect">
            <a:avLst/>
          </a:prstGeom>
        </p:spPr>
        <p:txBody>
          <a:bodyPr wrap="none">
            <a:spAutoFit/>
          </a:bodyPr>
          <a:lstStyle/>
          <a:p>
            <a:r>
              <a:rPr lang="en-US" b="1" u="sng" dirty="0">
                <a:latin typeface="Times New Roman" panose="02020603050405020304" pitchFamily="18" charset="0"/>
                <a:cs typeface="Times New Roman" panose="02020603050405020304" pitchFamily="18" charset="0"/>
              </a:rPr>
              <a:t>Diagrammatic Representation of </a:t>
            </a:r>
            <a:r>
              <a:rPr lang="en-US" b="1" u="sng" dirty="0" smtClean="0">
                <a:latin typeface="Times New Roman" panose="02020603050405020304" pitchFamily="18" charset="0"/>
                <a:cs typeface="Times New Roman" panose="02020603050405020304" pitchFamily="18" charset="0"/>
              </a:rPr>
              <a:t>microscopic cell image classification on AGMC-TU Dataset:</a:t>
            </a:r>
            <a:endParaRPr lang="en-IN" b="1" u="sng"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444924" y="5558732"/>
            <a:ext cx="1645920" cy="261610"/>
          </a:xfrm>
          <a:prstGeom prst="rect">
            <a:avLst/>
          </a:prstGeom>
          <a:noFill/>
        </p:spPr>
        <p:txBody>
          <a:bodyPr wrap="square" rtlCol="0">
            <a:spAutoFit/>
          </a:bodyPr>
          <a:lstStyle/>
          <a:p>
            <a:pPr algn="ctr"/>
            <a:r>
              <a:rPr lang="en-US" sz="1050" b="1" dirty="0" smtClean="0">
                <a:latin typeface="Times New Roman" panose="02020603050405020304" pitchFamily="18" charset="0"/>
                <a:cs typeface="Times New Roman" panose="02020603050405020304" pitchFamily="18" charset="0"/>
              </a:rPr>
              <a:t>VGG-16 Model</a:t>
            </a:r>
            <a:endParaRPr lang="en-IN" sz="1050" b="1" dirty="0">
              <a:latin typeface="Times New Roman" panose="02020603050405020304" pitchFamily="18" charset="0"/>
              <a:cs typeface="Times New Roman" panose="02020603050405020304" pitchFamily="18" charset="0"/>
            </a:endParaRPr>
          </a:p>
        </p:txBody>
      </p:sp>
      <p:sp>
        <p:nvSpPr>
          <p:cNvPr id="8" name="Right Brace 7"/>
          <p:cNvSpPr/>
          <p:nvPr/>
        </p:nvSpPr>
        <p:spPr>
          <a:xfrm rot="5400000">
            <a:off x="7151112" y="1465119"/>
            <a:ext cx="251481" cy="8042612"/>
          </a:xfrm>
          <a:prstGeom prst="rightBrace">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pic>
        <p:nvPicPr>
          <p:cNvPr id="39" name="Picture 4" descr="GIAN - Global Initiative of Academic Network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715019" cy="33734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p:cNvSpPr/>
          <p:nvPr/>
        </p:nvSpPr>
        <p:spPr>
          <a:xfrm>
            <a:off x="4564410" y="6012280"/>
            <a:ext cx="5530681" cy="261610"/>
          </a:xfrm>
          <a:prstGeom prst="rect">
            <a:avLst/>
          </a:prstGeom>
        </p:spPr>
        <p:txBody>
          <a:bodyPr wrap="none">
            <a:spAutoFit/>
          </a:bodyPr>
          <a:lstStyle/>
          <a:p>
            <a:r>
              <a:rPr lang="en-US" sz="1100" dirty="0" smtClean="0">
                <a:latin typeface="Times New Roman" panose="02020603050405020304" pitchFamily="18" charset="0"/>
                <a:cs typeface="Times New Roman" panose="02020603050405020304" pitchFamily="18" charset="0"/>
              </a:rPr>
              <a:t>Figure 7: </a:t>
            </a:r>
            <a:r>
              <a:rPr lang="en-US" sz="1100" dirty="0">
                <a:latin typeface="Times New Roman" panose="02020603050405020304" pitchFamily="18" charset="0"/>
                <a:cs typeface="Times New Roman" panose="02020603050405020304" pitchFamily="18" charset="0"/>
              </a:rPr>
              <a:t>Demonstration of Hands on </a:t>
            </a:r>
            <a:r>
              <a:rPr lang="en-US" sz="1100" dirty="0" smtClean="0">
                <a:latin typeface="Times New Roman" panose="02020603050405020304" pitchFamily="18" charset="0"/>
                <a:cs typeface="Times New Roman" panose="02020603050405020304" pitchFamily="18" charset="0"/>
              </a:rPr>
              <a:t>VGG-16 Architecture (AGMC-TU Binary Class </a:t>
            </a:r>
            <a:r>
              <a:rPr lang="en-US" sz="1100" dirty="0">
                <a:latin typeface="Times New Roman" panose="02020603050405020304" pitchFamily="18" charset="0"/>
                <a:cs typeface="Times New Roman" panose="02020603050405020304" pitchFamily="18" charset="0"/>
              </a:rPr>
              <a:t>dataset</a:t>
            </a:r>
            <a:r>
              <a:rPr lang="en-US" sz="1100" dirty="0" smtClean="0">
                <a:latin typeface="Times New Roman" panose="02020603050405020304" pitchFamily="18" charset="0"/>
                <a:cs typeface="Times New Roman" panose="02020603050405020304" pitchFamily="18" charset="0"/>
              </a:rPr>
              <a:t>)</a:t>
            </a:r>
            <a:endParaRPr lang="en-IN" sz="1100" dirty="0">
              <a:latin typeface="Times New Roman" panose="02020603050405020304" pitchFamily="18" charset="0"/>
              <a:cs typeface="Times New Roman" panose="02020603050405020304" pitchFamily="18" charset="0"/>
            </a:endParaRPr>
          </a:p>
        </p:txBody>
      </p:sp>
      <p:sp>
        <p:nvSpPr>
          <p:cNvPr id="10" name="Slide Number Placeholder 9"/>
          <p:cNvSpPr>
            <a:spLocks noGrp="1"/>
          </p:cNvSpPr>
          <p:nvPr>
            <p:ph type="sldNum" sz="quarter" idx="12"/>
          </p:nvPr>
        </p:nvSpPr>
        <p:spPr/>
        <p:txBody>
          <a:bodyPr/>
          <a:lstStyle/>
          <a:p>
            <a:fld id="{7B168CCF-A15B-4761-8074-CC4E40B4ECF8}" type="slidenum">
              <a:rPr lang="en-IN" smtClean="0"/>
              <a:t>13</a:t>
            </a:fld>
            <a:endParaRPr lang="en-IN"/>
          </a:p>
        </p:txBody>
      </p:sp>
      <p:sp>
        <p:nvSpPr>
          <p:cNvPr id="48" name="TextBox 47"/>
          <p:cNvSpPr txBox="1"/>
          <p:nvPr/>
        </p:nvSpPr>
        <p:spPr>
          <a:xfrm flipV="1">
            <a:off x="10677525" y="4133923"/>
            <a:ext cx="154781" cy="45719"/>
          </a:xfrm>
          <a:prstGeom prst="rect">
            <a:avLst/>
          </a:prstGeom>
          <a:solidFill>
            <a:schemeClr val="bg1"/>
          </a:solidFill>
        </p:spPr>
        <p:txBody>
          <a:bodyPr wrap="square" rtlCol="0">
            <a:spAutoFit/>
          </a:bodyPr>
          <a:lstStyle/>
          <a:p>
            <a:endParaRPr lang="en-IN" dirty="0"/>
          </a:p>
        </p:txBody>
      </p:sp>
      <p:sp>
        <p:nvSpPr>
          <p:cNvPr id="49" name="TextBox 48"/>
          <p:cNvSpPr txBox="1"/>
          <p:nvPr/>
        </p:nvSpPr>
        <p:spPr>
          <a:xfrm flipV="1">
            <a:off x="10798968" y="3755418"/>
            <a:ext cx="169070" cy="66487"/>
          </a:xfrm>
          <a:prstGeom prst="rect">
            <a:avLst/>
          </a:prstGeom>
          <a:solidFill>
            <a:schemeClr val="bg1"/>
          </a:solidFill>
        </p:spPr>
        <p:txBody>
          <a:bodyPr wrap="square" rtlCol="0">
            <a:spAutoFit/>
          </a:bodyPr>
          <a:lstStyle/>
          <a:p>
            <a:endParaRPr lang="en-IN" dirty="0"/>
          </a:p>
        </p:txBody>
      </p:sp>
      <p:sp>
        <p:nvSpPr>
          <p:cNvPr id="12" name="TextBox 11"/>
          <p:cNvSpPr txBox="1"/>
          <p:nvPr/>
        </p:nvSpPr>
        <p:spPr>
          <a:xfrm>
            <a:off x="10815635" y="3693505"/>
            <a:ext cx="90488" cy="169277"/>
          </a:xfrm>
          <a:prstGeom prst="rect">
            <a:avLst/>
          </a:prstGeom>
          <a:noFill/>
        </p:spPr>
        <p:txBody>
          <a:bodyPr wrap="square" rtlCol="0">
            <a:spAutoFit/>
          </a:bodyPr>
          <a:lstStyle/>
          <a:p>
            <a:r>
              <a:rPr lang="en-US" sz="500" b="1" dirty="0" smtClean="0"/>
              <a:t>1</a:t>
            </a:r>
            <a:endParaRPr lang="en-IN" sz="500" b="1" dirty="0"/>
          </a:p>
        </p:txBody>
      </p:sp>
    </p:spTree>
    <p:extLst>
      <p:ext uri="{BB962C8B-B14F-4D97-AF65-F5344CB8AC3E}">
        <p14:creationId xmlns:p14="http://schemas.microsoft.com/office/powerpoint/2010/main" val="3816316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48546" y="66503"/>
            <a:ext cx="4763192" cy="461665"/>
          </a:xfrm>
          <a:prstGeom prst="rect">
            <a:avLst/>
          </a:prstGeom>
          <a:noFill/>
        </p:spPr>
        <p:txBody>
          <a:bodyPr wrap="square" rtlCol="0">
            <a:spAutoFit/>
          </a:bodyPr>
          <a:lstStyle/>
          <a:p>
            <a:pPr algn="ctr"/>
            <a:r>
              <a:rPr lang="en-US" sz="2400" b="1" u="sng" dirty="0" smtClean="0">
                <a:latin typeface="Times New Roman" panose="02020603050405020304" pitchFamily="18" charset="0"/>
                <a:cs typeface="Times New Roman" panose="02020603050405020304" pitchFamily="18" charset="0"/>
              </a:rPr>
              <a:t>Data Augmentation Techniques:</a:t>
            </a:r>
            <a:endParaRPr lang="en-IN" sz="2400" b="1" u="sng" dirty="0">
              <a:latin typeface="Times New Roman" panose="02020603050405020304" pitchFamily="18" charset="0"/>
              <a:cs typeface="Times New Roman" panose="02020603050405020304" pitchFamily="18" charset="0"/>
            </a:endParaRPr>
          </a:p>
        </p:txBody>
      </p:sp>
      <p:sp>
        <p:nvSpPr>
          <p:cNvPr id="3" name="Rectangle 2"/>
          <p:cNvSpPr/>
          <p:nvPr/>
        </p:nvSpPr>
        <p:spPr>
          <a:xfrm>
            <a:off x="811877" y="980594"/>
            <a:ext cx="10917382" cy="92333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Data augmentation is the process of increasing the amount and diversity of data.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We </a:t>
            </a:r>
            <a:r>
              <a:rPr lang="en-US" dirty="0">
                <a:latin typeface="Times New Roman" panose="02020603050405020304" pitchFamily="18" charset="0"/>
                <a:cs typeface="Times New Roman" panose="02020603050405020304" pitchFamily="18" charset="0"/>
              </a:rPr>
              <a:t>do not collect new data, rather we transform the already present data.</a:t>
            </a:r>
            <a:endParaRPr lang="en-IN" dirty="0">
              <a:latin typeface="Times New Roman" panose="02020603050405020304" pitchFamily="18" charset="0"/>
              <a:cs typeface="Times New Roman" panose="02020603050405020304" pitchFamily="18" charset="0"/>
            </a:endParaRPr>
          </a:p>
        </p:txBody>
      </p:sp>
      <p:sp>
        <p:nvSpPr>
          <p:cNvPr id="4" name="Rectangle 3"/>
          <p:cNvSpPr/>
          <p:nvPr/>
        </p:nvSpPr>
        <p:spPr>
          <a:xfrm>
            <a:off x="811877" y="2493616"/>
            <a:ext cx="3248005" cy="338554"/>
          </a:xfrm>
          <a:prstGeom prst="rect">
            <a:avLst/>
          </a:prstGeom>
        </p:spPr>
        <p:txBody>
          <a:bodyPr wrap="none">
            <a:spAutoFit/>
          </a:bodyPr>
          <a:lstStyle/>
          <a:p>
            <a:r>
              <a:rPr lang="en-US" sz="1600" dirty="0" smtClean="0">
                <a:latin typeface="Times New Roman" panose="02020603050405020304" pitchFamily="18" charset="0"/>
                <a:cs typeface="Times New Roman" panose="02020603050405020304" pitchFamily="18" charset="0"/>
              </a:rPr>
              <a:t>Most </a:t>
            </a:r>
            <a:r>
              <a:rPr lang="en-US" sz="1600" dirty="0">
                <a:latin typeface="Times New Roman" panose="02020603050405020304" pitchFamily="18" charset="0"/>
                <a:cs typeface="Times New Roman" panose="02020603050405020304" pitchFamily="18" charset="0"/>
              </a:rPr>
              <a:t>commonly used operations are-</a:t>
            </a:r>
            <a:endParaRPr lang="en-IN" sz="1600" dirty="0">
              <a:latin typeface="Times New Roman" panose="02020603050405020304" pitchFamily="18" charset="0"/>
              <a:cs typeface="Times New Roman" panose="02020603050405020304" pitchFamily="18" charset="0"/>
            </a:endParaRPr>
          </a:p>
        </p:txBody>
      </p:sp>
      <p:sp>
        <p:nvSpPr>
          <p:cNvPr id="5" name="Rectangle 4"/>
          <p:cNvSpPr/>
          <p:nvPr/>
        </p:nvSpPr>
        <p:spPr>
          <a:xfrm>
            <a:off x="1824902" y="3304486"/>
            <a:ext cx="1194260" cy="338554"/>
          </a:xfrm>
          <a:prstGeom prst="rect">
            <a:avLst/>
          </a:prstGeom>
        </p:spPr>
        <p:txBody>
          <a:bodyPr wrap="square">
            <a:spAutoFit/>
          </a:bodyPr>
          <a:lstStyle/>
          <a:p>
            <a:r>
              <a:rPr lang="en-US" sz="1600" b="1" dirty="0" smtClean="0">
                <a:latin typeface="Times New Roman" panose="02020603050405020304" pitchFamily="18" charset="0"/>
                <a:cs typeface="Times New Roman" panose="02020603050405020304" pitchFamily="18" charset="0"/>
              </a:rPr>
              <a:t>1. Rotation</a:t>
            </a:r>
            <a:endParaRPr lang="en-US" sz="16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9579034" y="3304486"/>
            <a:ext cx="1176925" cy="338554"/>
          </a:xfrm>
          <a:prstGeom prst="rect">
            <a:avLst/>
          </a:prstGeom>
        </p:spPr>
        <p:txBody>
          <a:bodyPr wrap="none">
            <a:spAutoFit/>
          </a:bodyPr>
          <a:lstStyle/>
          <a:p>
            <a:r>
              <a:rPr lang="en-US" sz="1600" b="1" dirty="0">
                <a:latin typeface="Times New Roman" panose="02020603050405020304" pitchFamily="18" charset="0"/>
                <a:cs typeface="Times New Roman" panose="02020603050405020304" pitchFamily="18" charset="0"/>
              </a:rPr>
              <a:t>2</a:t>
            </a:r>
            <a:r>
              <a:rPr lang="en-US" sz="1600" b="1" dirty="0" smtClean="0">
                <a:latin typeface="Times New Roman" panose="02020603050405020304" pitchFamily="18" charset="0"/>
                <a:cs typeface="Times New Roman" panose="02020603050405020304" pitchFamily="18" charset="0"/>
              </a:rPr>
              <a:t>. Shearing</a:t>
            </a:r>
            <a:endParaRPr lang="en-US" sz="1600" b="1"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lc="http://schemas.openxmlformats.org/drawingml/2006/lockedCanvas" xmlns:a16="http://schemas.microsoft.com/office/drawing/2014/main" xmlns="" id="{2669ABA5-20E6-818E-6C08-3D0B96AA4B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6326" y="0"/>
            <a:ext cx="475673" cy="466725"/>
          </a:xfrm>
          <a:prstGeom prst="rect">
            <a:avLst/>
          </a:prstGeom>
        </p:spPr>
      </p:pic>
      <p:pic>
        <p:nvPicPr>
          <p:cNvPr id="13" name="Picture 4" descr="GIAN - Global Initiative of Academic Networ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15019" cy="337347"/>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13"/>
          <p:cNvSpPr>
            <a:spLocks noGrp="1"/>
          </p:cNvSpPr>
          <p:nvPr>
            <p:ph type="sldNum" sz="quarter" idx="12"/>
          </p:nvPr>
        </p:nvSpPr>
        <p:spPr/>
        <p:txBody>
          <a:bodyPr/>
          <a:lstStyle/>
          <a:p>
            <a:fld id="{7B168CCF-A15B-4761-8074-CC4E40B4ECF8}" type="slidenum">
              <a:rPr lang="en-IN" smtClean="0"/>
              <a:t>14</a:t>
            </a:fld>
            <a:endParaRPr lang="en-IN"/>
          </a:p>
        </p:txBody>
      </p:sp>
      <p:pic>
        <p:nvPicPr>
          <p:cNvPr id="15" name="Picture 14"/>
          <p:cNvPicPr>
            <a:picLocks noChangeAspect="1"/>
          </p:cNvPicPr>
          <p:nvPr/>
        </p:nvPicPr>
        <p:blipFill rotWithShape="1">
          <a:blip r:embed="rId4"/>
          <a:srcRect r="69047" b="54968"/>
          <a:stretch/>
        </p:blipFill>
        <p:spPr>
          <a:xfrm>
            <a:off x="5301707" y="3906982"/>
            <a:ext cx="2293095" cy="2128057"/>
          </a:xfrm>
          <a:prstGeom prst="rect">
            <a:avLst/>
          </a:prstGeom>
        </p:spPr>
      </p:pic>
      <p:pic>
        <p:nvPicPr>
          <p:cNvPr id="16" name="Picture 15"/>
          <p:cNvPicPr>
            <a:picLocks noChangeAspect="1"/>
          </p:cNvPicPr>
          <p:nvPr/>
        </p:nvPicPr>
        <p:blipFill rotWithShape="1">
          <a:blip r:embed="rId4"/>
          <a:srcRect l="34719" t="1396" r="34781" b="54392"/>
          <a:stretch/>
        </p:blipFill>
        <p:spPr>
          <a:xfrm>
            <a:off x="1824902" y="3968357"/>
            <a:ext cx="2234980" cy="2066682"/>
          </a:xfrm>
          <a:prstGeom prst="rect">
            <a:avLst/>
          </a:prstGeom>
        </p:spPr>
      </p:pic>
      <p:cxnSp>
        <p:nvCxnSpPr>
          <p:cNvPr id="18" name="Straight Arrow Connector 17"/>
          <p:cNvCxnSpPr/>
          <p:nvPr/>
        </p:nvCxnSpPr>
        <p:spPr>
          <a:xfrm flipH="1">
            <a:off x="4059882" y="5120640"/>
            <a:ext cx="12418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594802" y="5020887"/>
            <a:ext cx="12967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rotWithShape="1">
          <a:blip r:embed="rId4"/>
          <a:srcRect l="68986" b="55256"/>
          <a:stretch/>
        </p:blipFill>
        <p:spPr>
          <a:xfrm>
            <a:off x="9052560" y="3809465"/>
            <a:ext cx="2418388" cy="2225574"/>
          </a:xfrm>
          <a:prstGeom prst="rect">
            <a:avLst/>
          </a:prstGeom>
        </p:spPr>
      </p:pic>
      <p:sp>
        <p:nvSpPr>
          <p:cNvPr id="22" name="Rectangle 21"/>
          <p:cNvSpPr/>
          <p:nvPr/>
        </p:nvSpPr>
        <p:spPr>
          <a:xfrm>
            <a:off x="4732880" y="6011314"/>
            <a:ext cx="3430747" cy="261610"/>
          </a:xfrm>
          <a:prstGeom prst="rect">
            <a:avLst/>
          </a:prstGeom>
        </p:spPr>
        <p:txBody>
          <a:bodyPr wrap="none">
            <a:spAutoFit/>
          </a:bodyPr>
          <a:lstStyle/>
          <a:p>
            <a:r>
              <a:rPr lang="en-US" sz="1100" dirty="0" smtClean="0">
                <a:latin typeface="Times New Roman" panose="02020603050405020304" pitchFamily="18" charset="0"/>
                <a:cs typeface="Times New Roman" panose="02020603050405020304" pitchFamily="18" charset="0"/>
              </a:rPr>
              <a:t>Figure 8: Original Image of an abnormal microscopic cell</a:t>
            </a:r>
            <a:endParaRPr lang="en-IN" sz="1100" dirty="0">
              <a:latin typeface="Times New Roman" panose="02020603050405020304" pitchFamily="18" charset="0"/>
              <a:cs typeface="Times New Roman" panose="02020603050405020304" pitchFamily="18" charset="0"/>
            </a:endParaRPr>
          </a:p>
        </p:txBody>
      </p:sp>
      <p:sp>
        <p:nvSpPr>
          <p:cNvPr id="23" name="Rectangle 22"/>
          <p:cNvSpPr/>
          <p:nvPr/>
        </p:nvSpPr>
        <p:spPr>
          <a:xfrm>
            <a:off x="4083664" y="4828343"/>
            <a:ext cx="1194260" cy="261610"/>
          </a:xfrm>
          <a:prstGeom prst="rect">
            <a:avLst/>
          </a:prstGeom>
        </p:spPr>
        <p:txBody>
          <a:bodyPr wrap="square">
            <a:spAutoFit/>
          </a:bodyPr>
          <a:lstStyle/>
          <a:p>
            <a:pPr algn="ctr"/>
            <a:r>
              <a:rPr lang="en-US" sz="1100" dirty="0" smtClean="0">
                <a:latin typeface="Times New Roman" panose="02020603050405020304" pitchFamily="18" charset="0"/>
                <a:cs typeface="Times New Roman" panose="02020603050405020304" pitchFamily="18" charset="0"/>
              </a:rPr>
              <a:t>Rotation</a:t>
            </a:r>
            <a:endParaRPr lang="en-US" sz="1100" dirty="0">
              <a:latin typeface="Times New Roman" panose="02020603050405020304" pitchFamily="18" charset="0"/>
              <a:cs typeface="Times New Roman" panose="02020603050405020304" pitchFamily="18" charset="0"/>
            </a:endParaRPr>
          </a:p>
        </p:txBody>
      </p:sp>
      <p:sp>
        <p:nvSpPr>
          <p:cNvPr id="24" name="Rectangle 23"/>
          <p:cNvSpPr/>
          <p:nvPr/>
        </p:nvSpPr>
        <p:spPr>
          <a:xfrm>
            <a:off x="7646065" y="4754150"/>
            <a:ext cx="1194260" cy="261610"/>
          </a:xfrm>
          <a:prstGeom prst="rect">
            <a:avLst/>
          </a:prstGeom>
        </p:spPr>
        <p:txBody>
          <a:bodyPr wrap="square">
            <a:spAutoFit/>
          </a:bodyPr>
          <a:lstStyle/>
          <a:p>
            <a:pPr algn="ctr"/>
            <a:r>
              <a:rPr lang="en-US" sz="1100" dirty="0" smtClean="0">
                <a:latin typeface="Times New Roman" panose="02020603050405020304" pitchFamily="18" charset="0"/>
                <a:cs typeface="Times New Roman" panose="02020603050405020304" pitchFamily="18" charset="0"/>
              </a:rPr>
              <a:t>Shearing</a:t>
            </a:r>
            <a:endParaRPr 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7238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84809" y="577846"/>
            <a:ext cx="1176925" cy="338554"/>
          </a:xfrm>
          <a:prstGeom prst="rect">
            <a:avLst/>
          </a:prstGeom>
        </p:spPr>
        <p:txBody>
          <a:bodyPr wrap="none">
            <a:spAutoFit/>
          </a:bodyPr>
          <a:lstStyle/>
          <a:p>
            <a:r>
              <a:rPr lang="en-US" sz="1600" b="1" dirty="0" smtClean="0">
                <a:latin typeface="Times New Roman" panose="02020603050405020304" pitchFamily="18" charset="0"/>
                <a:cs typeface="Times New Roman" panose="02020603050405020304" pitchFamily="18" charset="0"/>
              </a:rPr>
              <a:t>3. Zooming</a:t>
            </a:r>
            <a:endParaRPr lang="en-US" sz="1600" b="1" dirty="0">
              <a:latin typeface="Times New Roman" panose="02020603050405020304" pitchFamily="18" charset="0"/>
              <a:cs typeface="Times New Roman" panose="02020603050405020304" pitchFamily="18" charset="0"/>
            </a:endParaRPr>
          </a:p>
        </p:txBody>
      </p:sp>
      <p:sp>
        <p:nvSpPr>
          <p:cNvPr id="8" name="Rectangle 7"/>
          <p:cNvSpPr/>
          <p:nvPr/>
        </p:nvSpPr>
        <p:spPr>
          <a:xfrm>
            <a:off x="9509760" y="576846"/>
            <a:ext cx="1132041" cy="338554"/>
          </a:xfrm>
          <a:prstGeom prst="rect">
            <a:avLst/>
          </a:prstGeom>
        </p:spPr>
        <p:txBody>
          <a:bodyPr wrap="none">
            <a:spAutoFit/>
          </a:bodyPr>
          <a:lstStyle/>
          <a:p>
            <a:r>
              <a:rPr lang="en-US" sz="1600" b="1" dirty="0" smtClean="0">
                <a:latin typeface="Times New Roman" panose="02020603050405020304" pitchFamily="18" charset="0"/>
                <a:cs typeface="Times New Roman" panose="02020603050405020304" pitchFamily="18" charset="0"/>
              </a:rPr>
              <a:t>5. Flipping</a:t>
            </a:r>
            <a:endParaRPr lang="en-US" sz="1600" b="1" dirty="0">
              <a:latin typeface="Times New Roman" panose="02020603050405020304" pitchFamily="18" charset="0"/>
              <a:cs typeface="Times New Roman" panose="02020603050405020304" pitchFamily="18" charset="0"/>
            </a:endParaRPr>
          </a:p>
        </p:txBody>
      </p:sp>
      <p:sp>
        <p:nvSpPr>
          <p:cNvPr id="9" name="Rectangle 8"/>
          <p:cNvSpPr/>
          <p:nvPr/>
        </p:nvSpPr>
        <p:spPr>
          <a:xfrm>
            <a:off x="5353528" y="576846"/>
            <a:ext cx="1229311" cy="338554"/>
          </a:xfrm>
          <a:prstGeom prst="rect">
            <a:avLst/>
          </a:prstGeom>
        </p:spPr>
        <p:txBody>
          <a:bodyPr wrap="none">
            <a:spAutoFit/>
          </a:bodyPr>
          <a:lstStyle/>
          <a:p>
            <a:r>
              <a:rPr lang="en-US" sz="1600" b="1" dirty="0" smtClean="0">
                <a:latin typeface="Times New Roman" panose="02020603050405020304" pitchFamily="18" charset="0"/>
                <a:cs typeface="Times New Roman" panose="02020603050405020304" pitchFamily="18" charset="0"/>
              </a:rPr>
              <a:t>4. Cropping</a:t>
            </a:r>
            <a:endParaRPr lang="en-US" sz="16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75609" y="4688684"/>
            <a:ext cx="10513054" cy="646331"/>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Since the dataset contained a limited number of images, different augmentation operations were performed </a:t>
            </a:r>
            <a:r>
              <a:rPr lang="en-US" dirty="0" smtClean="0">
                <a:latin typeface="Times New Roman" panose="02020603050405020304" pitchFamily="18" charset="0"/>
                <a:cs typeface="Times New Roman" panose="02020603050405020304" pitchFamily="18" charset="0"/>
              </a:rPr>
              <a:t>in both the datasets to </a:t>
            </a:r>
            <a:r>
              <a:rPr lang="en-US" dirty="0">
                <a:latin typeface="Times New Roman" panose="02020603050405020304" pitchFamily="18" charset="0"/>
                <a:cs typeface="Times New Roman" panose="02020603050405020304" pitchFamily="18" charset="0"/>
              </a:rPr>
              <a:t>increase the dataset size and enhance model performance.</a:t>
            </a:r>
            <a:endParaRPr lang="en-IN"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lc="http://schemas.openxmlformats.org/drawingml/2006/lockedCanvas" xmlns:a16="http://schemas.microsoft.com/office/drawing/2014/main" xmlns="" id="{2669ABA5-20E6-818E-6C08-3D0B96AA4B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6326" y="0"/>
            <a:ext cx="475673" cy="466725"/>
          </a:xfrm>
          <a:prstGeom prst="rect">
            <a:avLst/>
          </a:prstGeom>
        </p:spPr>
      </p:pic>
      <p:pic>
        <p:nvPicPr>
          <p:cNvPr id="13" name="Picture 4" descr="GIAN - Global Initiative of Academic Networ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15019" cy="337347"/>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13"/>
          <p:cNvSpPr>
            <a:spLocks noGrp="1"/>
          </p:cNvSpPr>
          <p:nvPr>
            <p:ph type="sldNum" sz="quarter" idx="12"/>
          </p:nvPr>
        </p:nvSpPr>
        <p:spPr/>
        <p:txBody>
          <a:bodyPr/>
          <a:lstStyle/>
          <a:p>
            <a:fld id="{7B168CCF-A15B-4761-8074-CC4E40B4ECF8}" type="slidenum">
              <a:rPr lang="en-IN" smtClean="0"/>
              <a:t>15</a:t>
            </a:fld>
            <a:endParaRPr lang="en-IN"/>
          </a:p>
        </p:txBody>
      </p:sp>
      <p:pic>
        <p:nvPicPr>
          <p:cNvPr id="15" name="Picture 14"/>
          <p:cNvPicPr>
            <a:picLocks noChangeAspect="1"/>
          </p:cNvPicPr>
          <p:nvPr/>
        </p:nvPicPr>
        <p:blipFill rotWithShape="1">
          <a:blip r:embed="rId4"/>
          <a:srcRect t="55693" r="69139" b="-1"/>
          <a:stretch/>
        </p:blipFill>
        <p:spPr>
          <a:xfrm>
            <a:off x="776994" y="1172094"/>
            <a:ext cx="2792557" cy="2566035"/>
          </a:xfrm>
          <a:prstGeom prst="rect">
            <a:avLst/>
          </a:prstGeom>
        </p:spPr>
      </p:pic>
      <p:pic>
        <p:nvPicPr>
          <p:cNvPr id="16" name="Picture 15"/>
          <p:cNvPicPr>
            <a:picLocks noChangeAspect="1"/>
          </p:cNvPicPr>
          <p:nvPr/>
        </p:nvPicPr>
        <p:blipFill rotWithShape="1">
          <a:blip r:embed="rId4"/>
          <a:srcRect l="33985" t="56841" r="34046"/>
          <a:stretch/>
        </p:blipFill>
        <p:spPr>
          <a:xfrm>
            <a:off x="4430328" y="1172094"/>
            <a:ext cx="3079251" cy="2651761"/>
          </a:xfrm>
          <a:prstGeom prst="rect">
            <a:avLst/>
          </a:prstGeom>
        </p:spPr>
      </p:pic>
      <p:pic>
        <p:nvPicPr>
          <p:cNvPr id="17" name="Picture 16"/>
          <p:cNvPicPr>
            <a:picLocks noChangeAspect="1"/>
          </p:cNvPicPr>
          <p:nvPr/>
        </p:nvPicPr>
        <p:blipFill rotWithShape="1">
          <a:blip r:embed="rId4"/>
          <a:srcRect l="68710" t="56265"/>
          <a:stretch/>
        </p:blipFill>
        <p:spPr>
          <a:xfrm>
            <a:off x="8811490" y="1324834"/>
            <a:ext cx="2706659" cy="2413295"/>
          </a:xfrm>
          <a:prstGeom prst="rect">
            <a:avLst/>
          </a:prstGeom>
        </p:spPr>
      </p:pic>
    </p:spTree>
    <p:extLst>
      <p:ext uri="{BB962C8B-B14F-4D97-AF65-F5344CB8AC3E}">
        <p14:creationId xmlns:p14="http://schemas.microsoft.com/office/powerpoint/2010/main" val="1453773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4504" y="77185"/>
            <a:ext cx="2550698" cy="369332"/>
          </a:xfrm>
          <a:prstGeom prst="rect">
            <a:avLst/>
          </a:prstGeom>
        </p:spPr>
        <p:txBody>
          <a:bodyPr wrap="none">
            <a:spAutoFit/>
          </a:bodyPr>
          <a:lstStyle/>
          <a:p>
            <a:r>
              <a:rPr lang="en-IN" b="1" u="sng" dirty="0">
                <a:latin typeface="Times New Roman" panose="02020603050405020304" pitchFamily="18" charset="0"/>
                <a:cs typeface="Times New Roman" panose="02020603050405020304" pitchFamily="18" charset="0"/>
              </a:rPr>
              <a:t>Convolution </a:t>
            </a:r>
            <a:r>
              <a:rPr lang="en-IN" b="1" u="sng" dirty="0" smtClean="0">
                <a:latin typeface="Times New Roman" panose="02020603050405020304" pitchFamily="18" charset="0"/>
                <a:cs typeface="Times New Roman" panose="02020603050405020304" pitchFamily="18" charset="0"/>
              </a:rPr>
              <a:t>Operation:</a:t>
            </a:r>
            <a:endParaRPr lang="en-IN" b="1" u="sng" dirty="0">
              <a:latin typeface="Times New Roman" panose="02020603050405020304" pitchFamily="18" charset="0"/>
              <a:cs typeface="Times New Roman" panose="02020603050405020304" pitchFamily="18" charset="0"/>
            </a:endParaRPr>
          </a:p>
        </p:txBody>
      </p:sp>
      <p:sp>
        <p:nvSpPr>
          <p:cNvPr id="7" name="Rectangle 6"/>
          <p:cNvSpPr/>
          <p:nvPr/>
        </p:nvSpPr>
        <p:spPr>
          <a:xfrm>
            <a:off x="960623" y="764698"/>
            <a:ext cx="3501280" cy="276999"/>
          </a:xfrm>
          <a:prstGeom prst="rect">
            <a:avLst/>
          </a:prstGeom>
        </p:spPr>
        <p:txBody>
          <a:bodyPr wrap="none">
            <a:spAutoFit/>
          </a:bodyPr>
          <a:lstStyle/>
          <a:p>
            <a:r>
              <a:rPr lang="en-US" sz="1200" b="1" dirty="0">
                <a:latin typeface="Times New Roman" panose="02020603050405020304" pitchFamily="18" charset="0"/>
                <a:cs typeface="Times New Roman" panose="02020603050405020304" pitchFamily="18" charset="0"/>
              </a:rPr>
              <a:t>Let’s </a:t>
            </a:r>
            <a:r>
              <a:rPr lang="en-US" sz="1200" b="1" dirty="0" smtClean="0">
                <a:latin typeface="Times New Roman" panose="02020603050405020304" pitchFamily="18" charset="0"/>
                <a:cs typeface="Times New Roman" panose="02020603050405020304" pitchFamily="18" charset="0"/>
              </a:rPr>
              <a:t>consider a tiny patch from that image </a:t>
            </a:r>
            <a:r>
              <a:rPr lang="en-US" sz="1200" b="1" dirty="0">
                <a:latin typeface="Times New Roman" panose="02020603050405020304" pitchFamily="18" charset="0"/>
                <a:cs typeface="Times New Roman" panose="02020603050405020304" pitchFamily="18" charset="0"/>
              </a:rPr>
              <a:t>image:</a:t>
            </a:r>
            <a:endParaRPr lang="en-IN" sz="1200" b="1" dirty="0">
              <a:latin typeface="Times New Roman" panose="02020603050405020304" pitchFamily="18" charset="0"/>
              <a:cs typeface="Times New Roman" panose="02020603050405020304" pitchFamily="18" charset="0"/>
            </a:endParaRPr>
          </a:p>
        </p:txBody>
      </p:sp>
      <p:sp>
        <p:nvSpPr>
          <p:cNvPr id="8" name="Rectangle 7"/>
          <p:cNvSpPr/>
          <p:nvPr/>
        </p:nvSpPr>
        <p:spPr>
          <a:xfrm>
            <a:off x="785317" y="2582130"/>
            <a:ext cx="3050867" cy="461665"/>
          </a:xfrm>
          <a:prstGeom prst="rect">
            <a:avLst/>
          </a:prstGeom>
        </p:spPr>
        <p:txBody>
          <a:bodyPr wrap="square">
            <a:spAutoFit/>
          </a:bodyPr>
          <a:lstStyle/>
          <a:p>
            <a:r>
              <a:rPr lang="en-US" sz="1200" dirty="0">
                <a:latin typeface="Times New Roman" panose="02020603050405020304" pitchFamily="18" charset="0"/>
                <a:cs typeface="Times New Roman" panose="02020603050405020304" pitchFamily="18" charset="0"/>
              </a:rPr>
              <a:t>And a 3×3 </a:t>
            </a:r>
            <a:r>
              <a:rPr lang="en-US" sz="1200" dirty="0" smtClean="0">
                <a:latin typeface="Times New Roman" panose="02020603050405020304" pitchFamily="18" charset="0"/>
                <a:cs typeface="Times New Roman" panose="02020603050405020304" pitchFamily="18" charset="0"/>
              </a:rPr>
              <a:t>edge detection filter </a:t>
            </a:r>
            <a:r>
              <a:rPr lang="en-US" sz="1200" dirty="0">
                <a:latin typeface="Times New Roman" panose="02020603050405020304" pitchFamily="18" charset="0"/>
                <a:cs typeface="Times New Roman" panose="02020603050405020304" pitchFamily="18" charset="0"/>
              </a:rPr>
              <a:t>(kernel) that detects edges:</a:t>
            </a:r>
            <a:endParaRPr lang="en-IN" sz="12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3747253" y="2755767"/>
            <a:ext cx="1027650" cy="720267"/>
          </a:xfrm>
          <a:prstGeom prst="rect">
            <a:avLst/>
          </a:prstGeom>
        </p:spPr>
      </p:pic>
      <p:sp>
        <p:nvSpPr>
          <p:cNvPr id="11" name="Rectangle 10"/>
          <p:cNvSpPr/>
          <p:nvPr/>
        </p:nvSpPr>
        <p:spPr>
          <a:xfrm>
            <a:off x="788184" y="3783910"/>
            <a:ext cx="6096000" cy="461665"/>
          </a:xfrm>
          <a:prstGeom prst="rect">
            <a:avLst/>
          </a:prstGeom>
        </p:spPr>
        <p:txBody>
          <a:bodyPr>
            <a:spAutoFit/>
          </a:bodyPr>
          <a:lstStyle/>
          <a:p>
            <a:r>
              <a:rPr lang="en-US" sz="1200" dirty="0">
                <a:latin typeface="Times New Roman" panose="02020603050405020304" pitchFamily="18" charset="0"/>
                <a:cs typeface="Times New Roman" panose="02020603050405020304" pitchFamily="18" charset="0"/>
              </a:rPr>
              <a:t>When you apply a convolutional filter to an image, the output feature map’s height and width are determined by this formula:</a:t>
            </a:r>
            <a:endParaRPr lang="en-IN" sz="1200"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4"/>
          <a:stretch>
            <a:fillRect/>
          </a:stretch>
        </p:blipFill>
        <p:spPr>
          <a:xfrm>
            <a:off x="3063184" y="4342448"/>
            <a:ext cx="1916963" cy="444000"/>
          </a:xfrm>
          <a:prstGeom prst="rect">
            <a:avLst/>
          </a:prstGeom>
        </p:spPr>
      </p:pic>
      <p:sp>
        <p:nvSpPr>
          <p:cNvPr id="13" name="TextBox 12"/>
          <p:cNvSpPr txBox="1"/>
          <p:nvPr/>
        </p:nvSpPr>
        <p:spPr>
          <a:xfrm>
            <a:off x="5435600" y="4437490"/>
            <a:ext cx="6206067" cy="253916"/>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w</a:t>
            </a:r>
            <a:r>
              <a:rPr lang="en-US" sz="1050" dirty="0" smtClean="0">
                <a:latin typeface="Times New Roman" panose="02020603050405020304" pitchFamily="18" charset="0"/>
                <a:cs typeface="Times New Roman" panose="02020603050405020304" pitchFamily="18" charset="0"/>
              </a:rPr>
              <a:t>here, W</a:t>
            </a:r>
            <a:r>
              <a:rPr lang="en-US" sz="1050" dirty="0">
                <a:latin typeface="Times New Roman" panose="02020603050405020304" pitchFamily="18" charset="0"/>
                <a:cs typeface="Times New Roman" panose="02020603050405020304" pitchFamily="18" charset="0"/>
              </a:rPr>
              <a:t>= Input size, F</a:t>
            </a:r>
            <a:r>
              <a:rPr lang="en-US" sz="1050" dirty="0" smtClean="0">
                <a:latin typeface="Times New Roman" panose="02020603050405020304" pitchFamily="18" charset="0"/>
                <a:cs typeface="Times New Roman" panose="02020603050405020304" pitchFamily="18" charset="0"/>
              </a:rPr>
              <a:t>= </a:t>
            </a:r>
            <a:r>
              <a:rPr lang="en-IN" sz="1050" dirty="0">
                <a:latin typeface="Times New Roman" panose="02020603050405020304" pitchFamily="18" charset="0"/>
                <a:cs typeface="Times New Roman" panose="02020603050405020304" pitchFamily="18" charset="0"/>
              </a:rPr>
              <a:t>Filter (</a:t>
            </a:r>
            <a:r>
              <a:rPr lang="en-IN" sz="1050" dirty="0" smtClean="0">
                <a:latin typeface="Times New Roman" panose="02020603050405020304" pitchFamily="18" charset="0"/>
                <a:cs typeface="Times New Roman" panose="02020603050405020304" pitchFamily="18" charset="0"/>
              </a:rPr>
              <a:t>kernel)size</a:t>
            </a:r>
            <a:r>
              <a:rPr lang="en-US" sz="1050" dirty="0" smtClean="0">
                <a:latin typeface="Times New Roman" panose="02020603050405020304" pitchFamily="18" charset="0"/>
                <a:cs typeface="Times New Roman" panose="02020603050405020304" pitchFamily="18" charset="0"/>
              </a:rPr>
              <a:t>, </a:t>
            </a:r>
            <a:r>
              <a:rPr lang="en-US" sz="1050" dirty="0">
                <a:latin typeface="Times New Roman" panose="02020603050405020304" pitchFamily="18" charset="0"/>
                <a:cs typeface="Times New Roman" panose="02020603050405020304" pitchFamily="18" charset="0"/>
              </a:rPr>
              <a:t>P</a:t>
            </a:r>
            <a:r>
              <a:rPr lang="en-US" sz="1050" dirty="0" smtClean="0">
                <a:latin typeface="Times New Roman" panose="02020603050405020304" pitchFamily="18" charset="0"/>
                <a:cs typeface="Times New Roman" panose="02020603050405020304" pitchFamily="18" charset="0"/>
              </a:rPr>
              <a:t>= </a:t>
            </a:r>
            <a:r>
              <a:rPr lang="en-IN" sz="1050" dirty="0">
                <a:latin typeface="Times New Roman" panose="02020603050405020304" pitchFamily="18" charset="0"/>
                <a:cs typeface="Times New Roman" panose="02020603050405020304" pitchFamily="18" charset="0"/>
              </a:rPr>
              <a:t>Padding</a:t>
            </a:r>
            <a:r>
              <a:rPr lang="en-US" sz="1050" dirty="0" smtClean="0">
                <a:latin typeface="Times New Roman" panose="02020603050405020304" pitchFamily="18" charset="0"/>
                <a:cs typeface="Times New Roman" panose="02020603050405020304" pitchFamily="18" charset="0"/>
              </a:rPr>
              <a:t>, </a:t>
            </a:r>
            <a:r>
              <a:rPr lang="en-US" sz="1050" dirty="0">
                <a:latin typeface="Times New Roman" panose="02020603050405020304" pitchFamily="18" charset="0"/>
                <a:cs typeface="Times New Roman" panose="02020603050405020304" pitchFamily="18" charset="0"/>
              </a:rPr>
              <a:t>S= Stride (how many pixels the filter moves each step)</a:t>
            </a:r>
            <a:endParaRPr lang="en-IN" sz="1050" dirty="0">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5"/>
          <a:stretch>
            <a:fillRect/>
          </a:stretch>
        </p:blipFill>
        <p:spPr>
          <a:xfrm>
            <a:off x="3102709" y="5384877"/>
            <a:ext cx="1877438" cy="444000"/>
          </a:xfrm>
          <a:prstGeom prst="rect">
            <a:avLst/>
          </a:prstGeom>
        </p:spPr>
      </p:pic>
      <p:pic>
        <p:nvPicPr>
          <p:cNvPr id="16" name="Picture 15"/>
          <p:cNvPicPr>
            <a:picLocks noChangeAspect="1"/>
          </p:cNvPicPr>
          <p:nvPr/>
        </p:nvPicPr>
        <p:blipFill>
          <a:blip r:embed="rId6"/>
          <a:stretch>
            <a:fillRect/>
          </a:stretch>
        </p:blipFill>
        <p:spPr>
          <a:xfrm>
            <a:off x="3530890" y="1267015"/>
            <a:ext cx="1363613" cy="1154400"/>
          </a:xfrm>
          <a:prstGeom prst="rect">
            <a:avLst/>
          </a:prstGeom>
        </p:spPr>
      </p:pic>
      <p:sp>
        <p:nvSpPr>
          <p:cNvPr id="17" name="TextBox 16"/>
          <p:cNvSpPr txBox="1"/>
          <p:nvPr/>
        </p:nvSpPr>
        <p:spPr>
          <a:xfrm>
            <a:off x="4969933" y="5451443"/>
            <a:ext cx="1371600"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 2+1= 3</a:t>
            </a:r>
            <a:endParaRPr lang="en-IN" sz="1200" dirty="0">
              <a:latin typeface="Times New Roman" panose="02020603050405020304" pitchFamily="18" charset="0"/>
              <a:cs typeface="Times New Roman" panose="02020603050405020304" pitchFamily="18" charset="0"/>
            </a:endParaRPr>
          </a:p>
        </p:txBody>
      </p:sp>
      <p:sp>
        <p:nvSpPr>
          <p:cNvPr id="18" name="Rectangle 17"/>
          <p:cNvSpPr/>
          <p:nvPr/>
        </p:nvSpPr>
        <p:spPr>
          <a:xfrm>
            <a:off x="6169853" y="5422504"/>
            <a:ext cx="2993320" cy="276999"/>
          </a:xfrm>
          <a:prstGeom prst="rect">
            <a:avLst/>
          </a:prstGeom>
        </p:spPr>
        <p:txBody>
          <a:bodyPr wrap="none">
            <a:spAutoFit/>
          </a:bodyPr>
          <a:lstStyle/>
          <a:p>
            <a:r>
              <a:rPr lang="en-US" sz="1200" dirty="0" smtClean="0">
                <a:latin typeface="Times New Roman" panose="02020603050405020304" pitchFamily="18" charset="0"/>
                <a:cs typeface="Times New Roman" panose="02020603050405020304" pitchFamily="18" charset="0"/>
              </a:rPr>
              <a:t>So </a:t>
            </a:r>
            <a:r>
              <a:rPr lang="en-US" sz="1200" dirty="0">
                <a:latin typeface="Times New Roman" panose="02020603050405020304" pitchFamily="18" charset="0"/>
                <a:cs typeface="Times New Roman" panose="02020603050405020304" pitchFamily="18" charset="0"/>
              </a:rPr>
              <a:t>the output is 3×3 (both width and height).</a:t>
            </a:r>
            <a:endParaRPr lang="en-IN" sz="1200" dirty="0">
              <a:latin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 xmlns:a16="http://schemas.microsoft.com/office/drawing/2014/main" xmlns:lc="http://schemas.openxmlformats.org/drawingml/2006/lockedCanvas" id="{2669ABA5-20E6-818E-6C08-3D0B96AA4B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16326" y="0"/>
            <a:ext cx="475673" cy="466725"/>
          </a:xfrm>
          <a:prstGeom prst="rect">
            <a:avLst/>
          </a:prstGeom>
        </p:spPr>
      </p:pic>
      <p:pic>
        <p:nvPicPr>
          <p:cNvPr id="20" name="Picture 19" descr="GIAN - Global Initiative of Academic Network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715019" cy="3373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9"/>
          <a:stretch>
            <a:fillRect/>
          </a:stretch>
        </p:blipFill>
        <p:spPr>
          <a:xfrm>
            <a:off x="9669336" y="998251"/>
            <a:ext cx="1798366" cy="1538986"/>
          </a:xfrm>
          <a:prstGeom prst="rect">
            <a:avLst/>
          </a:prstGeom>
        </p:spPr>
      </p:pic>
      <p:sp>
        <p:nvSpPr>
          <p:cNvPr id="10" name="Rectangle 9"/>
          <p:cNvSpPr/>
          <p:nvPr/>
        </p:nvSpPr>
        <p:spPr>
          <a:xfrm>
            <a:off x="10285885" y="2036619"/>
            <a:ext cx="149629" cy="14131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1" name="Straight Connector 20"/>
          <p:cNvCxnSpPr/>
          <p:nvPr/>
        </p:nvCxnSpPr>
        <p:spPr>
          <a:xfrm>
            <a:off x="7417594" y="1305757"/>
            <a:ext cx="2868291" cy="730862"/>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6"/>
          <a:stretch>
            <a:fillRect/>
          </a:stretch>
        </p:blipFill>
        <p:spPr>
          <a:xfrm>
            <a:off x="7175020" y="1282296"/>
            <a:ext cx="1363613" cy="1154400"/>
          </a:xfrm>
          <a:prstGeom prst="rect">
            <a:avLst/>
          </a:prstGeom>
        </p:spPr>
      </p:pic>
      <p:cxnSp>
        <p:nvCxnSpPr>
          <p:cNvPr id="25" name="Straight Connector 24"/>
          <p:cNvCxnSpPr/>
          <p:nvPr/>
        </p:nvCxnSpPr>
        <p:spPr>
          <a:xfrm>
            <a:off x="8496301" y="1305757"/>
            <a:ext cx="1939213" cy="7308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7445202" y="2177936"/>
            <a:ext cx="2840683" cy="2230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8496301" y="2177936"/>
            <a:ext cx="1932070" cy="2280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4894503" y="1671188"/>
            <a:ext cx="23350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9496426" y="2664578"/>
            <a:ext cx="2219900" cy="230832"/>
          </a:xfrm>
          <a:prstGeom prst="rect">
            <a:avLst/>
          </a:prstGeom>
          <a:noFill/>
        </p:spPr>
        <p:txBody>
          <a:bodyPr wrap="square" rtlCol="0">
            <a:spAutoFit/>
          </a:bodyPr>
          <a:lstStyle/>
          <a:p>
            <a:pPr algn="ctr"/>
            <a:r>
              <a:rPr lang="en-US" sz="900" b="1" dirty="0" smtClean="0">
                <a:latin typeface="Times New Roman" panose="02020603050405020304" pitchFamily="18" charset="0"/>
                <a:cs typeface="Times New Roman" panose="02020603050405020304" pitchFamily="18" charset="0"/>
              </a:rPr>
              <a:t>Figure 9: Abnormal Microscopic Cell</a:t>
            </a:r>
            <a:endParaRPr lang="en-IN" sz="900" b="1"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7B168CCF-A15B-4761-8074-CC4E40B4ECF8}" type="slidenum">
              <a:rPr lang="en-IN" smtClean="0"/>
              <a:t>16</a:t>
            </a:fld>
            <a:endParaRPr lang="en-IN"/>
          </a:p>
        </p:txBody>
      </p:sp>
    </p:spTree>
    <p:extLst>
      <p:ext uri="{BB962C8B-B14F-4D97-AF65-F5344CB8AC3E}">
        <p14:creationId xmlns:p14="http://schemas.microsoft.com/office/powerpoint/2010/main" val="13843458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09403" y="864369"/>
            <a:ext cx="3959630" cy="1223412"/>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Multiply with filter </a:t>
            </a:r>
            <a:r>
              <a:rPr lang="en-US" sz="1050" dirty="0" smtClean="0">
                <a:latin typeface="Times New Roman" panose="02020603050405020304" pitchFamily="18" charset="0"/>
                <a:cs typeface="Times New Roman" panose="02020603050405020304" pitchFamily="18" charset="0"/>
              </a:rPr>
              <a:t>𝐾 </a:t>
            </a:r>
            <a:r>
              <a:rPr lang="en-US" sz="1050" dirty="0">
                <a:latin typeface="Times New Roman" panose="02020603050405020304" pitchFamily="18" charset="0"/>
                <a:cs typeface="Times New Roman" panose="02020603050405020304" pitchFamily="18" charset="0"/>
              </a:rPr>
              <a:t>element-wise, </a:t>
            </a:r>
            <a:r>
              <a:rPr lang="en-US" sz="1050" dirty="0" smtClean="0">
                <a:latin typeface="Times New Roman" panose="02020603050405020304" pitchFamily="18" charset="0"/>
                <a:cs typeface="Times New Roman" panose="02020603050405020304" pitchFamily="18" charset="0"/>
              </a:rPr>
              <a:t>then add:</a:t>
            </a:r>
          </a:p>
          <a:p>
            <a:endParaRPr lang="en-US" sz="1050" dirty="0" smtClean="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a:t>
            </a:r>
            <a:r>
              <a:rPr lang="en-US" sz="1050" dirty="0">
                <a:latin typeface="Times New Roman" panose="02020603050405020304" pitchFamily="18" charset="0"/>
                <a:cs typeface="Times New Roman" panose="02020603050405020304" pitchFamily="18" charset="0"/>
              </a:rPr>
              <a:t>1×1)+(2×0)+(3×(−1))+(4×1)+(5×0)+(6×(−1))+(7×1)+(8×0)+(9×(−</a:t>
            </a:r>
            <a:r>
              <a:rPr lang="en-US" sz="1050" dirty="0" smtClean="0">
                <a:latin typeface="Times New Roman" panose="02020603050405020304" pitchFamily="18" charset="0"/>
                <a:cs typeface="Times New Roman" panose="02020603050405020304" pitchFamily="18" charset="0"/>
              </a:rPr>
              <a:t>1)) </a:t>
            </a:r>
          </a:p>
          <a:p>
            <a:endParaRPr lang="en-US" sz="1050" dirty="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 1</a:t>
            </a:r>
            <a:r>
              <a:rPr lang="en-US" sz="1050" dirty="0">
                <a:latin typeface="Times New Roman" panose="02020603050405020304" pitchFamily="18" charset="0"/>
                <a:cs typeface="Times New Roman" panose="02020603050405020304" pitchFamily="18" charset="0"/>
              </a:rPr>
              <a:t>−3+4−6+7−9=−6=1−3+4−6+7−</a:t>
            </a:r>
            <a:r>
              <a:rPr lang="en-US" sz="1050" dirty="0" smtClean="0">
                <a:latin typeface="Times New Roman" panose="02020603050405020304" pitchFamily="18" charset="0"/>
                <a:cs typeface="Times New Roman" panose="02020603050405020304" pitchFamily="18" charset="0"/>
              </a:rPr>
              <a:t>9 =</a:t>
            </a:r>
            <a:r>
              <a:rPr lang="en-US" sz="1050" dirty="0">
                <a:latin typeface="Times New Roman" panose="02020603050405020304" pitchFamily="18" charset="0"/>
                <a:cs typeface="Times New Roman" panose="02020603050405020304" pitchFamily="18" charset="0"/>
              </a:rPr>
              <a:t>−</a:t>
            </a:r>
            <a:r>
              <a:rPr lang="en-US" sz="1050" dirty="0" smtClean="0">
                <a:latin typeface="Times New Roman" panose="02020603050405020304" pitchFamily="18" charset="0"/>
                <a:cs typeface="Times New Roman" panose="02020603050405020304" pitchFamily="18" charset="0"/>
              </a:rPr>
              <a:t>6</a:t>
            </a:r>
          </a:p>
          <a:p>
            <a:endParaRPr lang="en-US" sz="1050" dirty="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Hence, </a:t>
            </a:r>
            <a:r>
              <a:rPr lang="en-US" sz="1050" b="1" dirty="0" smtClean="0">
                <a:latin typeface="Times New Roman" panose="02020603050405020304" pitchFamily="18" charset="0"/>
                <a:cs typeface="Times New Roman" panose="02020603050405020304" pitchFamily="18" charset="0"/>
              </a:rPr>
              <a:t>Output(1,1</a:t>
            </a:r>
            <a:r>
              <a:rPr lang="en-US" sz="1050" b="1" dirty="0">
                <a:latin typeface="Times New Roman" panose="02020603050405020304" pitchFamily="18" charset="0"/>
                <a:cs typeface="Times New Roman" panose="02020603050405020304" pitchFamily="18" charset="0"/>
              </a:rPr>
              <a:t>) = –6</a:t>
            </a:r>
            <a:endParaRPr lang="en-IN" sz="105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91192" y="236236"/>
            <a:ext cx="1363613" cy="1154400"/>
          </a:xfrm>
          <a:prstGeom prst="rect">
            <a:avLst/>
          </a:prstGeom>
        </p:spPr>
      </p:pic>
      <p:pic>
        <p:nvPicPr>
          <p:cNvPr id="7" name="Picture 6"/>
          <p:cNvPicPr>
            <a:picLocks noChangeAspect="1"/>
          </p:cNvPicPr>
          <p:nvPr/>
        </p:nvPicPr>
        <p:blipFill>
          <a:blip r:embed="rId3"/>
          <a:stretch>
            <a:fillRect/>
          </a:stretch>
        </p:blipFill>
        <p:spPr>
          <a:xfrm>
            <a:off x="2325301" y="178051"/>
            <a:ext cx="1024217" cy="719390"/>
          </a:xfrm>
          <a:prstGeom prst="rect">
            <a:avLst/>
          </a:prstGeom>
        </p:spPr>
      </p:pic>
      <p:sp>
        <p:nvSpPr>
          <p:cNvPr id="9" name="Rectangle 8"/>
          <p:cNvSpPr/>
          <p:nvPr/>
        </p:nvSpPr>
        <p:spPr>
          <a:xfrm>
            <a:off x="473825" y="244550"/>
            <a:ext cx="615141" cy="636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3" name="Straight Connector 12"/>
          <p:cNvCxnSpPr/>
          <p:nvPr/>
        </p:nvCxnSpPr>
        <p:spPr>
          <a:xfrm flipH="1" flipV="1">
            <a:off x="2837409" y="108068"/>
            <a:ext cx="1" cy="119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89709" y="99660"/>
            <a:ext cx="20560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89708" y="99752"/>
            <a:ext cx="0" cy="14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2"/>
          <a:stretch>
            <a:fillRect/>
          </a:stretch>
        </p:blipFill>
        <p:spPr>
          <a:xfrm>
            <a:off x="252151" y="2267312"/>
            <a:ext cx="1363613" cy="1154400"/>
          </a:xfrm>
          <a:prstGeom prst="rect">
            <a:avLst/>
          </a:prstGeom>
        </p:spPr>
      </p:pic>
      <p:pic>
        <p:nvPicPr>
          <p:cNvPr id="22" name="Picture 21"/>
          <p:cNvPicPr>
            <a:picLocks noChangeAspect="1"/>
          </p:cNvPicPr>
          <p:nvPr/>
        </p:nvPicPr>
        <p:blipFill>
          <a:blip r:embed="rId3"/>
          <a:stretch>
            <a:fillRect/>
          </a:stretch>
        </p:blipFill>
        <p:spPr>
          <a:xfrm>
            <a:off x="2386260" y="2267312"/>
            <a:ext cx="1024217" cy="719390"/>
          </a:xfrm>
          <a:prstGeom prst="rect">
            <a:avLst/>
          </a:prstGeom>
        </p:spPr>
      </p:pic>
      <p:sp>
        <p:nvSpPr>
          <p:cNvPr id="23" name="Rectangle 22"/>
          <p:cNvSpPr/>
          <p:nvPr/>
        </p:nvSpPr>
        <p:spPr>
          <a:xfrm>
            <a:off x="734291" y="2267311"/>
            <a:ext cx="615141" cy="636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4" name="Straight Connector 23"/>
          <p:cNvCxnSpPr>
            <a:stCxn id="22" idx="0"/>
          </p:cNvCxnSpPr>
          <p:nvPr/>
        </p:nvCxnSpPr>
        <p:spPr>
          <a:xfrm flipH="1" flipV="1">
            <a:off x="2898368" y="2147454"/>
            <a:ext cx="1" cy="119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42354" y="2147454"/>
            <a:ext cx="20560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21" idx="0"/>
          </p:cNvCxnSpPr>
          <p:nvPr/>
        </p:nvCxnSpPr>
        <p:spPr>
          <a:xfrm>
            <a:off x="842354" y="2147454"/>
            <a:ext cx="0" cy="14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2"/>
          <a:stretch>
            <a:fillRect/>
          </a:stretch>
        </p:blipFill>
        <p:spPr>
          <a:xfrm>
            <a:off x="243842" y="4362108"/>
            <a:ext cx="1363613" cy="1154400"/>
          </a:xfrm>
          <a:prstGeom prst="rect">
            <a:avLst/>
          </a:prstGeom>
        </p:spPr>
      </p:pic>
      <p:pic>
        <p:nvPicPr>
          <p:cNvPr id="28" name="Picture 27"/>
          <p:cNvPicPr>
            <a:picLocks noChangeAspect="1"/>
          </p:cNvPicPr>
          <p:nvPr/>
        </p:nvPicPr>
        <p:blipFill>
          <a:blip r:embed="rId3"/>
          <a:stretch>
            <a:fillRect/>
          </a:stretch>
        </p:blipFill>
        <p:spPr>
          <a:xfrm>
            <a:off x="2377951" y="4362108"/>
            <a:ext cx="1024217" cy="719390"/>
          </a:xfrm>
          <a:prstGeom prst="rect">
            <a:avLst/>
          </a:prstGeom>
        </p:spPr>
      </p:pic>
      <p:sp>
        <p:nvSpPr>
          <p:cNvPr id="29" name="Rectangle 28"/>
          <p:cNvSpPr/>
          <p:nvPr/>
        </p:nvSpPr>
        <p:spPr>
          <a:xfrm>
            <a:off x="917175" y="4362108"/>
            <a:ext cx="615141" cy="636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30" name="Straight Connector 29"/>
          <p:cNvCxnSpPr>
            <a:stCxn id="28" idx="0"/>
          </p:cNvCxnSpPr>
          <p:nvPr/>
        </p:nvCxnSpPr>
        <p:spPr>
          <a:xfrm flipH="1" flipV="1">
            <a:off x="2890059" y="4242250"/>
            <a:ext cx="1" cy="119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199811" y="4242250"/>
            <a:ext cx="16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191496" y="4233937"/>
            <a:ext cx="0" cy="14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912802" y="3007063"/>
            <a:ext cx="3959630" cy="1223412"/>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Multiply with filter </a:t>
            </a:r>
            <a:r>
              <a:rPr lang="en-US" sz="1050" dirty="0" smtClean="0">
                <a:latin typeface="Times New Roman" panose="02020603050405020304" pitchFamily="18" charset="0"/>
                <a:cs typeface="Times New Roman" panose="02020603050405020304" pitchFamily="18" charset="0"/>
              </a:rPr>
              <a:t>𝐾 </a:t>
            </a:r>
            <a:r>
              <a:rPr lang="en-US" sz="1050" dirty="0">
                <a:latin typeface="Times New Roman" panose="02020603050405020304" pitchFamily="18" charset="0"/>
                <a:cs typeface="Times New Roman" panose="02020603050405020304" pitchFamily="18" charset="0"/>
              </a:rPr>
              <a:t>element-wise, </a:t>
            </a:r>
            <a:r>
              <a:rPr lang="en-US" sz="1050" dirty="0" smtClean="0">
                <a:latin typeface="Times New Roman" panose="02020603050405020304" pitchFamily="18" charset="0"/>
                <a:cs typeface="Times New Roman" panose="02020603050405020304" pitchFamily="18" charset="0"/>
              </a:rPr>
              <a:t>then add:</a:t>
            </a:r>
          </a:p>
          <a:p>
            <a:endParaRPr lang="en-US" sz="1050" dirty="0" smtClean="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(2×1)+(3×0)+(0×(</a:t>
            </a:r>
            <a:r>
              <a:rPr lang="en-US" sz="1050" dirty="0">
                <a:latin typeface="Times New Roman" panose="02020603050405020304" pitchFamily="18" charset="0"/>
                <a:cs typeface="Times New Roman" panose="02020603050405020304" pitchFamily="18" charset="0"/>
              </a:rPr>
              <a:t>−1</a:t>
            </a:r>
            <a:r>
              <a:rPr lang="en-US" sz="1050" dirty="0" smtClean="0">
                <a:latin typeface="Times New Roman" panose="02020603050405020304" pitchFamily="18" charset="0"/>
                <a:cs typeface="Times New Roman" panose="02020603050405020304" pitchFamily="18" charset="0"/>
              </a:rPr>
              <a:t>))+(5×1)+(6×0)+(1×(</a:t>
            </a:r>
            <a:r>
              <a:rPr lang="en-US" sz="1050" dirty="0">
                <a:latin typeface="Times New Roman" panose="02020603050405020304" pitchFamily="18" charset="0"/>
                <a:cs typeface="Times New Roman" panose="02020603050405020304" pitchFamily="18" charset="0"/>
              </a:rPr>
              <a:t>−1</a:t>
            </a:r>
            <a:r>
              <a:rPr lang="en-US" sz="1050" dirty="0" smtClean="0">
                <a:latin typeface="Times New Roman" panose="02020603050405020304" pitchFamily="18" charset="0"/>
                <a:cs typeface="Times New Roman" panose="02020603050405020304" pitchFamily="18" charset="0"/>
              </a:rPr>
              <a:t>))+(8×1)+(9×0)+(0×(</a:t>
            </a:r>
            <a:r>
              <a:rPr lang="en-US" sz="1050" dirty="0">
                <a:latin typeface="Times New Roman" panose="02020603050405020304" pitchFamily="18" charset="0"/>
                <a:cs typeface="Times New Roman" panose="02020603050405020304" pitchFamily="18" charset="0"/>
              </a:rPr>
              <a:t>−</a:t>
            </a:r>
            <a:r>
              <a:rPr lang="en-US" sz="1050" dirty="0" smtClean="0">
                <a:latin typeface="Times New Roman" panose="02020603050405020304" pitchFamily="18" charset="0"/>
                <a:cs typeface="Times New Roman" panose="02020603050405020304" pitchFamily="18" charset="0"/>
              </a:rPr>
              <a:t>1)) </a:t>
            </a:r>
          </a:p>
          <a:p>
            <a:endParaRPr lang="en-US" sz="1050" dirty="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 14</a:t>
            </a:r>
          </a:p>
          <a:p>
            <a:endParaRPr lang="en-US" sz="1050" dirty="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Hence, </a:t>
            </a:r>
            <a:r>
              <a:rPr lang="en-US" sz="1050" b="1" dirty="0" smtClean="0">
                <a:latin typeface="Times New Roman" panose="02020603050405020304" pitchFamily="18" charset="0"/>
                <a:cs typeface="Times New Roman" panose="02020603050405020304" pitchFamily="18" charset="0"/>
              </a:rPr>
              <a:t>Output(1,2) </a:t>
            </a:r>
            <a:r>
              <a:rPr lang="en-US" sz="1050" b="1" dirty="0">
                <a:latin typeface="Times New Roman" panose="02020603050405020304" pitchFamily="18" charset="0"/>
                <a:cs typeface="Times New Roman" panose="02020603050405020304" pitchFamily="18" charset="0"/>
              </a:rPr>
              <a:t>= </a:t>
            </a:r>
            <a:r>
              <a:rPr lang="en-US" sz="1050" b="1" dirty="0" smtClean="0">
                <a:latin typeface="Times New Roman" panose="02020603050405020304" pitchFamily="18" charset="0"/>
                <a:cs typeface="Times New Roman" panose="02020603050405020304" pitchFamily="18" charset="0"/>
              </a:rPr>
              <a:t>14</a:t>
            </a:r>
            <a:endParaRPr lang="en-IN" sz="1050" b="1"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1912802" y="5154838"/>
            <a:ext cx="3959630" cy="1223412"/>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Multiply with filter </a:t>
            </a:r>
            <a:r>
              <a:rPr lang="en-US" sz="1050" dirty="0" smtClean="0">
                <a:latin typeface="Times New Roman" panose="02020603050405020304" pitchFamily="18" charset="0"/>
                <a:cs typeface="Times New Roman" panose="02020603050405020304" pitchFamily="18" charset="0"/>
              </a:rPr>
              <a:t>𝐾 </a:t>
            </a:r>
            <a:r>
              <a:rPr lang="en-US" sz="1050" dirty="0">
                <a:latin typeface="Times New Roman" panose="02020603050405020304" pitchFamily="18" charset="0"/>
                <a:cs typeface="Times New Roman" panose="02020603050405020304" pitchFamily="18" charset="0"/>
              </a:rPr>
              <a:t>element-wise, </a:t>
            </a:r>
            <a:r>
              <a:rPr lang="en-US" sz="1050" dirty="0" smtClean="0">
                <a:latin typeface="Times New Roman" panose="02020603050405020304" pitchFamily="18" charset="0"/>
                <a:cs typeface="Times New Roman" panose="02020603050405020304" pitchFamily="18" charset="0"/>
              </a:rPr>
              <a:t>then add:</a:t>
            </a:r>
          </a:p>
          <a:p>
            <a:endParaRPr lang="en-US" sz="1050" dirty="0" smtClean="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(3×1)+(0×0)+(1×(</a:t>
            </a:r>
            <a:r>
              <a:rPr lang="en-US" sz="1050" dirty="0">
                <a:latin typeface="Times New Roman" panose="02020603050405020304" pitchFamily="18" charset="0"/>
                <a:cs typeface="Times New Roman" panose="02020603050405020304" pitchFamily="18" charset="0"/>
              </a:rPr>
              <a:t>−1</a:t>
            </a:r>
            <a:r>
              <a:rPr lang="en-US" sz="1050" dirty="0" smtClean="0">
                <a:latin typeface="Times New Roman" panose="02020603050405020304" pitchFamily="18" charset="0"/>
                <a:cs typeface="Times New Roman" panose="02020603050405020304" pitchFamily="18" charset="0"/>
              </a:rPr>
              <a:t>))+(6×1)+(1×0)+(2×(</a:t>
            </a:r>
            <a:r>
              <a:rPr lang="en-US" sz="1050" dirty="0">
                <a:latin typeface="Times New Roman" panose="02020603050405020304" pitchFamily="18" charset="0"/>
                <a:cs typeface="Times New Roman" panose="02020603050405020304" pitchFamily="18" charset="0"/>
              </a:rPr>
              <a:t>−1</a:t>
            </a:r>
            <a:r>
              <a:rPr lang="en-US" sz="1050" dirty="0" smtClean="0">
                <a:latin typeface="Times New Roman" panose="02020603050405020304" pitchFamily="18" charset="0"/>
                <a:cs typeface="Times New Roman" panose="02020603050405020304" pitchFamily="18" charset="0"/>
              </a:rPr>
              <a:t>))+(9×1)+(0×0)+(1×(</a:t>
            </a:r>
            <a:r>
              <a:rPr lang="en-US" sz="1050" dirty="0">
                <a:latin typeface="Times New Roman" panose="02020603050405020304" pitchFamily="18" charset="0"/>
                <a:cs typeface="Times New Roman" panose="02020603050405020304" pitchFamily="18" charset="0"/>
              </a:rPr>
              <a:t>−</a:t>
            </a:r>
            <a:r>
              <a:rPr lang="en-US" sz="1050" dirty="0" smtClean="0">
                <a:latin typeface="Times New Roman" panose="02020603050405020304" pitchFamily="18" charset="0"/>
                <a:cs typeface="Times New Roman" panose="02020603050405020304" pitchFamily="18" charset="0"/>
              </a:rPr>
              <a:t>1)) </a:t>
            </a:r>
          </a:p>
          <a:p>
            <a:endParaRPr lang="en-US" sz="1050" dirty="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 14</a:t>
            </a:r>
          </a:p>
          <a:p>
            <a:endParaRPr lang="en-US" sz="1050" dirty="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Hence, </a:t>
            </a:r>
            <a:r>
              <a:rPr lang="en-US" sz="1050" b="1" dirty="0" smtClean="0">
                <a:latin typeface="Times New Roman" panose="02020603050405020304" pitchFamily="18" charset="0"/>
                <a:cs typeface="Times New Roman" panose="02020603050405020304" pitchFamily="18" charset="0"/>
              </a:rPr>
              <a:t>Output(1,3) </a:t>
            </a:r>
            <a:r>
              <a:rPr lang="en-US" sz="1050" b="1" dirty="0">
                <a:latin typeface="Times New Roman" panose="02020603050405020304" pitchFamily="18" charset="0"/>
                <a:cs typeface="Times New Roman" panose="02020603050405020304" pitchFamily="18" charset="0"/>
              </a:rPr>
              <a:t>= </a:t>
            </a:r>
            <a:r>
              <a:rPr lang="en-US" sz="1050" b="1" dirty="0" smtClean="0">
                <a:latin typeface="Times New Roman" panose="02020603050405020304" pitchFamily="18" charset="0"/>
                <a:cs typeface="Times New Roman" panose="02020603050405020304" pitchFamily="18" charset="0"/>
              </a:rPr>
              <a:t>14</a:t>
            </a:r>
            <a:endParaRPr lang="en-IN" sz="1050" b="1" dirty="0">
              <a:latin typeface="Times New Roman" panose="02020603050405020304" pitchFamily="18" charset="0"/>
              <a:cs typeface="Times New Roman" panose="02020603050405020304" pitchFamily="18" charset="0"/>
            </a:endParaRPr>
          </a:p>
        </p:txBody>
      </p:sp>
      <p:pic>
        <p:nvPicPr>
          <p:cNvPr id="36" name="Picture 35"/>
          <p:cNvPicPr>
            <a:picLocks noChangeAspect="1"/>
          </p:cNvPicPr>
          <p:nvPr/>
        </p:nvPicPr>
        <p:blipFill>
          <a:blip r:embed="rId2"/>
          <a:stretch>
            <a:fillRect/>
          </a:stretch>
        </p:blipFill>
        <p:spPr>
          <a:xfrm>
            <a:off x="6630768" y="2261770"/>
            <a:ext cx="1363613" cy="1154400"/>
          </a:xfrm>
          <a:prstGeom prst="rect">
            <a:avLst/>
          </a:prstGeom>
        </p:spPr>
      </p:pic>
      <p:pic>
        <p:nvPicPr>
          <p:cNvPr id="37" name="Picture 36"/>
          <p:cNvPicPr>
            <a:picLocks noChangeAspect="1"/>
          </p:cNvPicPr>
          <p:nvPr/>
        </p:nvPicPr>
        <p:blipFill>
          <a:blip r:embed="rId3"/>
          <a:stretch>
            <a:fillRect/>
          </a:stretch>
        </p:blipFill>
        <p:spPr>
          <a:xfrm>
            <a:off x="8764877" y="2261770"/>
            <a:ext cx="1024217" cy="719390"/>
          </a:xfrm>
          <a:prstGeom prst="rect">
            <a:avLst/>
          </a:prstGeom>
        </p:spPr>
      </p:pic>
      <p:sp>
        <p:nvSpPr>
          <p:cNvPr id="38" name="Rectangle 37"/>
          <p:cNvSpPr/>
          <p:nvPr/>
        </p:nvSpPr>
        <p:spPr>
          <a:xfrm>
            <a:off x="7109624" y="2508268"/>
            <a:ext cx="615141" cy="636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39" name="Straight Connector 38"/>
          <p:cNvCxnSpPr>
            <a:stCxn id="37" idx="0"/>
          </p:cNvCxnSpPr>
          <p:nvPr/>
        </p:nvCxnSpPr>
        <p:spPr>
          <a:xfrm flipH="1" flipV="1">
            <a:off x="9276985" y="2141912"/>
            <a:ext cx="1" cy="119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320727" y="2141912"/>
            <a:ext cx="19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329036" y="2141912"/>
            <a:ext cx="0" cy="36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p:nvPicPr>
        <p:blipFill>
          <a:blip r:embed="rId2"/>
          <a:stretch>
            <a:fillRect/>
          </a:stretch>
        </p:blipFill>
        <p:spPr>
          <a:xfrm>
            <a:off x="6622459" y="4356566"/>
            <a:ext cx="1363613" cy="1154400"/>
          </a:xfrm>
          <a:prstGeom prst="rect">
            <a:avLst/>
          </a:prstGeom>
        </p:spPr>
      </p:pic>
      <p:pic>
        <p:nvPicPr>
          <p:cNvPr id="43" name="Picture 42"/>
          <p:cNvPicPr>
            <a:picLocks noChangeAspect="1"/>
          </p:cNvPicPr>
          <p:nvPr/>
        </p:nvPicPr>
        <p:blipFill>
          <a:blip r:embed="rId3"/>
          <a:stretch>
            <a:fillRect/>
          </a:stretch>
        </p:blipFill>
        <p:spPr>
          <a:xfrm>
            <a:off x="8756568" y="4356566"/>
            <a:ext cx="1024217" cy="719390"/>
          </a:xfrm>
          <a:prstGeom prst="rect">
            <a:avLst/>
          </a:prstGeom>
        </p:spPr>
      </p:pic>
      <p:sp>
        <p:nvSpPr>
          <p:cNvPr id="44" name="Rectangle 43"/>
          <p:cNvSpPr/>
          <p:nvPr/>
        </p:nvSpPr>
        <p:spPr>
          <a:xfrm>
            <a:off x="7282083" y="4615466"/>
            <a:ext cx="615141" cy="636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45" name="Straight Connector 44"/>
          <p:cNvCxnSpPr>
            <a:stCxn id="43" idx="0"/>
          </p:cNvCxnSpPr>
          <p:nvPr/>
        </p:nvCxnSpPr>
        <p:spPr>
          <a:xfrm flipH="1" flipV="1">
            <a:off x="9268676" y="4236708"/>
            <a:ext cx="1" cy="119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578428" y="4236708"/>
            <a:ext cx="16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7570113" y="4228395"/>
            <a:ext cx="0" cy="396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291419" y="3001521"/>
            <a:ext cx="3959630" cy="1223412"/>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Multiply with filter </a:t>
            </a:r>
            <a:r>
              <a:rPr lang="en-US" sz="1050" dirty="0" smtClean="0">
                <a:latin typeface="Times New Roman" panose="02020603050405020304" pitchFamily="18" charset="0"/>
                <a:cs typeface="Times New Roman" panose="02020603050405020304" pitchFamily="18" charset="0"/>
              </a:rPr>
              <a:t>𝐾 </a:t>
            </a:r>
            <a:r>
              <a:rPr lang="en-US" sz="1050" dirty="0">
                <a:latin typeface="Times New Roman" panose="02020603050405020304" pitchFamily="18" charset="0"/>
                <a:cs typeface="Times New Roman" panose="02020603050405020304" pitchFamily="18" charset="0"/>
              </a:rPr>
              <a:t>element-wise, </a:t>
            </a:r>
            <a:r>
              <a:rPr lang="en-US" sz="1050" dirty="0" smtClean="0">
                <a:latin typeface="Times New Roman" panose="02020603050405020304" pitchFamily="18" charset="0"/>
                <a:cs typeface="Times New Roman" panose="02020603050405020304" pitchFamily="18" charset="0"/>
              </a:rPr>
              <a:t>then add:</a:t>
            </a:r>
          </a:p>
          <a:p>
            <a:endParaRPr lang="en-US" sz="1050" dirty="0" smtClean="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(5×1)+(6×0)+(1×(</a:t>
            </a:r>
            <a:r>
              <a:rPr lang="en-US" sz="1050" dirty="0">
                <a:latin typeface="Times New Roman" panose="02020603050405020304" pitchFamily="18" charset="0"/>
                <a:cs typeface="Times New Roman" panose="02020603050405020304" pitchFamily="18" charset="0"/>
              </a:rPr>
              <a:t>−1</a:t>
            </a:r>
            <a:r>
              <a:rPr lang="en-US" sz="1050" dirty="0" smtClean="0">
                <a:latin typeface="Times New Roman" panose="02020603050405020304" pitchFamily="18" charset="0"/>
                <a:cs typeface="Times New Roman" panose="02020603050405020304" pitchFamily="18" charset="0"/>
              </a:rPr>
              <a:t>))+(8×1)+(9×0)+(0×(</a:t>
            </a:r>
            <a:r>
              <a:rPr lang="en-US" sz="1050" dirty="0">
                <a:latin typeface="Times New Roman" panose="02020603050405020304" pitchFamily="18" charset="0"/>
                <a:cs typeface="Times New Roman" panose="02020603050405020304" pitchFamily="18" charset="0"/>
              </a:rPr>
              <a:t>−1</a:t>
            </a:r>
            <a:r>
              <a:rPr lang="en-US" sz="1050" dirty="0" smtClean="0">
                <a:latin typeface="Times New Roman" panose="02020603050405020304" pitchFamily="18" charset="0"/>
                <a:cs typeface="Times New Roman" panose="02020603050405020304" pitchFamily="18" charset="0"/>
              </a:rPr>
              <a:t>))+(2×1)+(3×0)+(4×(</a:t>
            </a:r>
            <a:r>
              <a:rPr lang="en-US" sz="1050" dirty="0">
                <a:latin typeface="Times New Roman" panose="02020603050405020304" pitchFamily="18" charset="0"/>
                <a:cs typeface="Times New Roman" panose="02020603050405020304" pitchFamily="18" charset="0"/>
              </a:rPr>
              <a:t>−</a:t>
            </a:r>
            <a:r>
              <a:rPr lang="en-US" sz="1050" dirty="0" smtClean="0">
                <a:latin typeface="Times New Roman" panose="02020603050405020304" pitchFamily="18" charset="0"/>
                <a:cs typeface="Times New Roman" panose="02020603050405020304" pitchFamily="18" charset="0"/>
              </a:rPr>
              <a:t>1)) </a:t>
            </a:r>
          </a:p>
          <a:p>
            <a:endParaRPr lang="en-US" sz="1050" dirty="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 10</a:t>
            </a:r>
          </a:p>
          <a:p>
            <a:endParaRPr lang="en-US" sz="1050" dirty="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Hence, </a:t>
            </a:r>
            <a:r>
              <a:rPr lang="en-US" sz="1050" b="1" dirty="0" smtClean="0">
                <a:latin typeface="Times New Roman" panose="02020603050405020304" pitchFamily="18" charset="0"/>
                <a:cs typeface="Times New Roman" panose="02020603050405020304" pitchFamily="18" charset="0"/>
              </a:rPr>
              <a:t>Output(2,2) </a:t>
            </a:r>
            <a:r>
              <a:rPr lang="en-US" sz="1050" b="1" dirty="0">
                <a:latin typeface="Times New Roman" panose="02020603050405020304" pitchFamily="18" charset="0"/>
                <a:cs typeface="Times New Roman" panose="02020603050405020304" pitchFamily="18" charset="0"/>
              </a:rPr>
              <a:t>= </a:t>
            </a:r>
            <a:r>
              <a:rPr lang="en-US" sz="1050" b="1" dirty="0" smtClean="0">
                <a:latin typeface="Times New Roman" panose="02020603050405020304" pitchFamily="18" charset="0"/>
                <a:cs typeface="Times New Roman" panose="02020603050405020304" pitchFamily="18" charset="0"/>
              </a:rPr>
              <a:t>10</a:t>
            </a:r>
            <a:endParaRPr lang="en-IN" sz="1050" b="1" dirty="0">
              <a:latin typeface="Times New Roman" panose="02020603050405020304" pitchFamily="18" charset="0"/>
              <a:cs typeface="Times New Roman" panose="02020603050405020304" pitchFamily="18" charset="0"/>
            </a:endParaRPr>
          </a:p>
        </p:txBody>
      </p:sp>
      <p:sp>
        <p:nvSpPr>
          <p:cNvPr id="49" name="TextBox 48"/>
          <p:cNvSpPr txBox="1"/>
          <p:nvPr/>
        </p:nvSpPr>
        <p:spPr>
          <a:xfrm>
            <a:off x="8291419" y="5149296"/>
            <a:ext cx="3959630" cy="1223412"/>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Multiply with filter </a:t>
            </a:r>
            <a:r>
              <a:rPr lang="en-US" sz="1050" dirty="0" smtClean="0">
                <a:latin typeface="Times New Roman" panose="02020603050405020304" pitchFamily="18" charset="0"/>
                <a:cs typeface="Times New Roman" panose="02020603050405020304" pitchFamily="18" charset="0"/>
              </a:rPr>
              <a:t>𝐾 </a:t>
            </a:r>
            <a:r>
              <a:rPr lang="en-US" sz="1050" dirty="0">
                <a:latin typeface="Times New Roman" panose="02020603050405020304" pitchFamily="18" charset="0"/>
                <a:cs typeface="Times New Roman" panose="02020603050405020304" pitchFamily="18" charset="0"/>
              </a:rPr>
              <a:t>element-wise, </a:t>
            </a:r>
            <a:r>
              <a:rPr lang="en-US" sz="1050" dirty="0" smtClean="0">
                <a:latin typeface="Times New Roman" panose="02020603050405020304" pitchFamily="18" charset="0"/>
                <a:cs typeface="Times New Roman" panose="02020603050405020304" pitchFamily="18" charset="0"/>
              </a:rPr>
              <a:t>then add:</a:t>
            </a:r>
          </a:p>
          <a:p>
            <a:endParaRPr lang="en-US" sz="1050" dirty="0" smtClean="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(6×1)+(1×0)+(2×(</a:t>
            </a:r>
            <a:r>
              <a:rPr lang="en-US" sz="1050" dirty="0">
                <a:latin typeface="Times New Roman" panose="02020603050405020304" pitchFamily="18" charset="0"/>
                <a:cs typeface="Times New Roman" panose="02020603050405020304" pitchFamily="18" charset="0"/>
              </a:rPr>
              <a:t>−1</a:t>
            </a:r>
            <a:r>
              <a:rPr lang="en-US" sz="1050" dirty="0" smtClean="0">
                <a:latin typeface="Times New Roman" panose="02020603050405020304" pitchFamily="18" charset="0"/>
                <a:cs typeface="Times New Roman" panose="02020603050405020304" pitchFamily="18" charset="0"/>
              </a:rPr>
              <a:t>))+(9×1)+(0×0)+(1×(</a:t>
            </a:r>
            <a:r>
              <a:rPr lang="en-US" sz="1050" dirty="0">
                <a:latin typeface="Times New Roman" panose="02020603050405020304" pitchFamily="18" charset="0"/>
                <a:cs typeface="Times New Roman" panose="02020603050405020304" pitchFamily="18" charset="0"/>
              </a:rPr>
              <a:t>−1</a:t>
            </a:r>
            <a:r>
              <a:rPr lang="en-US" sz="1050" dirty="0" smtClean="0">
                <a:latin typeface="Times New Roman" panose="02020603050405020304" pitchFamily="18" charset="0"/>
                <a:cs typeface="Times New Roman" panose="02020603050405020304" pitchFamily="18" charset="0"/>
              </a:rPr>
              <a:t>))+(3×1)+(4×0)+(5×(</a:t>
            </a:r>
            <a:r>
              <a:rPr lang="en-US" sz="1050" dirty="0">
                <a:latin typeface="Times New Roman" panose="02020603050405020304" pitchFamily="18" charset="0"/>
                <a:cs typeface="Times New Roman" panose="02020603050405020304" pitchFamily="18" charset="0"/>
              </a:rPr>
              <a:t>−</a:t>
            </a:r>
            <a:r>
              <a:rPr lang="en-US" sz="1050" dirty="0" smtClean="0">
                <a:latin typeface="Times New Roman" panose="02020603050405020304" pitchFamily="18" charset="0"/>
                <a:cs typeface="Times New Roman" panose="02020603050405020304" pitchFamily="18" charset="0"/>
              </a:rPr>
              <a:t>1)) </a:t>
            </a:r>
          </a:p>
          <a:p>
            <a:endParaRPr lang="en-US" sz="1050" dirty="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 10</a:t>
            </a:r>
          </a:p>
          <a:p>
            <a:endParaRPr lang="en-US" sz="1050" dirty="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Hence, </a:t>
            </a:r>
            <a:r>
              <a:rPr lang="en-US" sz="1050" b="1" dirty="0" smtClean="0">
                <a:latin typeface="Times New Roman" panose="02020603050405020304" pitchFamily="18" charset="0"/>
                <a:cs typeface="Times New Roman" panose="02020603050405020304" pitchFamily="18" charset="0"/>
              </a:rPr>
              <a:t>Output(2,3) </a:t>
            </a:r>
            <a:r>
              <a:rPr lang="en-US" sz="1050" b="1" dirty="0">
                <a:latin typeface="Times New Roman" panose="02020603050405020304" pitchFamily="18" charset="0"/>
                <a:cs typeface="Times New Roman" panose="02020603050405020304" pitchFamily="18" charset="0"/>
              </a:rPr>
              <a:t>= </a:t>
            </a:r>
            <a:r>
              <a:rPr lang="en-US" sz="1050" b="1" dirty="0" smtClean="0">
                <a:latin typeface="Times New Roman" panose="02020603050405020304" pitchFamily="18" charset="0"/>
                <a:cs typeface="Times New Roman" panose="02020603050405020304" pitchFamily="18" charset="0"/>
              </a:rPr>
              <a:t>10</a:t>
            </a:r>
            <a:endParaRPr lang="en-IN" sz="1050" b="1" dirty="0">
              <a:latin typeface="Times New Roman" panose="02020603050405020304" pitchFamily="18" charset="0"/>
              <a:cs typeface="Times New Roman" panose="02020603050405020304" pitchFamily="18" charset="0"/>
            </a:endParaRPr>
          </a:p>
        </p:txBody>
      </p:sp>
      <p:sp>
        <p:nvSpPr>
          <p:cNvPr id="59" name="TextBox 58"/>
          <p:cNvSpPr txBox="1"/>
          <p:nvPr/>
        </p:nvSpPr>
        <p:spPr>
          <a:xfrm>
            <a:off x="8258174" y="790330"/>
            <a:ext cx="3959630" cy="1223412"/>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Multiply with filter </a:t>
            </a:r>
            <a:r>
              <a:rPr lang="en-US" sz="1050" dirty="0" smtClean="0">
                <a:latin typeface="Times New Roman" panose="02020603050405020304" pitchFamily="18" charset="0"/>
                <a:cs typeface="Times New Roman" panose="02020603050405020304" pitchFamily="18" charset="0"/>
              </a:rPr>
              <a:t>𝐾 </a:t>
            </a:r>
            <a:r>
              <a:rPr lang="en-US" sz="1050" dirty="0">
                <a:latin typeface="Times New Roman" panose="02020603050405020304" pitchFamily="18" charset="0"/>
                <a:cs typeface="Times New Roman" panose="02020603050405020304" pitchFamily="18" charset="0"/>
              </a:rPr>
              <a:t>element-wise, </a:t>
            </a:r>
            <a:r>
              <a:rPr lang="en-US" sz="1050" dirty="0" smtClean="0">
                <a:latin typeface="Times New Roman" panose="02020603050405020304" pitchFamily="18" charset="0"/>
                <a:cs typeface="Times New Roman" panose="02020603050405020304" pitchFamily="18" charset="0"/>
              </a:rPr>
              <a:t>then add:</a:t>
            </a:r>
          </a:p>
          <a:p>
            <a:endParaRPr lang="en-US" sz="1050" dirty="0" smtClean="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(4×1)+(5×0)+(6×(</a:t>
            </a:r>
            <a:r>
              <a:rPr lang="en-US" sz="1050" dirty="0">
                <a:latin typeface="Times New Roman" panose="02020603050405020304" pitchFamily="18" charset="0"/>
                <a:cs typeface="Times New Roman" panose="02020603050405020304" pitchFamily="18" charset="0"/>
              </a:rPr>
              <a:t>−1</a:t>
            </a:r>
            <a:r>
              <a:rPr lang="en-US" sz="1050" dirty="0" smtClean="0">
                <a:latin typeface="Times New Roman" panose="02020603050405020304" pitchFamily="18" charset="0"/>
                <a:cs typeface="Times New Roman" panose="02020603050405020304" pitchFamily="18" charset="0"/>
              </a:rPr>
              <a:t>))+(7×1)+(8×0)+(9×(</a:t>
            </a:r>
            <a:r>
              <a:rPr lang="en-US" sz="1050" dirty="0">
                <a:latin typeface="Times New Roman" panose="02020603050405020304" pitchFamily="18" charset="0"/>
                <a:cs typeface="Times New Roman" panose="02020603050405020304" pitchFamily="18" charset="0"/>
              </a:rPr>
              <a:t>−1</a:t>
            </a:r>
            <a:r>
              <a:rPr lang="en-US" sz="1050" dirty="0" smtClean="0">
                <a:latin typeface="Times New Roman" panose="02020603050405020304" pitchFamily="18" charset="0"/>
                <a:cs typeface="Times New Roman" panose="02020603050405020304" pitchFamily="18" charset="0"/>
              </a:rPr>
              <a:t>))+(1×1)+(2×0)+(3×(</a:t>
            </a:r>
            <a:r>
              <a:rPr lang="en-US" sz="1050" dirty="0">
                <a:latin typeface="Times New Roman" panose="02020603050405020304" pitchFamily="18" charset="0"/>
                <a:cs typeface="Times New Roman" panose="02020603050405020304" pitchFamily="18" charset="0"/>
              </a:rPr>
              <a:t>−</a:t>
            </a:r>
            <a:r>
              <a:rPr lang="en-US" sz="1050" dirty="0" smtClean="0">
                <a:latin typeface="Times New Roman" panose="02020603050405020304" pitchFamily="18" charset="0"/>
                <a:cs typeface="Times New Roman" panose="02020603050405020304" pitchFamily="18" charset="0"/>
              </a:rPr>
              <a:t>1)) </a:t>
            </a:r>
          </a:p>
          <a:p>
            <a:endParaRPr lang="en-US" sz="1050" dirty="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 -6</a:t>
            </a:r>
          </a:p>
          <a:p>
            <a:endParaRPr lang="en-US" sz="1050" dirty="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Hence, </a:t>
            </a:r>
            <a:r>
              <a:rPr lang="en-US" sz="1050" b="1" dirty="0" smtClean="0">
                <a:latin typeface="Times New Roman" panose="02020603050405020304" pitchFamily="18" charset="0"/>
                <a:cs typeface="Times New Roman" panose="02020603050405020304" pitchFamily="18" charset="0"/>
              </a:rPr>
              <a:t>Output(2,1) </a:t>
            </a:r>
            <a:r>
              <a:rPr lang="en-US" sz="1050" b="1" dirty="0">
                <a:latin typeface="Times New Roman" panose="02020603050405020304" pitchFamily="18" charset="0"/>
                <a:cs typeface="Times New Roman" panose="02020603050405020304" pitchFamily="18" charset="0"/>
              </a:rPr>
              <a:t>= </a:t>
            </a:r>
            <a:r>
              <a:rPr lang="en-US" sz="1050" b="1" dirty="0" smtClean="0">
                <a:latin typeface="Times New Roman" panose="02020603050405020304" pitchFamily="18" charset="0"/>
                <a:cs typeface="Times New Roman" panose="02020603050405020304" pitchFamily="18" charset="0"/>
              </a:rPr>
              <a:t>-6</a:t>
            </a:r>
            <a:endParaRPr lang="en-IN" sz="1050" b="1" dirty="0">
              <a:latin typeface="Times New Roman" panose="02020603050405020304" pitchFamily="18" charset="0"/>
              <a:cs typeface="Times New Roman" panose="02020603050405020304" pitchFamily="18" charset="0"/>
            </a:endParaRPr>
          </a:p>
        </p:txBody>
      </p:sp>
      <p:pic>
        <p:nvPicPr>
          <p:cNvPr id="60" name="Picture 59"/>
          <p:cNvPicPr>
            <a:picLocks noChangeAspect="1"/>
          </p:cNvPicPr>
          <p:nvPr/>
        </p:nvPicPr>
        <p:blipFill>
          <a:blip r:embed="rId2"/>
          <a:stretch>
            <a:fillRect/>
          </a:stretch>
        </p:blipFill>
        <p:spPr>
          <a:xfrm>
            <a:off x="6603062" y="214066"/>
            <a:ext cx="1363613" cy="1154400"/>
          </a:xfrm>
          <a:prstGeom prst="rect">
            <a:avLst/>
          </a:prstGeom>
        </p:spPr>
      </p:pic>
      <p:pic>
        <p:nvPicPr>
          <p:cNvPr id="61" name="Picture 60"/>
          <p:cNvPicPr>
            <a:picLocks noChangeAspect="1"/>
          </p:cNvPicPr>
          <p:nvPr/>
        </p:nvPicPr>
        <p:blipFill>
          <a:blip r:embed="rId3"/>
          <a:stretch>
            <a:fillRect/>
          </a:stretch>
        </p:blipFill>
        <p:spPr>
          <a:xfrm>
            <a:off x="8737171" y="155881"/>
            <a:ext cx="1024217" cy="719390"/>
          </a:xfrm>
          <a:prstGeom prst="rect">
            <a:avLst/>
          </a:prstGeom>
        </p:spPr>
      </p:pic>
      <p:sp>
        <p:nvSpPr>
          <p:cNvPr id="62" name="Rectangle 61"/>
          <p:cNvSpPr/>
          <p:nvPr/>
        </p:nvSpPr>
        <p:spPr>
          <a:xfrm>
            <a:off x="6885695" y="455137"/>
            <a:ext cx="615141" cy="636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63" name="Straight Connector 62"/>
          <p:cNvCxnSpPr/>
          <p:nvPr/>
        </p:nvCxnSpPr>
        <p:spPr>
          <a:xfrm flipH="1" flipV="1">
            <a:off x="9249279" y="85898"/>
            <a:ext cx="1" cy="119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051948" y="77490"/>
            <a:ext cx="219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7051951" y="85895"/>
            <a:ext cx="0" cy="396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0" name="Picture 49">
            <a:extLst>
              <a:ext uri="{FF2B5EF4-FFF2-40B4-BE49-F238E27FC236}">
                <a16:creationId xmlns="" xmlns:a16="http://schemas.microsoft.com/office/drawing/2014/main" xmlns:lc="http://schemas.openxmlformats.org/drawingml/2006/lockedCanvas" id="{2669ABA5-20E6-818E-6C08-3D0B96AA4B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16326" y="0"/>
            <a:ext cx="475673" cy="466725"/>
          </a:xfrm>
          <a:prstGeom prst="rect">
            <a:avLst/>
          </a:prstGeom>
        </p:spPr>
      </p:pic>
      <p:pic>
        <p:nvPicPr>
          <p:cNvPr id="51" name="Picture 50" descr="GIAN - Global Initiative of Academic Network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53721" cy="21406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7B168CCF-A15B-4761-8074-CC4E40B4ECF8}" type="slidenum">
              <a:rPr lang="en-IN" smtClean="0"/>
              <a:t>17</a:t>
            </a:fld>
            <a:endParaRPr lang="en-IN"/>
          </a:p>
        </p:txBody>
      </p:sp>
    </p:spTree>
    <p:extLst>
      <p:ext uri="{BB962C8B-B14F-4D97-AF65-F5344CB8AC3E}">
        <p14:creationId xmlns:p14="http://schemas.microsoft.com/office/powerpoint/2010/main" val="30187499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9486" y="2278396"/>
            <a:ext cx="1363613" cy="1154400"/>
          </a:xfrm>
          <a:prstGeom prst="rect">
            <a:avLst/>
          </a:prstGeom>
        </p:spPr>
      </p:pic>
      <p:pic>
        <p:nvPicPr>
          <p:cNvPr id="4" name="Picture 3"/>
          <p:cNvPicPr>
            <a:picLocks noChangeAspect="1"/>
          </p:cNvPicPr>
          <p:nvPr/>
        </p:nvPicPr>
        <p:blipFill>
          <a:blip r:embed="rId3"/>
          <a:stretch>
            <a:fillRect/>
          </a:stretch>
        </p:blipFill>
        <p:spPr>
          <a:xfrm>
            <a:off x="2563595" y="2278396"/>
            <a:ext cx="1024217" cy="719390"/>
          </a:xfrm>
          <a:prstGeom prst="rect">
            <a:avLst/>
          </a:prstGeom>
        </p:spPr>
      </p:pic>
      <p:sp>
        <p:nvSpPr>
          <p:cNvPr id="5" name="Rectangle 4"/>
          <p:cNvSpPr/>
          <p:nvPr/>
        </p:nvSpPr>
        <p:spPr>
          <a:xfrm>
            <a:off x="908342" y="2749335"/>
            <a:ext cx="615141" cy="636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6" name="Straight Connector 5"/>
          <p:cNvCxnSpPr>
            <a:stCxn id="4" idx="0"/>
          </p:cNvCxnSpPr>
          <p:nvPr/>
        </p:nvCxnSpPr>
        <p:spPr>
          <a:xfrm flipH="1" flipV="1">
            <a:off x="3075703" y="2158538"/>
            <a:ext cx="1" cy="119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19445" y="2158538"/>
            <a:ext cx="19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127754" y="2158538"/>
            <a:ext cx="0" cy="61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stretch>
            <a:fillRect/>
          </a:stretch>
        </p:blipFill>
        <p:spPr>
          <a:xfrm>
            <a:off x="421177" y="4373192"/>
            <a:ext cx="1363613" cy="1154400"/>
          </a:xfrm>
          <a:prstGeom prst="rect">
            <a:avLst/>
          </a:prstGeom>
        </p:spPr>
      </p:pic>
      <p:pic>
        <p:nvPicPr>
          <p:cNvPr id="10" name="Picture 9"/>
          <p:cNvPicPr>
            <a:picLocks noChangeAspect="1"/>
          </p:cNvPicPr>
          <p:nvPr/>
        </p:nvPicPr>
        <p:blipFill>
          <a:blip r:embed="rId3"/>
          <a:stretch>
            <a:fillRect/>
          </a:stretch>
        </p:blipFill>
        <p:spPr>
          <a:xfrm>
            <a:off x="2555286" y="4373192"/>
            <a:ext cx="1024217" cy="719390"/>
          </a:xfrm>
          <a:prstGeom prst="rect">
            <a:avLst/>
          </a:prstGeom>
        </p:spPr>
      </p:pic>
      <p:sp>
        <p:nvSpPr>
          <p:cNvPr id="11" name="Rectangle 10"/>
          <p:cNvSpPr/>
          <p:nvPr/>
        </p:nvSpPr>
        <p:spPr>
          <a:xfrm>
            <a:off x="1080801" y="4864848"/>
            <a:ext cx="615141" cy="636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2" name="Straight Connector 11"/>
          <p:cNvCxnSpPr>
            <a:stCxn id="10" idx="0"/>
          </p:cNvCxnSpPr>
          <p:nvPr/>
        </p:nvCxnSpPr>
        <p:spPr>
          <a:xfrm flipH="1" flipV="1">
            <a:off x="3067394" y="4253334"/>
            <a:ext cx="1" cy="119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377146" y="4253334"/>
            <a:ext cx="16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368831" y="4245021"/>
            <a:ext cx="0" cy="61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090137" y="3018147"/>
            <a:ext cx="3959630" cy="1061829"/>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Multiply with filter </a:t>
            </a:r>
            <a:r>
              <a:rPr lang="en-US" sz="1050" dirty="0" smtClean="0">
                <a:latin typeface="Times New Roman" panose="02020603050405020304" pitchFamily="18" charset="0"/>
                <a:cs typeface="Times New Roman" panose="02020603050405020304" pitchFamily="18" charset="0"/>
              </a:rPr>
              <a:t>𝐾 </a:t>
            </a:r>
            <a:r>
              <a:rPr lang="en-US" sz="1050" dirty="0">
                <a:latin typeface="Times New Roman" panose="02020603050405020304" pitchFamily="18" charset="0"/>
                <a:cs typeface="Times New Roman" panose="02020603050405020304" pitchFamily="18" charset="0"/>
              </a:rPr>
              <a:t>element-wise, </a:t>
            </a:r>
            <a:r>
              <a:rPr lang="en-US" sz="1050" dirty="0" smtClean="0">
                <a:latin typeface="Times New Roman" panose="02020603050405020304" pitchFamily="18" charset="0"/>
                <a:cs typeface="Times New Roman" panose="02020603050405020304" pitchFamily="18" charset="0"/>
              </a:rPr>
              <a:t>then add:</a:t>
            </a:r>
          </a:p>
          <a:p>
            <a:endParaRPr lang="en-US" sz="1050" dirty="0" smtClean="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(8×1)+(9×0)+(0×(</a:t>
            </a:r>
            <a:r>
              <a:rPr lang="en-US" sz="1050" dirty="0">
                <a:latin typeface="Times New Roman" panose="02020603050405020304" pitchFamily="18" charset="0"/>
                <a:cs typeface="Times New Roman" panose="02020603050405020304" pitchFamily="18" charset="0"/>
              </a:rPr>
              <a:t>−1</a:t>
            </a:r>
            <a:r>
              <a:rPr lang="en-US" sz="1050" dirty="0" smtClean="0">
                <a:latin typeface="Times New Roman" panose="02020603050405020304" pitchFamily="18" charset="0"/>
                <a:cs typeface="Times New Roman" panose="02020603050405020304" pitchFamily="18" charset="0"/>
              </a:rPr>
              <a:t>))+(2×1)+(3×0)+(4×(</a:t>
            </a:r>
            <a:r>
              <a:rPr lang="en-US" sz="1050" dirty="0">
                <a:latin typeface="Times New Roman" panose="02020603050405020304" pitchFamily="18" charset="0"/>
                <a:cs typeface="Times New Roman" panose="02020603050405020304" pitchFamily="18" charset="0"/>
              </a:rPr>
              <a:t>−1</a:t>
            </a:r>
            <a:r>
              <a:rPr lang="en-US" sz="1050" dirty="0" smtClean="0">
                <a:latin typeface="Times New Roman" panose="02020603050405020304" pitchFamily="18" charset="0"/>
                <a:cs typeface="Times New Roman" panose="02020603050405020304" pitchFamily="18" charset="0"/>
              </a:rPr>
              <a:t>))+(7×1)+(8×0)+(9×(</a:t>
            </a:r>
            <a:r>
              <a:rPr lang="en-US" sz="1050" dirty="0">
                <a:latin typeface="Times New Roman" panose="02020603050405020304" pitchFamily="18" charset="0"/>
                <a:cs typeface="Times New Roman" panose="02020603050405020304" pitchFamily="18" charset="0"/>
              </a:rPr>
              <a:t>−</a:t>
            </a:r>
            <a:r>
              <a:rPr lang="en-US" sz="1050" dirty="0" smtClean="0">
                <a:latin typeface="Times New Roman" panose="02020603050405020304" pitchFamily="18" charset="0"/>
                <a:cs typeface="Times New Roman" panose="02020603050405020304" pitchFamily="18" charset="0"/>
              </a:rPr>
              <a:t>1)) </a:t>
            </a:r>
          </a:p>
          <a:p>
            <a:endParaRPr lang="en-US" sz="1050" dirty="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=4</a:t>
            </a:r>
            <a:endParaRPr lang="en-US" sz="1050" dirty="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Hence, </a:t>
            </a:r>
            <a:r>
              <a:rPr lang="en-US" sz="1050" b="1" dirty="0" smtClean="0">
                <a:latin typeface="Times New Roman" panose="02020603050405020304" pitchFamily="18" charset="0"/>
                <a:cs typeface="Times New Roman" panose="02020603050405020304" pitchFamily="18" charset="0"/>
              </a:rPr>
              <a:t>Output(3,2) </a:t>
            </a:r>
            <a:r>
              <a:rPr lang="en-US" sz="1050" b="1" dirty="0">
                <a:latin typeface="Times New Roman" panose="02020603050405020304" pitchFamily="18" charset="0"/>
                <a:cs typeface="Times New Roman" panose="02020603050405020304" pitchFamily="18" charset="0"/>
              </a:rPr>
              <a:t>= 4</a:t>
            </a:r>
            <a:endParaRPr lang="en-IN" sz="105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2090137" y="5165922"/>
            <a:ext cx="3959630" cy="1223412"/>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Multiply with filter </a:t>
            </a:r>
            <a:r>
              <a:rPr lang="en-US" sz="1050" dirty="0" smtClean="0">
                <a:latin typeface="Times New Roman" panose="02020603050405020304" pitchFamily="18" charset="0"/>
                <a:cs typeface="Times New Roman" panose="02020603050405020304" pitchFamily="18" charset="0"/>
              </a:rPr>
              <a:t>𝐾 </a:t>
            </a:r>
            <a:r>
              <a:rPr lang="en-US" sz="1050" dirty="0">
                <a:latin typeface="Times New Roman" panose="02020603050405020304" pitchFamily="18" charset="0"/>
                <a:cs typeface="Times New Roman" panose="02020603050405020304" pitchFamily="18" charset="0"/>
              </a:rPr>
              <a:t>element-wise, </a:t>
            </a:r>
            <a:r>
              <a:rPr lang="en-US" sz="1050" dirty="0" smtClean="0">
                <a:latin typeface="Times New Roman" panose="02020603050405020304" pitchFamily="18" charset="0"/>
                <a:cs typeface="Times New Roman" panose="02020603050405020304" pitchFamily="18" charset="0"/>
              </a:rPr>
              <a:t>then add:</a:t>
            </a:r>
          </a:p>
          <a:p>
            <a:endParaRPr lang="en-US" sz="1050" dirty="0" smtClean="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(9×1)+(0×0)+(1×(</a:t>
            </a:r>
            <a:r>
              <a:rPr lang="en-US" sz="1050" dirty="0">
                <a:latin typeface="Times New Roman" panose="02020603050405020304" pitchFamily="18" charset="0"/>
                <a:cs typeface="Times New Roman" panose="02020603050405020304" pitchFamily="18" charset="0"/>
              </a:rPr>
              <a:t>−1</a:t>
            </a:r>
            <a:r>
              <a:rPr lang="en-US" sz="1050" dirty="0" smtClean="0">
                <a:latin typeface="Times New Roman" panose="02020603050405020304" pitchFamily="18" charset="0"/>
                <a:cs typeface="Times New Roman" panose="02020603050405020304" pitchFamily="18" charset="0"/>
              </a:rPr>
              <a:t>))+(3×1)+(4×0)+(5×(</a:t>
            </a:r>
            <a:r>
              <a:rPr lang="en-US" sz="1050" dirty="0">
                <a:latin typeface="Times New Roman" panose="02020603050405020304" pitchFamily="18" charset="0"/>
                <a:cs typeface="Times New Roman" panose="02020603050405020304" pitchFamily="18" charset="0"/>
              </a:rPr>
              <a:t>−1</a:t>
            </a:r>
            <a:r>
              <a:rPr lang="en-US" sz="1050" dirty="0" smtClean="0">
                <a:latin typeface="Times New Roman" panose="02020603050405020304" pitchFamily="18" charset="0"/>
                <a:cs typeface="Times New Roman" panose="02020603050405020304" pitchFamily="18" charset="0"/>
              </a:rPr>
              <a:t>))+(8×1)+(9×0)+(0×(</a:t>
            </a:r>
            <a:r>
              <a:rPr lang="en-US" sz="1050" dirty="0">
                <a:latin typeface="Times New Roman" panose="02020603050405020304" pitchFamily="18" charset="0"/>
                <a:cs typeface="Times New Roman" panose="02020603050405020304" pitchFamily="18" charset="0"/>
              </a:rPr>
              <a:t>−</a:t>
            </a:r>
            <a:r>
              <a:rPr lang="en-US" sz="1050" dirty="0" smtClean="0">
                <a:latin typeface="Times New Roman" panose="02020603050405020304" pitchFamily="18" charset="0"/>
                <a:cs typeface="Times New Roman" panose="02020603050405020304" pitchFamily="18" charset="0"/>
              </a:rPr>
              <a:t>1)) </a:t>
            </a:r>
          </a:p>
          <a:p>
            <a:endParaRPr lang="en-US" sz="1050" dirty="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 14</a:t>
            </a:r>
          </a:p>
          <a:p>
            <a:endParaRPr lang="en-US" sz="1050" dirty="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Hence, </a:t>
            </a:r>
            <a:r>
              <a:rPr lang="en-US" sz="1050" b="1" dirty="0" smtClean="0">
                <a:latin typeface="Times New Roman" panose="02020603050405020304" pitchFamily="18" charset="0"/>
                <a:cs typeface="Times New Roman" panose="02020603050405020304" pitchFamily="18" charset="0"/>
              </a:rPr>
              <a:t>Output(3,3) </a:t>
            </a:r>
            <a:r>
              <a:rPr lang="en-US" sz="1050" b="1" dirty="0">
                <a:latin typeface="Times New Roman" panose="02020603050405020304" pitchFamily="18" charset="0"/>
                <a:cs typeface="Times New Roman" panose="02020603050405020304" pitchFamily="18" charset="0"/>
              </a:rPr>
              <a:t>= </a:t>
            </a:r>
            <a:r>
              <a:rPr lang="en-US" sz="1050" b="1" dirty="0" smtClean="0">
                <a:latin typeface="Times New Roman" panose="02020603050405020304" pitchFamily="18" charset="0"/>
                <a:cs typeface="Times New Roman" panose="02020603050405020304" pitchFamily="18" charset="0"/>
              </a:rPr>
              <a:t>14</a:t>
            </a:r>
            <a:endParaRPr lang="en-IN" sz="105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2056892" y="806956"/>
            <a:ext cx="3959630" cy="1061829"/>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Multiply with filter </a:t>
            </a:r>
            <a:r>
              <a:rPr lang="en-US" sz="1050" dirty="0" smtClean="0">
                <a:latin typeface="Times New Roman" panose="02020603050405020304" pitchFamily="18" charset="0"/>
                <a:cs typeface="Times New Roman" panose="02020603050405020304" pitchFamily="18" charset="0"/>
              </a:rPr>
              <a:t>𝐾 </a:t>
            </a:r>
            <a:r>
              <a:rPr lang="en-US" sz="1050" dirty="0">
                <a:latin typeface="Times New Roman" panose="02020603050405020304" pitchFamily="18" charset="0"/>
                <a:cs typeface="Times New Roman" panose="02020603050405020304" pitchFamily="18" charset="0"/>
              </a:rPr>
              <a:t>element-wise, </a:t>
            </a:r>
            <a:r>
              <a:rPr lang="en-US" sz="1050" dirty="0" smtClean="0">
                <a:latin typeface="Times New Roman" panose="02020603050405020304" pitchFamily="18" charset="0"/>
                <a:cs typeface="Times New Roman" panose="02020603050405020304" pitchFamily="18" charset="0"/>
              </a:rPr>
              <a:t>then add:</a:t>
            </a:r>
          </a:p>
          <a:p>
            <a:endParaRPr lang="en-US" sz="1050" dirty="0" smtClean="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(7×1)+(8×0)+(9×(</a:t>
            </a:r>
            <a:r>
              <a:rPr lang="en-US" sz="1050" dirty="0">
                <a:latin typeface="Times New Roman" panose="02020603050405020304" pitchFamily="18" charset="0"/>
                <a:cs typeface="Times New Roman" panose="02020603050405020304" pitchFamily="18" charset="0"/>
              </a:rPr>
              <a:t>−1</a:t>
            </a:r>
            <a:r>
              <a:rPr lang="en-US" sz="1050" dirty="0" smtClean="0">
                <a:latin typeface="Times New Roman" panose="02020603050405020304" pitchFamily="18" charset="0"/>
                <a:cs typeface="Times New Roman" panose="02020603050405020304" pitchFamily="18" charset="0"/>
              </a:rPr>
              <a:t>))+(1×1)+(2×0)+(3×(</a:t>
            </a:r>
            <a:r>
              <a:rPr lang="en-US" sz="1050" dirty="0">
                <a:latin typeface="Times New Roman" panose="02020603050405020304" pitchFamily="18" charset="0"/>
                <a:cs typeface="Times New Roman" panose="02020603050405020304" pitchFamily="18" charset="0"/>
              </a:rPr>
              <a:t>−1</a:t>
            </a:r>
            <a:r>
              <a:rPr lang="en-US" sz="1050" dirty="0" smtClean="0">
                <a:latin typeface="Times New Roman" panose="02020603050405020304" pitchFamily="18" charset="0"/>
                <a:cs typeface="Times New Roman" panose="02020603050405020304" pitchFamily="18" charset="0"/>
              </a:rPr>
              <a:t>))+(6×1)+(7×0)+(8×(</a:t>
            </a:r>
            <a:r>
              <a:rPr lang="en-US" sz="1050" dirty="0">
                <a:latin typeface="Times New Roman" panose="02020603050405020304" pitchFamily="18" charset="0"/>
                <a:cs typeface="Times New Roman" panose="02020603050405020304" pitchFamily="18" charset="0"/>
              </a:rPr>
              <a:t>−</a:t>
            </a:r>
            <a:r>
              <a:rPr lang="en-US" sz="1050" dirty="0" smtClean="0">
                <a:latin typeface="Times New Roman" panose="02020603050405020304" pitchFamily="18" charset="0"/>
                <a:cs typeface="Times New Roman" panose="02020603050405020304" pitchFamily="18" charset="0"/>
              </a:rPr>
              <a:t>1)) </a:t>
            </a:r>
          </a:p>
          <a:p>
            <a:endParaRPr lang="en-US" sz="1050" dirty="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=-6</a:t>
            </a:r>
            <a:endParaRPr lang="en-US" sz="1050" dirty="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Hence, </a:t>
            </a:r>
            <a:r>
              <a:rPr lang="en-US" sz="1050" b="1" dirty="0" smtClean="0">
                <a:latin typeface="Times New Roman" panose="02020603050405020304" pitchFamily="18" charset="0"/>
                <a:cs typeface="Times New Roman" panose="02020603050405020304" pitchFamily="18" charset="0"/>
              </a:rPr>
              <a:t>Output(3,1) </a:t>
            </a:r>
            <a:r>
              <a:rPr lang="en-US" sz="1050" b="1" dirty="0">
                <a:latin typeface="Times New Roman" panose="02020603050405020304" pitchFamily="18" charset="0"/>
                <a:cs typeface="Times New Roman" panose="02020603050405020304" pitchFamily="18" charset="0"/>
              </a:rPr>
              <a:t>= </a:t>
            </a:r>
            <a:r>
              <a:rPr lang="en-US" sz="1050" b="1" dirty="0" smtClean="0">
                <a:latin typeface="Times New Roman" panose="02020603050405020304" pitchFamily="18" charset="0"/>
                <a:cs typeface="Times New Roman" panose="02020603050405020304" pitchFamily="18" charset="0"/>
              </a:rPr>
              <a:t>-6</a:t>
            </a:r>
            <a:endParaRPr lang="en-IN" sz="1050" b="1" dirty="0">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2"/>
          <a:stretch>
            <a:fillRect/>
          </a:stretch>
        </p:blipFill>
        <p:spPr>
          <a:xfrm>
            <a:off x="401780" y="230692"/>
            <a:ext cx="1363613" cy="1154400"/>
          </a:xfrm>
          <a:prstGeom prst="rect">
            <a:avLst/>
          </a:prstGeom>
        </p:spPr>
      </p:pic>
      <p:pic>
        <p:nvPicPr>
          <p:cNvPr id="19" name="Picture 18"/>
          <p:cNvPicPr>
            <a:picLocks noChangeAspect="1"/>
          </p:cNvPicPr>
          <p:nvPr/>
        </p:nvPicPr>
        <p:blipFill>
          <a:blip r:embed="rId3"/>
          <a:stretch>
            <a:fillRect/>
          </a:stretch>
        </p:blipFill>
        <p:spPr>
          <a:xfrm>
            <a:off x="2535889" y="172507"/>
            <a:ext cx="1024217" cy="719390"/>
          </a:xfrm>
          <a:prstGeom prst="rect">
            <a:avLst/>
          </a:prstGeom>
        </p:spPr>
      </p:pic>
      <p:sp>
        <p:nvSpPr>
          <p:cNvPr id="20" name="Rectangle 19"/>
          <p:cNvSpPr/>
          <p:nvPr/>
        </p:nvSpPr>
        <p:spPr>
          <a:xfrm>
            <a:off x="684413" y="696209"/>
            <a:ext cx="615141" cy="636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1" name="Straight Connector 20"/>
          <p:cNvCxnSpPr/>
          <p:nvPr/>
        </p:nvCxnSpPr>
        <p:spPr>
          <a:xfrm flipH="1" flipV="1">
            <a:off x="3047997" y="102524"/>
            <a:ext cx="1" cy="119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50669" y="102521"/>
            <a:ext cx="0" cy="61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51997" y="102521"/>
            <a:ext cx="219600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332371" y="2997786"/>
            <a:ext cx="4601762" cy="1938992"/>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Interpretation:</a:t>
            </a:r>
          </a:p>
          <a:p>
            <a:endParaRPr lang="en-US"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The </a:t>
            </a:r>
            <a:r>
              <a:rPr lang="en-US" sz="1200" dirty="0">
                <a:latin typeface="Times New Roman" panose="02020603050405020304" pitchFamily="18" charset="0"/>
                <a:cs typeface="Times New Roman" panose="02020603050405020304" pitchFamily="18" charset="0"/>
              </a:rPr>
              <a:t>negative values (–6) mean the left edges are dark-to-light (left gradient</a:t>
            </a:r>
            <a:r>
              <a:rPr lang="en-US" sz="1200" dirty="0" smtClean="0">
                <a:latin typeface="Times New Roman" panose="02020603050405020304" pitchFamily="18" charset="0"/>
                <a:cs typeface="Times New Roman" panose="02020603050405020304" pitchFamily="18" charset="0"/>
              </a:rPr>
              <a:t>).</a:t>
            </a:r>
          </a:p>
          <a:p>
            <a:pPr marL="171450"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The </a:t>
            </a:r>
            <a:r>
              <a:rPr lang="en-US" sz="1200" dirty="0">
                <a:latin typeface="Times New Roman" panose="02020603050405020304" pitchFamily="18" charset="0"/>
                <a:cs typeface="Times New Roman" panose="02020603050405020304" pitchFamily="18" charset="0"/>
              </a:rPr>
              <a:t>high positive values (14) mean there’s a strong edge in the vertical direction (right gradient</a:t>
            </a:r>
            <a:r>
              <a:rPr lang="en-US" sz="1200" dirty="0" smtClean="0">
                <a:latin typeface="Times New Roman" panose="02020603050405020304" pitchFamily="18" charset="0"/>
                <a:cs typeface="Times New Roman" panose="02020603050405020304" pitchFamily="18" charset="0"/>
              </a:rPr>
              <a:t>).</a:t>
            </a:r>
          </a:p>
          <a:p>
            <a:pPr marL="171450"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So </a:t>
            </a:r>
            <a:r>
              <a:rPr lang="en-US" sz="1200" dirty="0">
                <a:latin typeface="Times New Roman" panose="02020603050405020304" pitchFamily="18" charset="0"/>
                <a:cs typeface="Times New Roman" panose="02020603050405020304" pitchFamily="18" charset="0"/>
              </a:rPr>
              <a:t>this 3×3 filter is acting like a vertical edge detector (like a Sobel filter).</a:t>
            </a:r>
            <a:endParaRPr lang="en-IN" sz="12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7332371" y="393702"/>
            <a:ext cx="4006735"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Hence the Output feature map would be:</a:t>
            </a:r>
            <a:endParaRPr lang="en-IN" sz="1200" dirty="0">
              <a:latin typeface="Times New Roman" panose="02020603050405020304" pitchFamily="18" charset="0"/>
              <a:cs typeface="Times New Roman" panose="02020603050405020304" pitchFamily="18" charset="0"/>
            </a:endParaRPr>
          </a:p>
        </p:txBody>
      </p:sp>
      <p:sp>
        <p:nvSpPr>
          <p:cNvPr id="26" name="Rectangle 25"/>
          <p:cNvSpPr/>
          <p:nvPr/>
        </p:nvSpPr>
        <p:spPr>
          <a:xfrm>
            <a:off x="7332371" y="1591786"/>
            <a:ext cx="1586140" cy="276999"/>
          </a:xfrm>
          <a:prstGeom prst="rect">
            <a:avLst/>
          </a:prstGeom>
        </p:spPr>
        <p:txBody>
          <a:bodyPr wrap="none">
            <a:spAutoFit/>
          </a:bodyPr>
          <a:lstStyle/>
          <a:p>
            <a:r>
              <a:rPr lang="en-US" sz="1200" b="1" dirty="0">
                <a:latin typeface="Times New Roman" panose="02020603050405020304" pitchFamily="18" charset="0"/>
                <a:cs typeface="Times New Roman" panose="02020603050405020304" pitchFamily="18" charset="0"/>
              </a:rPr>
              <a:t>Output feature </a:t>
            </a:r>
            <a:r>
              <a:rPr lang="en-US" sz="1200" b="1" dirty="0" smtClean="0">
                <a:latin typeface="Times New Roman" panose="02020603050405020304" pitchFamily="18" charset="0"/>
                <a:cs typeface="Times New Roman" panose="02020603050405020304" pitchFamily="18" charset="0"/>
              </a:rPr>
              <a:t>map=</a:t>
            </a:r>
            <a:endParaRPr lang="en-IN" sz="1200" b="1" dirty="0"/>
          </a:p>
        </p:txBody>
      </p:sp>
      <p:pic>
        <p:nvPicPr>
          <p:cNvPr id="27" name="Picture 26"/>
          <p:cNvPicPr>
            <a:picLocks noChangeAspect="1"/>
          </p:cNvPicPr>
          <p:nvPr/>
        </p:nvPicPr>
        <p:blipFill>
          <a:blip r:embed="rId4"/>
          <a:stretch>
            <a:fillRect/>
          </a:stretch>
        </p:blipFill>
        <p:spPr>
          <a:xfrm>
            <a:off x="8881200" y="1385092"/>
            <a:ext cx="909075" cy="720267"/>
          </a:xfrm>
          <a:prstGeom prst="rect">
            <a:avLst/>
          </a:prstGeom>
        </p:spPr>
      </p:pic>
      <p:pic>
        <p:nvPicPr>
          <p:cNvPr id="28" name="Picture 27">
            <a:extLst>
              <a:ext uri="{FF2B5EF4-FFF2-40B4-BE49-F238E27FC236}">
                <a16:creationId xmlns="" xmlns:a16="http://schemas.microsoft.com/office/drawing/2014/main" xmlns:lc="http://schemas.openxmlformats.org/drawingml/2006/lockedCanvas" id="{2669ABA5-20E6-818E-6C08-3D0B96AA4B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16326" y="0"/>
            <a:ext cx="475673" cy="466725"/>
          </a:xfrm>
          <a:prstGeom prst="rect">
            <a:avLst/>
          </a:prstGeom>
        </p:spPr>
      </p:pic>
      <p:pic>
        <p:nvPicPr>
          <p:cNvPr id="29" name="Picture 28" descr="GIAN - Global Initiative of Academic Network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490451" cy="23139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7B168CCF-A15B-4761-8074-CC4E40B4ECF8}" type="slidenum">
              <a:rPr lang="en-IN" smtClean="0"/>
              <a:t>18</a:t>
            </a:fld>
            <a:endParaRPr lang="en-IN"/>
          </a:p>
        </p:txBody>
      </p:sp>
    </p:spTree>
    <p:extLst>
      <p:ext uri="{BB962C8B-B14F-4D97-AF65-F5344CB8AC3E}">
        <p14:creationId xmlns:p14="http://schemas.microsoft.com/office/powerpoint/2010/main" val="42018827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1614" y="107756"/>
            <a:ext cx="1947950" cy="369332"/>
          </a:xfrm>
          <a:prstGeom prst="rect">
            <a:avLst/>
          </a:prstGeom>
        </p:spPr>
        <p:txBody>
          <a:bodyPr wrap="square">
            <a:spAutoFit/>
          </a:bodyPr>
          <a:lstStyle/>
          <a:p>
            <a:r>
              <a:rPr lang="en-US" b="1" u="sng" dirty="0">
                <a:latin typeface="Times New Roman" panose="02020603050405020304" pitchFamily="18" charset="0"/>
                <a:cs typeface="Times New Roman" panose="02020603050405020304" pitchFamily="18" charset="0"/>
              </a:rPr>
              <a:t>ReLU </a:t>
            </a:r>
            <a:r>
              <a:rPr lang="en-US" b="1" u="sng" dirty="0" smtClean="0">
                <a:latin typeface="Times New Roman" panose="02020603050405020304" pitchFamily="18" charset="0"/>
                <a:cs typeface="Times New Roman" panose="02020603050405020304" pitchFamily="18" charset="0"/>
              </a:rPr>
              <a:t>Activation:</a:t>
            </a:r>
          </a:p>
        </p:txBody>
      </p:sp>
      <p:sp>
        <p:nvSpPr>
          <p:cNvPr id="3" name="Rectangle 2"/>
          <p:cNvSpPr/>
          <p:nvPr/>
        </p:nvSpPr>
        <p:spPr>
          <a:xfrm>
            <a:off x="637308" y="576087"/>
            <a:ext cx="10975571" cy="1169551"/>
          </a:xfrm>
          <a:prstGeom prst="rect">
            <a:avLst/>
          </a:prstGeom>
        </p:spPr>
        <p:txBody>
          <a:bodyPr wrap="square">
            <a:spAutoFit/>
          </a:bodyPr>
          <a:lstStyle/>
          <a:p>
            <a:endParaRPr lang="en-US" sz="1400" dirty="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After </a:t>
            </a:r>
            <a:r>
              <a:rPr lang="en-US" sz="1400" dirty="0">
                <a:latin typeface="Times New Roman" panose="02020603050405020304" pitchFamily="18" charset="0"/>
                <a:cs typeface="Times New Roman" panose="02020603050405020304" pitchFamily="18" charset="0"/>
              </a:rPr>
              <a:t>convolution, </a:t>
            </a:r>
            <a:endParaRPr lang="en-US"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we </a:t>
            </a:r>
            <a:r>
              <a:rPr lang="en-US" sz="1400" dirty="0">
                <a:latin typeface="Times New Roman" panose="02020603050405020304" pitchFamily="18" charset="0"/>
                <a:cs typeface="Times New Roman" panose="02020603050405020304" pitchFamily="18" charset="0"/>
              </a:rPr>
              <a:t>apply ReLU = Rectified Linear Unit to remove negative </a:t>
            </a:r>
            <a:r>
              <a:rPr lang="en-US" sz="1400" dirty="0" smtClean="0">
                <a:latin typeface="Times New Roman" panose="02020603050405020304" pitchFamily="18" charset="0"/>
                <a:cs typeface="Times New Roman" panose="02020603050405020304" pitchFamily="18" charset="0"/>
              </a:rPr>
              <a:t>values.</a:t>
            </a:r>
          </a:p>
          <a:p>
            <a:endParaRPr lang="en-US" sz="1400" dirty="0">
              <a:latin typeface="Times New Roman" panose="02020603050405020304" pitchFamily="18" charset="0"/>
              <a:cs typeface="Times New Roman" panose="02020603050405020304" pitchFamily="18" charset="0"/>
            </a:endParaRPr>
          </a:p>
          <a:p>
            <a:pPr algn="ctr"/>
            <a:r>
              <a:rPr lang="en-US" sz="1400" b="1" dirty="0" smtClean="0">
                <a:latin typeface="Times New Roman" panose="02020603050405020304" pitchFamily="18" charset="0"/>
                <a:cs typeface="Times New Roman" panose="02020603050405020304" pitchFamily="18" charset="0"/>
              </a:rPr>
              <a:t>f(x</a:t>
            </a:r>
            <a:r>
              <a:rPr lang="en-US" sz="1400" b="1" dirty="0">
                <a:latin typeface="Times New Roman" panose="02020603050405020304" pitchFamily="18" charset="0"/>
                <a:cs typeface="Times New Roman" panose="02020603050405020304" pitchFamily="18" charset="0"/>
              </a:rPr>
              <a:t>)=max(0,x)</a:t>
            </a:r>
            <a:endParaRPr lang="en-IN" sz="1400" b="1" dirty="0">
              <a:latin typeface="Times New Roman" panose="02020603050405020304" pitchFamily="18" charset="0"/>
              <a:cs typeface="Times New Roman" panose="02020603050405020304" pitchFamily="18" charset="0"/>
            </a:endParaRPr>
          </a:p>
        </p:txBody>
      </p:sp>
      <p:sp>
        <p:nvSpPr>
          <p:cNvPr id="4" name="Rectangle 3"/>
          <p:cNvSpPr/>
          <p:nvPr/>
        </p:nvSpPr>
        <p:spPr>
          <a:xfrm>
            <a:off x="5577840" y="1462174"/>
            <a:ext cx="1088967" cy="2534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901156" y="2196644"/>
            <a:ext cx="2829621" cy="307777"/>
          </a:xfrm>
          <a:prstGeom prst="rect">
            <a:avLst/>
          </a:prstGeom>
        </p:spPr>
        <p:txBody>
          <a:bodyPr wrap="none">
            <a:spAutoFit/>
          </a:bodyPr>
          <a:lstStyle/>
          <a:p>
            <a:r>
              <a:rPr lang="en-US" sz="1400" dirty="0" smtClean="0">
                <a:latin typeface="Times New Roman" panose="02020603050405020304" pitchFamily="18" charset="0"/>
                <a:cs typeface="Times New Roman" panose="02020603050405020304" pitchFamily="18" charset="0"/>
              </a:rPr>
              <a:t>Here, given the Output </a:t>
            </a:r>
            <a:r>
              <a:rPr lang="en-US" sz="1400" dirty="0">
                <a:latin typeface="Times New Roman" panose="02020603050405020304" pitchFamily="18" charset="0"/>
                <a:cs typeface="Times New Roman" panose="02020603050405020304" pitchFamily="18" charset="0"/>
              </a:rPr>
              <a:t>feature </a:t>
            </a:r>
            <a:r>
              <a:rPr lang="en-US" sz="1400" dirty="0" smtClean="0">
                <a:latin typeface="Times New Roman" panose="02020603050405020304" pitchFamily="18" charset="0"/>
                <a:cs typeface="Times New Roman" panose="02020603050405020304" pitchFamily="18" charset="0"/>
              </a:rPr>
              <a:t>map=</a:t>
            </a:r>
            <a:endParaRPr lang="en-IN" sz="1400" dirty="0"/>
          </a:p>
        </p:txBody>
      </p:sp>
      <p:pic>
        <p:nvPicPr>
          <p:cNvPr id="6" name="Picture 5"/>
          <p:cNvPicPr>
            <a:picLocks noChangeAspect="1"/>
          </p:cNvPicPr>
          <p:nvPr/>
        </p:nvPicPr>
        <p:blipFill>
          <a:blip r:embed="rId2"/>
          <a:stretch>
            <a:fillRect/>
          </a:stretch>
        </p:blipFill>
        <p:spPr>
          <a:xfrm>
            <a:off x="3677444" y="1917106"/>
            <a:ext cx="1094088" cy="866854"/>
          </a:xfrm>
          <a:prstGeom prst="rect">
            <a:avLst/>
          </a:prstGeom>
        </p:spPr>
      </p:pic>
      <p:sp>
        <p:nvSpPr>
          <p:cNvPr id="7" name="Rectangle 6"/>
          <p:cNvSpPr/>
          <p:nvPr/>
        </p:nvSpPr>
        <p:spPr>
          <a:xfrm>
            <a:off x="901156" y="3294664"/>
            <a:ext cx="2223686" cy="307777"/>
          </a:xfrm>
          <a:prstGeom prst="rect">
            <a:avLst/>
          </a:prstGeom>
        </p:spPr>
        <p:txBody>
          <a:bodyPr wrap="none">
            <a:spAutoFit/>
          </a:bodyPr>
          <a:lstStyle/>
          <a:p>
            <a:r>
              <a:rPr lang="en-US" sz="1400" dirty="0" smtClean="0">
                <a:latin typeface="Times New Roman" panose="02020603050405020304" pitchFamily="18" charset="0"/>
                <a:cs typeface="Times New Roman" panose="02020603050405020304" pitchFamily="18" charset="0"/>
              </a:rPr>
              <a:t>After applying ReLU, I get, </a:t>
            </a:r>
            <a:endParaRPr lang="en-IN" sz="1400" dirty="0"/>
          </a:p>
        </p:txBody>
      </p:sp>
      <p:sp>
        <p:nvSpPr>
          <p:cNvPr id="8" name="Rectangle 7"/>
          <p:cNvSpPr/>
          <p:nvPr/>
        </p:nvSpPr>
        <p:spPr>
          <a:xfrm>
            <a:off x="2056551" y="4183556"/>
            <a:ext cx="1696298" cy="307777"/>
          </a:xfrm>
          <a:prstGeom prst="rect">
            <a:avLst/>
          </a:prstGeom>
        </p:spPr>
        <p:txBody>
          <a:bodyPr wrap="none">
            <a:spAutoFit/>
          </a:bodyPr>
          <a:lstStyle/>
          <a:p>
            <a:r>
              <a:rPr lang="en-IN" sz="1400" dirty="0" err="1">
                <a:latin typeface="Times New Roman" panose="02020603050405020304" pitchFamily="18" charset="0"/>
                <a:cs typeface="Times New Roman" panose="02020603050405020304" pitchFamily="18" charset="0"/>
              </a:rPr>
              <a:t>ReLU</a:t>
            </a:r>
            <a:r>
              <a:rPr lang="en-IN" sz="1400" dirty="0">
                <a:latin typeface="Times New Roman" panose="02020603050405020304" pitchFamily="18" charset="0"/>
                <a:cs typeface="Times New Roman" panose="02020603050405020304" pitchFamily="18" charset="0"/>
              </a:rPr>
              <a:t>(feature map)=​</a:t>
            </a:r>
          </a:p>
        </p:txBody>
      </p:sp>
      <p:pic>
        <p:nvPicPr>
          <p:cNvPr id="9" name="Picture 8"/>
          <p:cNvPicPr>
            <a:picLocks noChangeAspect="1"/>
          </p:cNvPicPr>
          <p:nvPr/>
        </p:nvPicPr>
        <p:blipFill>
          <a:blip r:embed="rId3"/>
          <a:stretch>
            <a:fillRect/>
          </a:stretch>
        </p:blipFill>
        <p:spPr>
          <a:xfrm>
            <a:off x="3731475" y="3675695"/>
            <a:ext cx="1043577" cy="916490"/>
          </a:xfrm>
          <a:prstGeom prst="rect">
            <a:avLst/>
          </a:prstGeom>
        </p:spPr>
      </p:pic>
      <p:sp>
        <p:nvSpPr>
          <p:cNvPr id="10" name="TextBox 9"/>
          <p:cNvSpPr txBox="1"/>
          <p:nvPr/>
        </p:nvSpPr>
        <p:spPr>
          <a:xfrm>
            <a:off x="4638644" y="4942295"/>
            <a:ext cx="6567256"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Here all the negative values gets converted to 0 or positive values(greater than zero).</a:t>
            </a:r>
            <a:endParaRPr lang="en-IN" sz="1400" dirty="0">
              <a:latin typeface="Times New Roman" panose="02020603050405020304" pitchFamily="18" charset="0"/>
              <a:cs typeface="Times New Roman" panose="02020603050405020304" pitchFamily="18" charset="0"/>
            </a:endParaRPr>
          </a:p>
        </p:txBody>
      </p:sp>
      <p:sp>
        <p:nvSpPr>
          <p:cNvPr id="11" name="Rectangle 10"/>
          <p:cNvSpPr/>
          <p:nvPr/>
        </p:nvSpPr>
        <p:spPr>
          <a:xfrm>
            <a:off x="3752849" y="1917106"/>
            <a:ext cx="295276" cy="8668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3800475" y="3668393"/>
            <a:ext cx="247650" cy="923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4" name="Straight Connector 13"/>
          <p:cNvCxnSpPr/>
          <p:nvPr/>
        </p:nvCxnSpPr>
        <p:spPr>
          <a:xfrm>
            <a:off x="3886200" y="4592184"/>
            <a:ext cx="0" cy="50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894339" y="5096184"/>
            <a:ext cx="690794" cy="5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 xmlns:a16="http://schemas.microsoft.com/office/drawing/2014/main" xmlns:lc="http://schemas.openxmlformats.org/drawingml/2006/lockedCanvas" id="{2669ABA5-20E6-818E-6C08-3D0B96AA4B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16326" y="0"/>
            <a:ext cx="475673" cy="466725"/>
          </a:xfrm>
          <a:prstGeom prst="rect">
            <a:avLst/>
          </a:prstGeom>
        </p:spPr>
      </p:pic>
      <p:pic>
        <p:nvPicPr>
          <p:cNvPr id="17" name="Picture 16" descr="GIAN - Global Initiative of Academic Network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715019" cy="337347"/>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12"/>
          <p:cNvSpPr>
            <a:spLocks noGrp="1"/>
          </p:cNvSpPr>
          <p:nvPr>
            <p:ph type="sldNum" sz="quarter" idx="12"/>
          </p:nvPr>
        </p:nvSpPr>
        <p:spPr/>
        <p:txBody>
          <a:bodyPr/>
          <a:lstStyle/>
          <a:p>
            <a:fld id="{7B168CCF-A15B-4761-8074-CC4E40B4ECF8}" type="slidenum">
              <a:rPr lang="en-IN" smtClean="0"/>
              <a:t>19</a:t>
            </a:fld>
            <a:endParaRPr lang="en-IN"/>
          </a:p>
        </p:txBody>
      </p:sp>
    </p:spTree>
    <p:extLst>
      <p:ext uri="{BB962C8B-B14F-4D97-AF65-F5344CB8AC3E}">
        <p14:creationId xmlns:p14="http://schemas.microsoft.com/office/powerpoint/2010/main" val="1313508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07046"/>
            <a:ext cx="10058400" cy="1267326"/>
          </a:xfrm>
        </p:spPr>
        <p:txBody>
          <a:bodyPr>
            <a:normAutofit/>
          </a:bodyPr>
          <a:lstStyle/>
          <a:p>
            <a:r>
              <a:rPr lang="en-US" sz="4400" b="1" dirty="0" smtClean="0">
                <a:latin typeface="Times New Roman" panose="02020603050405020304" pitchFamily="18" charset="0"/>
                <a:cs typeface="Times New Roman" panose="02020603050405020304" pitchFamily="18" charset="0"/>
              </a:rPr>
              <a:t>Contents</a:t>
            </a:r>
            <a:endParaRPr lang="en-IN" sz="4400" b="1" dirty="0">
              <a:latin typeface="Times New Roman" panose="02020603050405020304" pitchFamily="18" charset="0"/>
              <a:cs typeface="Times New Roman" panose="02020603050405020304" pitchFamily="18" charset="0"/>
            </a:endParaRPr>
          </a:p>
        </p:txBody>
      </p:sp>
      <p:sp>
        <p:nvSpPr>
          <p:cNvPr id="4" name="Content Placeholder 2"/>
          <p:cNvSpPr>
            <a:spLocks noGrp="1"/>
          </p:cNvSpPr>
          <p:nvPr>
            <p:ph idx="1"/>
          </p:nvPr>
        </p:nvSpPr>
        <p:spPr>
          <a:xfrm>
            <a:off x="1105593" y="1824442"/>
            <a:ext cx="10058400" cy="47010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50000"/>
              </a:lnSpc>
            </a:pPr>
            <a:r>
              <a:rPr lang="en-US" sz="1400" dirty="0" smtClean="0">
                <a:latin typeface="Times New Roman" panose="02020603050405020304" pitchFamily="18" charset="0"/>
                <a:cs typeface="Times New Roman" panose="02020603050405020304" pitchFamily="18" charset="0"/>
              </a:rPr>
              <a:t>Introduction</a:t>
            </a:r>
          </a:p>
          <a:p>
            <a:pPr lvl="1">
              <a:lnSpc>
                <a:spcPct val="50000"/>
              </a:lnSpc>
            </a:pPr>
            <a:r>
              <a:rPr lang="en-US" sz="1000" dirty="0" smtClean="0">
                <a:latin typeface="Times New Roman" panose="02020603050405020304" pitchFamily="18" charset="0"/>
                <a:cs typeface="Times New Roman" panose="02020603050405020304" pitchFamily="18" charset="0"/>
              </a:rPr>
              <a:t>What is a Cell? Why do we do Image Classification. What is its importance?</a:t>
            </a:r>
          </a:p>
          <a:p>
            <a:pPr lvl="1">
              <a:lnSpc>
                <a:spcPct val="50000"/>
              </a:lnSpc>
            </a:pPr>
            <a:r>
              <a:rPr lang="en-US" sz="1000" dirty="0" smtClean="0">
                <a:latin typeface="Times New Roman" panose="02020603050405020304" pitchFamily="18" charset="0"/>
                <a:cs typeface="Times New Roman" panose="02020603050405020304" pitchFamily="18" charset="0"/>
              </a:rPr>
              <a:t>Need for microscopic image classification in cell.</a:t>
            </a:r>
          </a:p>
          <a:p>
            <a:pPr>
              <a:lnSpc>
                <a:spcPct val="50000"/>
              </a:lnSpc>
            </a:pPr>
            <a:r>
              <a:rPr lang="en-US" sz="1400" dirty="0" smtClean="0">
                <a:latin typeface="Times New Roman" panose="02020603050405020304" pitchFamily="18" charset="0"/>
                <a:cs typeface="Times New Roman" panose="02020603050405020304" pitchFamily="18" charset="0"/>
              </a:rPr>
              <a:t>Types of Image Classification.</a:t>
            </a:r>
          </a:p>
          <a:p>
            <a:pPr>
              <a:lnSpc>
                <a:spcPct val="50000"/>
              </a:lnSpc>
            </a:pPr>
            <a:r>
              <a:rPr lang="en-IN" sz="1400" dirty="0" smtClean="0">
                <a:latin typeface="Times New Roman" panose="02020603050405020304" pitchFamily="18" charset="0"/>
                <a:cs typeface="Times New Roman" panose="02020603050405020304" pitchFamily="18" charset="0"/>
              </a:rPr>
              <a:t>Datasets used in Microscopic Image Classification: (a) AGMC-TU Dataset (b)</a:t>
            </a:r>
            <a:r>
              <a:rPr lang="en-IN" sz="1400" dirty="0" err="1" smtClean="0">
                <a:latin typeface="Times New Roman" panose="02020603050405020304" pitchFamily="18" charset="0"/>
                <a:cs typeface="Times New Roman" panose="02020603050405020304" pitchFamily="18" charset="0"/>
              </a:rPr>
              <a:t>Herlev</a:t>
            </a:r>
            <a:r>
              <a:rPr lang="en-IN" sz="1400" dirty="0" smtClean="0">
                <a:latin typeface="Times New Roman" panose="02020603050405020304" pitchFamily="18" charset="0"/>
                <a:cs typeface="Times New Roman" panose="02020603050405020304" pitchFamily="18" charset="0"/>
              </a:rPr>
              <a:t> Dataset.</a:t>
            </a:r>
            <a:endParaRPr lang="en-IN" sz="1400" dirty="0">
              <a:latin typeface="Times New Roman" panose="02020603050405020304" pitchFamily="18" charset="0"/>
              <a:cs typeface="Times New Roman" panose="02020603050405020304" pitchFamily="18" charset="0"/>
            </a:endParaRPr>
          </a:p>
          <a:p>
            <a:pPr>
              <a:lnSpc>
                <a:spcPct val="50000"/>
              </a:lnSpc>
            </a:pPr>
            <a:r>
              <a:rPr lang="en-US" sz="1400" dirty="0">
                <a:latin typeface="Times New Roman" panose="02020603050405020304" pitchFamily="18" charset="0"/>
                <a:cs typeface="Times New Roman" panose="02020603050405020304" pitchFamily="18" charset="0"/>
              </a:rPr>
              <a:t>Why </a:t>
            </a:r>
            <a:r>
              <a:rPr lang="en-US" sz="1400" dirty="0" smtClean="0">
                <a:latin typeface="Times New Roman" panose="02020603050405020304" pitchFamily="18" charset="0"/>
                <a:cs typeface="Times New Roman" panose="02020603050405020304" pitchFamily="18" charset="0"/>
              </a:rPr>
              <a:t>we’ve used VGG 16 for Image Classification?</a:t>
            </a:r>
          </a:p>
          <a:p>
            <a:pPr>
              <a:lnSpc>
                <a:spcPct val="50000"/>
              </a:lnSpc>
            </a:pPr>
            <a:r>
              <a:rPr lang="en-US" sz="1400" dirty="0" smtClean="0">
                <a:latin typeface="Times New Roman" panose="02020603050405020304" pitchFamily="18" charset="0"/>
                <a:cs typeface="Times New Roman" panose="02020603050405020304" pitchFamily="18" charset="0"/>
              </a:rPr>
              <a:t>Basics of VGG 16 Architecture.</a:t>
            </a:r>
          </a:p>
          <a:p>
            <a:pPr lvl="1">
              <a:lnSpc>
                <a:spcPct val="50000"/>
              </a:lnSpc>
            </a:pPr>
            <a:r>
              <a:rPr lang="en-US" sz="1000" dirty="0" smtClean="0">
                <a:latin typeface="Times New Roman" panose="02020603050405020304" pitchFamily="18" charset="0"/>
                <a:cs typeface="Times New Roman" panose="02020603050405020304" pitchFamily="18" charset="0"/>
              </a:rPr>
              <a:t>Why VGG-16 </a:t>
            </a:r>
            <a:r>
              <a:rPr lang="en-US" sz="1000" dirty="0">
                <a:latin typeface="Times New Roman" panose="02020603050405020304" pitchFamily="18" charset="0"/>
                <a:cs typeface="Times New Roman" panose="02020603050405020304" pitchFamily="18" charset="0"/>
              </a:rPr>
              <a:t>is also called Sequential Convolution Network?</a:t>
            </a:r>
          </a:p>
          <a:p>
            <a:pPr>
              <a:lnSpc>
                <a:spcPct val="50000"/>
              </a:lnSpc>
            </a:pPr>
            <a:r>
              <a:rPr lang="en-US" sz="1400" dirty="0" smtClean="0">
                <a:latin typeface="Times New Roman" panose="02020603050405020304" pitchFamily="18" charset="0"/>
                <a:cs typeface="Times New Roman" panose="02020603050405020304" pitchFamily="18" charset="0"/>
              </a:rPr>
              <a:t>Diagrammatic </a:t>
            </a:r>
            <a:r>
              <a:rPr lang="en-US" sz="1400" dirty="0">
                <a:latin typeface="Times New Roman" panose="02020603050405020304" pitchFamily="18" charset="0"/>
                <a:cs typeface="Times New Roman" panose="02020603050405020304" pitchFamily="18" charset="0"/>
              </a:rPr>
              <a:t>Representation of microscopic cell image classification on AGMC-TU </a:t>
            </a:r>
            <a:r>
              <a:rPr lang="en-US" sz="1400" dirty="0" smtClean="0">
                <a:latin typeface="Times New Roman" panose="02020603050405020304" pitchFamily="18" charset="0"/>
                <a:cs typeface="Times New Roman" panose="02020603050405020304" pitchFamily="18" charset="0"/>
              </a:rPr>
              <a:t>Dataset using VGG 16.</a:t>
            </a:r>
          </a:p>
          <a:p>
            <a:pPr>
              <a:lnSpc>
                <a:spcPct val="50000"/>
              </a:lnSpc>
            </a:pPr>
            <a:r>
              <a:rPr lang="en-US" sz="1400" dirty="0" smtClean="0">
                <a:latin typeface="Times New Roman" panose="02020603050405020304" pitchFamily="18" charset="0"/>
                <a:cs typeface="Times New Roman" panose="02020603050405020304" pitchFamily="18" charset="0"/>
              </a:rPr>
              <a:t>Data Augmentation Techniques.</a:t>
            </a:r>
          </a:p>
          <a:p>
            <a:pPr>
              <a:lnSpc>
                <a:spcPct val="50000"/>
              </a:lnSpc>
            </a:pPr>
            <a:r>
              <a:rPr lang="en-US" sz="1400" dirty="0" smtClean="0">
                <a:latin typeface="Times New Roman" panose="02020603050405020304" pitchFamily="18" charset="0"/>
                <a:cs typeface="Times New Roman" panose="02020603050405020304" pitchFamily="18" charset="0"/>
              </a:rPr>
              <a:t>Code </a:t>
            </a:r>
            <a:r>
              <a:rPr lang="en-US" sz="1400" dirty="0">
                <a:latin typeface="Times New Roman" panose="02020603050405020304" pitchFamily="18" charset="0"/>
                <a:cs typeface="Times New Roman" panose="02020603050405020304" pitchFamily="18" charset="0"/>
              </a:rPr>
              <a:t>Running Platform for AGMC-TU </a:t>
            </a:r>
            <a:r>
              <a:rPr lang="en-US" sz="1400" dirty="0" smtClean="0">
                <a:latin typeface="Times New Roman" panose="02020603050405020304" pitchFamily="18" charset="0"/>
                <a:cs typeface="Times New Roman" panose="02020603050405020304" pitchFamily="18" charset="0"/>
              </a:rPr>
              <a:t>Dataset</a:t>
            </a:r>
            <a:endParaRPr lang="en-IN" sz="1400" dirty="0">
              <a:latin typeface="Times New Roman" panose="02020603050405020304" pitchFamily="18" charset="0"/>
              <a:cs typeface="Times New Roman" panose="02020603050405020304" pitchFamily="18" charset="0"/>
            </a:endParaRPr>
          </a:p>
          <a:p>
            <a:pPr lvl="1">
              <a:lnSpc>
                <a:spcPct val="50000"/>
              </a:lnSpc>
            </a:pPr>
            <a:r>
              <a:rPr lang="en-US" sz="1000" dirty="0" smtClean="0">
                <a:latin typeface="Times New Roman" panose="02020603050405020304" pitchFamily="18" charset="0"/>
                <a:cs typeface="Times New Roman" panose="02020603050405020304" pitchFamily="18" charset="0"/>
              </a:rPr>
              <a:t>Python </a:t>
            </a:r>
            <a:r>
              <a:rPr lang="en-US" sz="1000" dirty="0">
                <a:latin typeface="Times New Roman" panose="02020603050405020304" pitchFamily="18" charset="0"/>
                <a:cs typeface="Times New Roman" panose="02020603050405020304" pitchFamily="18" charset="0"/>
              </a:rPr>
              <a:t>Code snippet for binary class segmentation (In </a:t>
            </a:r>
            <a:r>
              <a:rPr lang="en-US" sz="1000" dirty="0" err="1">
                <a:latin typeface="Times New Roman" panose="02020603050405020304" pitchFamily="18" charset="0"/>
                <a:cs typeface="Times New Roman" panose="02020603050405020304" pitchFamily="18" charset="0"/>
              </a:rPr>
              <a:t>Colab</a:t>
            </a:r>
            <a:r>
              <a:rPr lang="en-US" sz="1000" dirty="0" smtClean="0">
                <a:latin typeface="Times New Roman" panose="02020603050405020304" pitchFamily="18" charset="0"/>
                <a:cs typeface="Times New Roman" panose="02020603050405020304" pitchFamily="18" charset="0"/>
              </a:rPr>
              <a:t>).</a:t>
            </a:r>
          </a:p>
          <a:p>
            <a:pPr lvl="1">
              <a:lnSpc>
                <a:spcPct val="50000"/>
              </a:lnSpc>
            </a:pPr>
            <a:r>
              <a:rPr lang="en-US" sz="1000" dirty="0">
                <a:latin typeface="Times New Roman" panose="02020603050405020304" pitchFamily="18" charset="0"/>
                <a:cs typeface="Times New Roman" panose="02020603050405020304" pitchFamily="18" charset="0"/>
              </a:rPr>
              <a:t>Testing the trained model in a single </a:t>
            </a:r>
            <a:r>
              <a:rPr lang="en-US" sz="1000" dirty="0" smtClean="0">
                <a:latin typeface="Times New Roman" panose="02020603050405020304" pitchFamily="18" charset="0"/>
                <a:cs typeface="Times New Roman" panose="02020603050405020304" pitchFamily="18" charset="0"/>
              </a:rPr>
              <a:t>image</a:t>
            </a:r>
            <a:r>
              <a:rPr lang="en-US" sz="1000" dirty="0">
                <a:latin typeface="Times New Roman" panose="02020603050405020304" pitchFamily="18" charset="0"/>
                <a:cs typeface="Times New Roman" panose="02020603050405020304" pitchFamily="18" charset="0"/>
              </a:rPr>
              <a:t>.</a:t>
            </a:r>
            <a:endParaRPr lang="en-US" sz="1000" dirty="0" smtClean="0">
              <a:latin typeface="Times New Roman" panose="02020603050405020304" pitchFamily="18" charset="0"/>
              <a:cs typeface="Times New Roman" panose="02020603050405020304" pitchFamily="18" charset="0"/>
            </a:endParaRPr>
          </a:p>
          <a:p>
            <a:pPr>
              <a:lnSpc>
                <a:spcPct val="50000"/>
              </a:lnSpc>
            </a:pPr>
            <a:r>
              <a:rPr lang="en-US" sz="1400" dirty="0">
                <a:latin typeface="Times New Roman" panose="02020603050405020304" pitchFamily="18" charset="0"/>
                <a:cs typeface="Times New Roman" panose="02020603050405020304" pitchFamily="18" charset="0"/>
              </a:rPr>
              <a:t>Diagrammatic Representation of microscopic cell image classification on </a:t>
            </a:r>
            <a:r>
              <a:rPr lang="en-US" sz="1400" dirty="0" err="1">
                <a:latin typeface="Times New Roman" panose="02020603050405020304" pitchFamily="18" charset="0"/>
                <a:cs typeface="Times New Roman" panose="02020603050405020304" pitchFamily="18" charset="0"/>
              </a:rPr>
              <a:t>Herlev</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Dataset using VGG 16.</a:t>
            </a:r>
            <a:endParaRPr lang="en-IN" sz="1400" dirty="0">
              <a:latin typeface="Times New Roman" panose="02020603050405020304" pitchFamily="18" charset="0"/>
              <a:cs typeface="Times New Roman" panose="02020603050405020304" pitchFamily="18" charset="0"/>
            </a:endParaRPr>
          </a:p>
          <a:p>
            <a:pPr>
              <a:lnSpc>
                <a:spcPct val="50000"/>
              </a:lnSpc>
            </a:pPr>
            <a:r>
              <a:rPr lang="en-US" sz="1400" dirty="0">
                <a:latin typeface="Times New Roman" panose="02020603050405020304" pitchFamily="18" charset="0"/>
                <a:cs typeface="Times New Roman" panose="02020603050405020304" pitchFamily="18" charset="0"/>
              </a:rPr>
              <a:t>Code Running Platform for </a:t>
            </a:r>
            <a:r>
              <a:rPr lang="en-US" sz="1400" dirty="0" err="1">
                <a:latin typeface="Times New Roman" panose="02020603050405020304" pitchFamily="18" charset="0"/>
                <a:cs typeface="Times New Roman" panose="02020603050405020304" pitchFamily="18" charset="0"/>
              </a:rPr>
              <a:t>Herlev</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Dataset</a:t>
            </a:r>
          </a:p>
          <a:p>
            <a:pPr lvl="1">
              <a:lnSpc>
                <a:spcPct val="50000"/>
              </a:lnSpc>
            </a:pPr>
            <a:r>
              <a:rPr lang="en-US" sz="1000" dirty="0">
                <a:latin typeface="Times New Roman" panose="02020603050405020304" pitchFamily="18" charset="0"/>
                <a:cs typeface="Times New Roman" panose="02020603050405020304" pitchFamily="18" charset="0"/>
              </a:rPr>
              <a:t>Python Code snippet for </a:t>
            </a:r>
            <a:r>
              <a:rPr lang="en-US" sz="1000" dirty="0" smtClean="0">
                <a:latin typeface="Times New Roman" panose="02020603050405020304" pitchFamily="18" charset="0"/>
                <a:cs typeface="Times New Roman" panose="02020603050405020304" pitchFamily="18" charset="0"/>
              </a:rPr>
              <a:t>multi </a:t>
            </a:r>
            <a:r>
              <a:rPr lang="en-US" sz="1000" dirty="0">
                <a:latin typeface="Times New Roman" panose="02020603050405020304" pitchFamily="18" charset="0"/>
                <a:cs typeface="Times New Roman" panose="02020603050405020304" pitchFamily="18" charset="0"/>
              </a:rPr>
              <a:t>class segmentation (In </a:t>
            </a:r>
            <a:r>
              <a:rPr lang="en-US" sz="1000" dirty="0" err="1" smtClean="0">
                <a:latin typeface="Times New Roman" panose="02020603050405020304" pitchFamily="18" charset="0"/>
                <a:cs typeface="Times New Roman" panose="02020603050405020304" pitchFamily="18" charset="0"/>
              </a:rPr>
              <a:t>Kaggle</a:t>
            </a:r>
            <a:r>
              <a:rPr lang="en-US" sz="1000" dirty="0" smtClean="0">
                <a:latin typeface="Times New Roman" panose="02020603050405020304" pitchFamily="18" charset="0"/>
                <a:cs typeface="Times New Roman" panose="02020603050405020304" pitchFamily="18" charset="0"/>
              </a:rPr>
              <a:t>).</a:t>
            </a:r>
            <a:endParaRPr lang="en-US" sz="1000" dirty="0">
              <a:latin typeface="Times New Roman" panose="02020603050405020304" pitchFamily="18" charset="0"/>
              <a:cs typeface="Times New Roman" panose="02020603050405020304" pitchFamily="18" charset="0"/>
            </a:endParaRPr>
          </a:p>
          <a:p>
            <a:pPr lvl="1">
              <a:lnSpc>
                <a:spcPct val="50000"/>
              </a:lnSpc>
            </a:pPr>
            <a:r>
              <a:rPr lang="en-US" sz="1000" dirty="0">
                <a:latin typeface="Times New Roman" panose="02020603050405020304" pitchFamily="18" charset="0"/>
                <a:cs typeface="Times New Roman" panose="02020603050405020304" pitchFamily="18" charset="0"/>
              </a:rPr>
              <a:t>Testing the trained model in a single </a:t>
            </a:r>
            <a:r>
              <a:rPr lang="en-US" sz="1000" dirty="0" smtClean="0">
                <a:latin typeface="Times New Roman" panose="02020603050405020304" pitchFamily="18" charset="0"/>
                <a:cs typeface="Times New Roman" panose="02020603050405020304" pitchFamily="18" charset="0"/>
              </a:rPr>
              <a:t>image from seven classes.</a:t>
            </a:r>
            <a:endParaRPr lang="en-US" sz="1000" dirty="0">
              <a:latin typeface="Times New Roman" panose="02020603050405020304" pitchFamily="18" charset="0"/>
              <a:cs typeface="Times New Roman" panose="02020603050405020304" pitchFamily="18" charset="0"/>
            </a:endParaRPr>
          </a:p>
          <a:p>
            <a:pPr>
              <a:lnSpc>
                <a:spcPct val="50000"/>
              </a:lnSpc>
            </a:pPr>
            <a:r>
              <a:rPr lang="en-US" sz="1400" dirty="0" smtClean="0">
                <a:latin typeface="Times New Roman" panose="02020603050405020304" pitchFamily="18" charset="0"/>
                <a:cs typeface="Times New Roman" panose="02020603050405020304" pitchFamily="18" charset="0"/>
              </a:rPr>
              <a:t>Conclusion.</a:t>
            </a:r>
            <a:endParaRPr lang="en-IN" sz="1400" dirty="0">
              <a:latin typeface="Times New Roman" panose="02020603050405020304" pitchFamily="18" charset="0"/>
              <a:cs typeface="Times New Roman" panose="02020603050405020304" pitchFamily="18" charset="0"/>
            </a:endParaRPr>
          </a:p>
          <a:p>
            <a:pPr>
              <a:lnSpc>
                <a:spcPct val="50000"/>
              </a:lnSpc>
            </a:pPr>
            <a:r>
              <a:rPr lang="en-US" sz="1400" dirty="0" smtClean="0">
                <a:latin typeface="Times New Roman" panose="02020603050405020304" pitchFamily="18" charset="0"/>
                <a:cs typeface="Times New Roman" panose="02020603050405020304" pitchFamily="18" charset="0"/>
              </a:rPr>
              <a:t>References.</a:t>
            </a:r>
            <a:endParaRPr lang="en-IN" sz="1400" dirty="0">
              <a:latin typeface="Times New Roman" panose="02020603050405020304" pitchFamily="18" charset="0"/>
              <a:cs typeface="Times New Roman" panose="02020603050405020304" pitchFamily="18" charset="0"/>
            </a:endParaRPr>
          </a:p>
          <a:p>
            <a:pPr marL="0" indent="0">
              <a:lnSpc>
                <a:spcPct val="50000"/>
              </a:lnSpc>
              <a:buNone/>
            </a:pPr>
            <a:endParaRPr lang="en-US"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50000"/>
              </a:lnSpc>
            </a:pPr>
            <a:endParaRPr lang="en-IN" sz="1600" dirty="0"/>
          </a:p>
        </p:txBody>
      </p:sp>
      <p:pic>
        <p:nvPicPr>
          <p:cNvPr id="6" name="Picture 5">
            <a:extLst>
              <a:ext uri="{FF2B5EF4-FFF2-40B4-BE49-F238E27FC236}">
                <a16:creationId xmlns:lc="http://schemas.openxmlformats.org/drawingml/2006/lockedCanvas" xmlns:a16="http://schemas.microsoft.com/office/drawing/2014/main" xmlns="" id="{2669ABA5-20E6-818E-6C08-3D0B96AA4B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6326" y="0"/>
            <a:ext cx="475673" cy="466725"/>
          </a:xfrm>
          <a:prstGeom prst="rect">
            <a:avLst/>
          </a:prstGeom>
        </p:spPr>
      </p:pic>
      <p:pic>
        <p:nvPicPr>
          <p:cNvPr id="7" name="Picture 4" descr="GIAN - Global Initiative of Academic Networ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15019" cy="33734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7B168CCF-A15B-4761-8074-CC4E40B4ECF8}" type="slidenum">
              <a:rPr lang="en-IN" smtClean="0"/>
              <a:t>2</a:t>
            </a:fld>
            <a:endParaRPr lang="en-IN"/>
          </a:p>
        </p:txBody>
      </p:sp>
    </p:spTree>
    <p:extLst>
      <p:ext uri="{BB962C8B-B14F-4D97-AF65-F5344CB8AC3E}">
        <p14:creationId xmlns:p14="http://schemas.microsoft.com/office/powerpoint/2010/main" val="22172786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35710" y="200904"/>
            <a:ext cx="2813218" cy="461665"/>
          </a:xfrm>
          <a:prstGeom prst="rect">
            <a:avLst/>
          </a:prstGeom>
          <a:noFill/>
        </p:spPr>
        <p:txBody>
          <a:bodyPr wrap="square" rtlCol="0">
            <a:spAutoFit/>
          </a:bodyPr>
          <a:lstStyle/>
          <a:p>
            <a:r>
              <a:rPr lang="en-US" sz="2400" b="1" u="sng" dirty="0" smtClean="0">
                <a:latin typeface="Times New Roman" panose="02020603050405020304" pitchFamily="18" charset="0"/>
                <a:cs typeface="Times New Roman" panose="02020603050405020304" pitchFamily="18" charset="0"/>
              </a:rPr>
              <a:t>Pooling Operation:</a:t>
            </a:r>
            <a:endParaRPr lang="en-IN" sz="2400" b="1" u="sng" dirty="0">
              <a:latin typeface="Times New Roman" panose="02020603050405020304" pitchFamily="18" charset="0"/>
              <a:cs typeface="Times New Roman" panose="02020603050405020304" pitchFamily="18" charset="0"/>
            </a:endParaRPr>
          </a:p>
        </p:txBody>
      </p:sp>
      <p:sp>
        <p:nvSpPr>
          <p:cNvPr id="4" name="Rectangle 3"/>
          <p:cNvSpPr/>
          <p:nvPr/>
        </p:nvSpPr>
        <p:spPr>
          <a:xfrm>
            <a:off x="1067666" y="1129069"/>
            <a:ext cx="8409709" cy="307777"/>
          </a:xfrm>
          <a:prstGeom prst="rect">
            <a:avLst/>
          </a:prstGeom>
        </p:spPr>
        <p:txBody>
          <a:bodyPr wrap="square">
            <a:spAutoFit/>
          </a:bodyPr>
          <a:lstStyle/>
          <a:p>
            <a:r>
              <a:rPr lang="en-US" sz="1400" b="1" dirty="0">
                <a:latin typeface="Times New Roman" panose="02020603050405020304" pitchFamily="18" charset="0"/>
                <a:cs typeface="Times New Roman" panose="02020603050405020304" pitchFamily="18" charset="0"/>
              </a:rPr>
              <a:t>Pooling reduces the image size by taking the maximum value in each small </a:t>
            </a:r>
            <a:r>
              <a:rPr lang="en-US" sz="1400" b="1" dirty="0" smtClean="0">
                <a:latin typeface="Times New Roman" panose="02020603050405020304" pitchFamily="18" charset="0"/>
                <a:cs typeface="Times New Roman" panose="02020603050405020304" pitchFamily="18" charset="0"/>
              </a:rPr>
              <a:t>region.</a:t>
            </a:r>
            <a:endParaRPr lang="en-IN" sz="1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080283" y="1958141"/>
            <a:ext cx="2190402"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Formula for pooling is given by:</a:t>
            </a:r>
            <a:endParaRPr lang="en-IN" sz="12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264110" y="1963253"/>
            <a:ext cx="1371600" cy="430887"/>
          </a:xfrm>
          <a:prstGeom prst="rect">
            <a:avLst/>
          </a:prstGeom>
          <a:noFill/>
        </p:spPr>
        <p:txBody>
          <a:bodyPr wrap="square" rtlCol="0">
            <a:spAutoFit/>
          </a:bodyPr>
          <a:lstStyle/>
          <a:p>
            <a:r>
              <a:rPr lang="en-US" sz="1100" b="1" dirty="0">
                <a:latin typeface="Times New Roman" panose="02020603050405020304" pitchFamily="18" charset="0"/>
                <a:cs typeface="Times New Roman" panose="02020603050405020304" pitchFamily="18" charset="0"/>
              </a:rPr>
              <a:t>y(</a:t>
            </a:r>
            <a:r>
              <a:rPr lang="en-US" sz="1100" b="1" dirty="0" err="1">
                <a:latin typeface="Times New Roman" panose="02020603050405020304" pitchFamily="18" charset="0"/>
                <a:cs typeface="Times New Roman" panose="02020603050405020304" pitchFamily="18" charset="0"/>
              </a:rPr>
              <a:t>i,j</a:t>
            </a:r>
            <a:r>
              <a:rPr lang="en-US" sz="1100" b="1" dirty="0">
                <a:latin typeface="Times New Roman" panose="02020603050405020304" pitchFamily="18" charset="0"/>
                <a:cs typeface="Times New Roman" panose="02020603050405020304" pitchFamily="18" charset="0"/>
              </a:rPr>
              <a:t>) = max  x(</a:t>
            </a:r>
            <a:r>
              <a:rPr lang="en-US" sz="1100" b="1" dirty="0" err="1">
                <a:latin typeface="Times New Roman" panose="02020603050405020304" pitchFamily="18" charset="0"/>
                <a:cs typeface="Times New Roman" panose="02020603050405020304" pitchFamily="18" charset="0"/>
              </a:rPr>
              <a:t>m,n</a:t>
            </a:r>
            <a:r>
              <a:rPr lang="en-US" sz="1100" b="1" dirty="0">
                <a:latin typeface="Times New Roman" panose="02020603050405020304" pitchFamily="18" charset="0"/>
                <a:cs typeface="Times New Roman" panose="02020603050405020304" pitchFamily="18" charset="0"/>
              </a:rPr>
              <a:t>)</a:t>
            </a:r>
            <a:endParaRPr lang="en-IN" sz="1100" b="1" dirty="0">
              <a:latin typeface="Times New Roman" panose="02020603050405020304" pitchFamily="18" charset="0"/>
              <a:cs typeface="Times New Roman" panose="02020603050405020304" pitchFamily="18" charset="0"/>
            </a:endParaRPr>
          </a:p>
          <a:p>
            <a:endParaRPr lang="en-IN" sz="1100" dirty="0"/>
          </a:p>
        </p:txBody>
      </p:sp>
      <p:sp>
        <p:nvSpPr>
          <p:cNvPr id="7" name="Rectangle 6"/>
          <p:cNvSpPr/>
          <p:nvPr/>
        </p:nvSpPr>
        <p:spPr>
          <a:xfrm>
            <a:off x="3264110" y="1915705"/>
            <a:ext cx="1313411" cy="3355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p:nvSpPr>
        <p:spPr>
          <a:xfrm>
            <a:off x="1067666" y="2788746"/>
            <a:ext cx="792480"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We know,</a:t>
            </a:r>
            <a:endParaRPr lang="en-IN" sz="1200" dirty="0">
              <a:latin typeface="Times New Roman" panose="02020603050405020304" pitchFamily="18" charset="0"/>
              <a:cs typeface="Times New Roman" panose="02020603050405020304" pitchFamily="18" charset="0"/>
            </a:endParaRPr>
          </a:p>
        </p:txBody>
      </p:sp>
      <p:sp>
        <p:nvSpPr>
          <p:cNvPr id="9" name="Rectangle 8"/>
          <p:cNvSpPr/>
          <p:nvPr/>
        </p:nvSpPr>
        <p:spPr>
          <a:xfrm>
            <a:off x="1742845" y="2790508"/>
            <a:ext cx="1370888" cy="261610"/>
          </a:xfrm>
          <a:prstGeom prst="rect">
            <a:avLst/>
          </a:prstGeom>
        </p:spPr>
        <p:txBody>
          <a:bodyPr wrap="none">
            <a:spAutoFit/>
          </a:bodyPr>
          <a:lstStyle/>
          <a:p>
            <a:r>
              <a:rPr lang="en-IN" sz="1100" dirty="0" err="1">
                <a:latin typeface="Times New Roman" panose="02020603050405020304" pitchFamily="18" charset="0"/>
                <a:cs typeface="Times New Roman" panose="02020603050405020304" pitchFamily="18" charset="0"/>
              </a:rPr>
              <a:t>ReLU</a:t>
            </a:r>
            <a:r>
              <a:rPr lang="en-IN" sz="1100" dirty="0">
                <a:latin typeface="Times New Roman" panose="02020603050405020304" pitchFamily="18" charset="0"/>
                <a:cs typeface="Times New Roman" panose="02020603050405020304" pitchFamily="18" charset="0"/>
              </a:rPr>
              <a:t>(feature map)=​</a:t>
            </a:r>
          </a:p>
        </p:txBody>
      </p:sp>
      <p:pic>
        <p:nvPicPr>
          <p:cNvPr id="10" name="Picture 9"/>
          <p:cNvPicPr>
            <a:picLocks noChangeAspect="1"/>
          </p:cNvPicPr>
          <p:nvPr/>
        </p:nvPicPr>
        <p:blipFill>
          <a:blip r:embed="rId2"/>
          <a:stretch>
            <a:fillRect/>
          </a:stretch>
        </p:blipFill>
        <p:spPr>
          <a:xfrm>
            <a:off x="3114432" y="2623960"/>
            <a:ext cx="820144" cy="720267"/>
          </a:xfrm>
          <a:prstGeom prst="rect">
            <a:avLst/>
          </a:prstGeom>
        </p:spPr>
      </p:pic>
      <p:sp>
        <p:nvSpPr>
          <p:cNvPr id="16" name="Rectangle 15"/>
          <p:cNvSpPr/>
          <p:nvPr/>
        </p:nvSpPr>
        <p:spPr>
          <a:xfrm>
            <a:off x="1039091" y="3811057"/>
            <a:ext cx="2275431" cy="276999"/>
          </a:xfrm>
          <a:prstGeom prst="rect">
            <a:avLst/>
          </a:prstGeom>
        </p:spPr>
        <p:txBody>
          <a:bodyPr wrap="none">
            <a:spAutoFit/>
          </a:bodyPr>
          <a:lstStyle/>
          <a:p>
            <a:r>
              <a:rPr lang="en-US" sz="1200" dirty="0">
                <a:latin typeface="Times New Roman" panose="02020603050405020304" pitchFamily="18" charset="0"/>
                <a:cs typeface="Times New Roman" panose="02020603050405020304" pitchFamily="18" charset="0"/>
              </a:rPr>
              <a:t>Top-left 2×2 region (after ReLU):</a:t>
            </a:r>
            <a:endParaRPr lang="en-IN" sz="1200" dirty="0">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3"/>
          <a:stretch>
            <a:fillRect/>
          </a:stretch>
        </p:blipFill>
        <p:spPr>
          <a:xfrm>
            <a:off x="3270685" y="3835180"/>
            <a:ext cx="543469" cy="463733"/>
          </a:xfrm>
          <a:prstGeom prst="rect">
            <a:avLst/>
          </a:prstGeom>
        </p:spPr>
      </p:pic>
      <p:sp>
        <p:nvSpPr>
          <p:cNvPr id="18" name="TextBox 17"/>
          <p:cNvSpPr txBox="1"/>
          <p:nvPr/>
        </p:nvSpPr>
        <p:spPr>
          <a:xfrm>
            <a:off x="3805688" y="3896575"/>
            <a:ext cx="7526770"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Where, </a:t>
            </a:r>
            <a:r>
              <a:rPr lang="en-US" sz="1200" b="1" dirty="0" smtClean="0">
                <a:latin typeface="Times New Roman" panose="02020603050405020304" pitchFamily="18" charset="0"/>
                <a:cs typeface="Times New Roman" panose="02020603050405020304" pitchFamily="18" charset="0"/>
              </a:rPr>
              <a:t>max=14                                                                                                                                                    -</a:t>
            </a:r>
            <a:r>
              <a:rPr lang="en-US" sz="1200" dirty="0" smtClean="0">
                <a:latin typeface="Times New Roman" panose="02020603050405020304" pitchFamily="18" charset="0"/>
                <a:cs typeface="Times New Roman" panose="02020603050405020304" pitchFamily="18" charset="0"/>
              </a:rPr>
              <a:t>(from (I))</a:t>
            </a:r>
            <a:endParaRPr lang="en-IN" sz="12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0696229" y="1583007"/>
            <a:ext cx="631767"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(I)</a:t>
            </a:r>
            <a:endParaRPr lang="en-IN" sz="1200" dirty="0">
              <a:latin typeface="Times New Roman" panose="02020603050405020304" pitchFamily="18" charset="0"/>
              <a:cs typeface="Times New Roman" panose="02020603050405020304" pitchFamily="18" charset="0"/>
            </a:endParaRPr>
          </a:p>
        </p:txBody>
      </p:sp>
      <p:sp>
        <p:nvSpPr>
          <p:cNvPr id="20" name="Rectangle 19"/>
          <p:cNvSpPr/>
          <p:nvPr/>
        </p:nvSpPr>
        <p:spPr>
          <a:xfrm>
            <a:off x="1039092" y="5022281"/>
            <a:ext cx="4715768" cy="276999"/>
          </a:xfrm>
          <a:prstGeom prst="rect">
            <a:avLst/>
          </a:prstGeom>
        </p:spPr>
        <p:txBody>
          <a:bodyPr wrap="square">
            <a:spAutoFit/>
          </a:bodyPr>
          <a:lstStyle/>
          <a:p>
            <a:r>
              <a:rPr lang="en-US" sz="1200" dirty="0" smtClean="0">
                <a:latin typeface="Times New Roman" panose="02020603050405020304" pitchFamily="18" charset="0"/>
                <a:cs typeface="Times New Roman" panose="02020603050405020304" pitchFamily="18" charset="0"/>
              </a:rPr>
              <a:t>Therefore, the feature map be like- </a:t>
            </a:r>
            <a:endParaRPr lang="en-IN" sz="1200" dirty="0">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3815566" y="5006887"/>
            <a:ext cx="820144" cy="720267"/>
          </a:xfrm>
          <a:prstGeom prst="rect">
            <a:avLst/>
          </a:prstGeom>
        </p:spPr>
      </p:pic>
      <p:sp>
        <p:nvSpPr>
          <p:cNvPr id="22" name="Rectangle 21"/>
          <p:cNvSpPr/>
          <p:nvPr/>
        </p:nvSpPr>
        <p:spPr>
          <a:xfrm>
            <a:off x="3876502" y="5006887"/>
            <a:ext cx="415638" cy="4322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p>
        </p:txBody>
      </p:sp>
      <p:sp>
        <p:nvSpPr>
          <p:cNvPr id="23" name="Rectangle 22"/>
          <p:cNvSpPr/>
          <p:nvPr/>
        </p:nvSpPr>
        <p:spPr>
          <a:xfrm>
            <a:off x="4109258" y="5055079"/>
            <a:ext cx="444751" cy="4322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p>
        </p:txBody>
      </p:sp>
      <p:sp>
        <p:nvSpPr>
          <p:cNvPr id="24" name="Rectangle 23"/>
          <p:cNvSpPr/>
          <p:nvPr/>
        </p:nvSpPr>
        <p:spPr>
          <a:xfrm>
            <a:off x="3854336" y="5259037"/>
            <a:ext cx="415638" cy="4681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p>
        </p:txBody>
      </p:sp>
      <p:sp>
        <p:nvSpPr>
          <p:cNvPr id="25" name="Rectangle 24"/>
          <p:cNvSpPr/>
          <p:nvPr/>
        </p:nvSpPr>
        <p:spPr>
          <a:xfrm>
            <a:off x="4087092" y="5259037"/>
            <a:ext cx="548618" cy="4322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p>
        </p:txBody>
      </p:sp>
      <p:cxnSp>
        <p:nvCxnSpPr>
          <p:cNvPr id="27" name="Straight Connector 26"/>
          <p:cNvCxnSpPr/>
          <p:nvPr/>
        </p:nvCxnSpPr>
        <p:spPr>
          <a:xfrm flipV="1">
            <a:off x="4087092" y="4882171"/>
            <a:ext cx="0" cy="1247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635433" y="4890484"/>
            <a:ext cx="4516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635433" y="4890484"/>
            <a:ext cx="0" cy="164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427913" y="4951445"/>
            <a:ext cx="4516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430683" y="4943129"/>
            <a:ext cx="0" cy="1247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876806" y="4951441"/>
            <a:ext cx="0" cy="164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4" idx="1"/>
          </p:cNvCxnSpPr>
          <p:nvPr/>
        </p:nvCxnSpPr>
        <p:spPr>
          <a:xfrm flipH="1" flipV="1">
            <a:off x="3602182" y="5487316"/>
            <a:ext cx="2521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635710" y="5487316"/>
            <a:ext cx="241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186106" y="4992376"/>
            <a:ext cx="708848" cy="276999"/>
          </a:xfrm>
          <a:prstGeom prst="rect">
            <a:avLst/>
          </a:prstGeom>
        </p:spPr>
        <p:txBody>
          <a:bodyPr wrap="none">
            <a:spAutoFit/>
          </a:bodyPr>
          <a:lstStyle/>
          <a:p>
            <a:r>
              <a:rPr lang="en-US" sz="1200" b="1" dirty="0">
                <a:latin typeface="Times New Roman" panose="02020603050405020304" pitchFamily="18" charset="0"/>
                <a:cs typeface="Times New Roman" panose="02020603050405020304" pitchFamily="18" charset="0"/>
              </a:rPr>
              <a:t>max=14</a:t>
            </a:r>
            <a:endParaRPr lang="en-IN" sz="1200" dirty="0"/>
          </a:p>
        </p:txBody>
      </p:sp>
      <p:sp>
        <p:nvSpPr>
          <p:cNvPr id="40" name="Rectangle 39"/>
          <p:cNvSpPr/>
          <p:nvPr/>
        </p:nvSpPr>
        <p:spPr>
          <a:xfrm>
            <a:off x="4577104" y="5020082"/>
            <a:ext cx="708848" cy="276999"/>
          </a:xfrm>
          <a:prstGeom prst="rect">
            <a:avLst/>
          </a:prstGeom>
        </p:spPr>
        <p:txBody>
          <a:bodyPr wrap="none">
            <a:spAutoFit/>
          </a:bodyPr>
          <a:lstStyle/>
          <a:p>
            <a:r>
              <a:rPr lang="en-US" sz="1200" b="1" dirty="0">
                <a:latin typeface="Times New Roman" panose="02020603050405020304" pitchFamily="18" charset="0"/>
                <a:cs typeface="Times New Roman" panose="02020603050405020304" pitchFamily="18" charset="0"/>
              </a:rPr>
              <a:t>max=14</a:t>
            </a:r>
            <a:endParaRPr lang="en-IN" sz="1200" dirty="0"/>
          </a:p>
        </p:txBody>
      </p:sp>
      <p:sp>
        <p:nvSpPr>
          <p:cNvPr id="41" name="Rectangle 40"/>
          <p:cNvSpPr/>
          <p:nvPr/>
        </p:nvSpPr>
        <p:spPr>
          <a:xfrm>
            <a:off x="2982970" y="5348701"/>
            <a:ext cx="708848" cy="276999"/>
          </a:xfrm>
          <a:prstGeom prst="rect">
            <a:avLst/>
          </a:prstGeom>
        </p:spPr>
        <p:txBody>
          <a:bodyPr wrap="none">
            <a:spAutoFit/>
          </a:bodyPr>
          <a:lstStyle/>
          <a:p>
            <a:r>
              <a:rPr lang="en-US" sz="1200" b="1" dirty="0" smtClean="0">
                <a:latin typeface="Times New Roman" panose="02020603050405020304" pitchFamily="18" charset="0"/>
                <a:cs typeface="Times New Roman" panose="02020603050405020304" pitchFamily="18" charset="0"/>
              </a:rPr>
              <a:t>max=10</a:t>
            </a:r>
            <a:endParaRPr lang="en-IN" sz="1200" dirty="0"/>
          </a:p>
        </p:txBody>
      </p:sp>
      <p:sp>
        <p:nvSpPr>
          <p:cNvPr id="42" name="Rectangle 41"/>
          <p:cNvSpPr/>
          <p:nvPr/>
        </p:nvSpPr>
        <p:spPr>
          <a:xfrm>
            <a:off x="4817646" y="5344350"/>
            <a:ext cx="708848" cy="276999"/>
          </a:xfrm>
          <a:prstGeom prst="rect">
            <a:avLst/>
          </a:prstGeom>
        </p:spPr>
        <p:txBody>
          <a:bodyPr wrap="none">
            <a:spAutoFit/>
          </a:bodyPr>
          <a:lstStyle/>
          <a:p>
            <a:r>
              <a:rPr lang="en-US" sz="1200" b="1" dirty="0">
                <a:latin typeface="Times New Roman" panose="02020603050405020304" pitchFamily="18" charset="0"/>
                <a:cs typeface="Times New Roman" panose="02020603050405020304" pitchFamily="18" charset="0"/>
              </a:rPr>
              <a:t>max=14</a:t>
            </a:r>
            <a:endParaRPr lang="en-IN" sz="1200" dirty="0"/>
          </a:p>
        </p:txBody>
      </p:sp>
      <p:sp>
        <p:nvSpPr>
          <p:cNvPr id="43" name="Rectangle 42"/>
          <p:cNvSpPr/>
          <p:nvPr/>
        </p:nvSpPr>
        <p:spPr>
          <a:xfrm>
            <a:off x="5811203" y="5104954"/>
            <a:ext cx="1933543" cy="276999"/>
          </a:xfrm>
          <a:prstGeom prst="rect">
            <a:avLst/>
          </a:prstGeom>
        </p:spPr>
        <p:txBody>
          <a:bodyPr wrap="none">
            <a:spAutoFit/>
          </a:bodyPr>
          <a:lstStyle/>
          <a:p>
            <a:r>
              <a:rPr lang="en-US" sz="1200" dirty="0">
                <a:latin typeface="Times New Roman" panose="02020603050405020304" pitchFamily="18" charset="0"/>
                <a:cs typeface="Times New Roman" panose="02020603050405020304" pitchFamily="18" charset="0"/>
              </a:rPr>
              <a:t>produces a 2×2 pooled map:</a:t>
            </a:r>
            <a:endParaRPr lang="en-IN" sz="1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4" name="Rectangle 43"/>
              <p:cNvSpPr/>
              <p:nvPr/>
            </p:nvSpPr>
            <p:spPr>
              <a:xfrm>
                <a:off x="7498141" y="5044589"/>
                <a:ext cx="851772" cy="4003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IN" sz="1200" b="1" i="1">
                              <a:latin typeface="Cambria Math" panose="02040503050406030204" pitchFamily="18" charset="0"/>
                            </a:rPr>
                          </m:ctrlPr>
                        </m:dPr>
                        <m:e>
                          <m:m>
                            <m:mPr>
                              <m:mcs>
                                <m:mc>
                                  <m:mcPr>
                                    <m:count m:val="2"/>
                                    <m:mcJc m:val="center"/>
                                  </m:mcPr>
                                </m:mc>
                              </m:mcs>
                              <m:ctrlPr>
                                <a:rPr lang="en-IN" sz="1200" b="1" i="1">
                                  <a:latin typeface="Cambria Math" panose="02040503050406030204" pitchFamily="18" charset="0"/>
                                </a:rPr>
                              </m:ctrlPr>
                            </m:mPr>
                            <m:mr>
                              <m:e>
                                <m:r>
                                  <a:rPr lang="en-IN" sz="1200" b="1" i="1">
                                    <a:latin typeface="Cambria Math" panose="02040503050406030204" pitchFamily="18" charset="0"/>
                                  </a:rPr>
                                  <m:t>𝟏𝟒</m:t>
                                </m:r>
                              </m:e>
                              <m:e>
                                <m:r>
                                  <a:rPr lang="en-IN" sz="1200" b="1" i="0">
                                    <a:latin typeface="Cambria Math" panose="02040503050406030204" pitchFamily="18" charset="0"/>
                                  </a:rPr>
                                  <m:t>𝟏𝟒</m:t>
                                </m:r>
                              </m:e>
                            </m:mr>
                            <m:mr>
                              <m:e>
                                <m:r>
                                  <a:rPr lang="en-IN" sz="1200" b="1" i="0">
                                    <a:latin typeface="Cambria Math" panose="02040503050406030204" pitchFamily="18" charset="0"/>
                                  </a:rPr>
                                  <m:t>𝟏𝟎</m:t>
                                </m:r>
                              </m:e>
                              <m:e>
                                <m:r>
                                  <a:rPr lang="en-IN" sz="1200" b="1" i="0">
                                    <a:latin typeface="Cambria Math" panose="02040503050406030204" pitchFamily="18" charset="0"/>
                                  </a:rPr>
                                  <m:t>𝟏𝟒</m:t>
                                </m:r>
                              </m:e>
                            </m:mr>
                          </m:m>
                        </m:e>
                      </m:d>
                    </m:oMath>
                  </m:oMathPara>
                </a14:m>
                <a:endParaRPr lang="en-IN" sz="1200" b="1" dirty="0"/>
              </a:p>
            </p:txBody>
          </p:sp>
        </mc:Choice>
        <mc:Fallback xmlns="">
          <p:sp>
            <p:nvSpPr>
              <p:cNvPr id="44" name="Rectangle 43"/>
              <p:cNvSpPr>
                <a:spLocks noRot="1" noChangeAspect="1" noMove="1" noResize="1" noEditPoints="1" noAdjustHandles="1" noChangeArrowheads="1" noChangeShapeType="1" noTextEdit="1"/>
              </p:cNvSpPr>
              <p:nvPr/>
            </p:nvSpPr>
            <p:spPr>
              <a:xfrm>
                <a:off x="7498141" y="5044589"/>
                <a:ext cx="851772" cy="400302"/>
              </a:xfrm>
              <a:prstGeom prst="rect">
                <a:avLst/>
              </a:prstGeom>
              <a:blipFill rotWithShape="0">
                <a:blip r:embed="rId4"/>
                <a:stretch>
                  <a:fillRect b="-1538"/>
                </a:stretch>
              </a:blipFill>
            </p:spPr>
            <p:txBody>
              <a:bodyPr/>
              <a:lstStyle/>
              <a:p>
                <a:r>
                  <a:rPr lang="en-IN">
                    <a:noFill/>
                  </a:rPr>
                  <a:t> </a:t>
                </a:r>
              </a:p>
            </p:txBody>
          </p:sp>
        </mc:Fallback>
      </mc:AlternateContent>
      <p:pic>
        <p:nvPicPr>
          <p:cNvPr id="45" name="Picture 44">
            <a:extLst>
              <a:ext uri="{FF2B5EF4-FFF2-40B4-BE49-F238E27FC236}">
                <a16:creationId xmlns="" xmlns:a16="http://schemas.microsoft.com/office/drawing/2014/main" xmlns:lc="http://schemas.openxmlformats.org/drawingml/2006/lockedCanvas" id="{2669ABA5-20E6-818E-6C08-3D0B96AA4B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16326" y="0"/>
            <a:ext cx="475673" cy="466725"/>
          </a:xfrm>
          <a:prstGeom prst="rect">
            <a:avLst/>
          </a:prstGeom>
        </p:spPr>
      </p:pic>
      <p:pic>
        <p:nvPicPr>
          <p:cNvPr id="46" name="Picture 45" descr="GIAN - Global Initiative of Academic Network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715019" cy="33734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7B168CCF-A15B-4761-8074-CC4E40B4ECF8}" type="slidenum">
              <a:rPr lang="en-IN" smtClean="0"/>
              <a:t>20</a:t>
            </a:fld>
            <a:endParaRPr lang="en-IN"/>
          </a:p>
        </p:txBody>
      </p:sp>
    </p:spTree>
    <p:extLst>
      <p:ext uri="{BB962C8B-B14F-4D97-AF65-F5344CB8AC3E}">
        <p14:creationId xmlns:p14="http://schemas.microsoft.com/office/powerpoint/2010/main" val="2965980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52342" y="614911"/>
            <a:ext cx="2103120" cy="584775"/>
          </a:xfrm>
          <a:prstGeom prst="rect">
            <a:avLst/>
          </a:prstGeom>
          <a:noFill/>
        </p:spPr>
        <p:txBody>
          <a:bodyPr wrap="square" rtlCol="0">
            <a:spAutoFit/>
          </a:bodyPr>
          <a:lstStyle/>
          <a:p>
            <a:pPr algn="ctr"/>
            <a:r>
              <a:rPr lang="en-US" sz="3200" b="1" u="sng" dirty="0" smtClean="0">
                <a:latin typeface="Times New Roman" panose="02020603050405020304" pitchFamily="18" charset="0"/>
                <a:cs typeface="Times New Roman" panose="02020603050405020304" pitchFamily="18" charset="0"/>
              </a:rPr>
              <a:t>Flattening:</a:t>
            </a:r>
            <a:endParaRPr lang="en-IN" sz="3200" b="1" u="sng" dirty="0">
              <a:latin typeface="Times New Roman" panose="02020603050405020304" pitchFamily="18" charset="0"/>
              <a:cs typeface="Times New Roman" panose="02020603050405020304" pitchFamily="18" charset="0"/>
            </a:endParaRPr>
          </a:p>
        </p:txBody>
      </p:sp>
      <p:sp>
        <p:nvSpPr>
          <p:cNvPr id="4" name="Rectangle 3"/>
          <p:cNvSpPr/>
          <p:nvPr/>
        </p:nvSpPr>
        <p:spPr>
          <a:xfrm>
            <a:off x="1512917" y="1836259"/>
            <a:ext cx="9824824" cy="1846659"/>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After several </a:t>
            </a:r>
            <a:r>
              <a:rPr lang="en-US" sz="1600" dirty="0" smtClean="0">
                <a:latin typeface="Times New Roman" panose="02020603050405020304" pitchFamily="18" charset="0"/>
                <a:cs typeface="Times New Roman" panose="02020603050405020304" pitchFamily="18" charset="0"/>
              </a:rPr>
              <a:t>convolution </a:t>
            </a:r>
            <a:r>
              <a:rPr lang="en-US" sz="1600" dirty="0">
                <a:latin typeface="Times New Roman" panose="02020603050405020304" pitchFamily="18" charset="0"/>
                <a:cs typeface="Times New Roman" panose="02020603050405020304" pitchFamily="18" charset="0"/>
              </a:rPr>
              <a:t>and pooling layers, we get a small 3D feature map, Flattening means converting it into one long </a:t>
            </a:r>
            <a:r>
              <a:rPr lang="en-US" sz="1600" dirty="0" smtClean="0">
                <a:latin typeface="Times New Roman" panose="02020603050405020304" pitchFamily="18" charset="0"/>
                <a:cs typeface="Times New Roman" panose="02020603050405020304" pitchFamily="18" charset="0"/>
              </a:rPr>
              <a:t>vector to pass it through the dense layers, hence flattening is an important step.</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Converting the 2×2 matrix into one long vector gives us, </a:t>
            </a:r>
            <a:r>
              <a:rPr lang="en-US" sz="1600" b="1" dirty="0">
                <a:latin typeface="Times New Roman" panose="02020603050405020304" pitchFamily="18" charset="0"/>
                <a:cs typeface="Times New Roman" panose="02020603050405020304" pitchFamily="18" charset="0"/>
              </a:rPr>
              <a:t>[14,14,10,14]. </a:t>
            </a:r>
            <a:r>
              <a:rPr lang="en-US" sz="1600" dirty="0">
                <a:latin typeface="Times New Roman" panose="02020603050405020304" pitchFamily="18" charset="0"/>
                <a:cs typeface="Times New Roman" panose="02020603050405020304" pitchFamily="18" charset="0"/>
              </a:rPr>
              <a:t>Therefore, the flattened vector will be passed through the Fully Connected layers. </a:t>
            </a:r>
            <a:endParaRPr lang="en-IN" sz="1600" dirty="0">
              <a:latin typeface="Times New Roman" panose="02020603050405020304" pitchFamily="18" charset="0"/>
              <a:cs typeface="Times New Roman" panose="02020603050405020304" pitchFamily="18" charset="0"/>
            </a:endParaRPr>
          </a:p>
          <a:p>
            <a:endParaRPr lang="en-US" sz="1600" dirty="0" smtClean="0">
              <a:latin typeface="Times New Roman" panose="02020603050405020304" pitchFamily="18" charset="0"/>
              <a:cs typeface="Times New Roman" panose="02020603050405020304" pitchFamily="18" charset="0"/>
            </a:endParaRPr>
          </a:p>
          <a:p>
            <a:endParaRPr lang="en-IN" sz="1600" dirty="0">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 xmlns:a16="http://schemas.microsoft.com/office/drawing/2014/main" xmlns:lc="http://schemas.openxmlformats.org/drawingml/2006/lockedCanvas" id="{2669ABA5-20E6-818E-6C08-3D0B96AA4B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6326" y="0"/>
            <a:ext cx="475673" cy="466725"/>
          </a:xfrm>
          <a:prstGeom prst="rect">
            <a:avLst/>
          </a:prstGeom>
        </p:spPr>
      </p:pic>
      <p:pic>
        <p:nvPicPr>
          <p:cNvPr id="14" name="Picture 13" descr="GIAN - Global Initiative of Academic Networ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15019" cy="33734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7B168CCF-A15B-4761-8074-CC4E40B4ECF8}" type="slidenum">
              <a:rPr lang="en-IN" smtClean="0"/>
              <a:t>21</a:t>
            </a:fld>
            <a:endParaRPr lang="en-IN"/>
          </a:p>
        </p:txBody>
      </p:sp>
    </p:spTree>
    <p:extLst>
      <p:ext uri="{BB962C8B-B14F-4D97-AF65-F5344CB8AC3E}">
        <p14:creationId xmlns:p14="http://schemas.microsoft.com/office/powerpoint/2010/main" val="4153717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168CCF-A15B-4761-8074-CC4E40B4ECF8}" type="slidenum">
              <a:rPr lang="en-IN" smtClean="0"/>
              <a:t>22</a:t>
            </a:fld>
            <a:endParaRPr lang="en-IN"/>
          </a:p>
        </p:txBody>
      </p:sp>
      <p:sp>
        <p:nvSpPr>
          <p:cNvPr id="4" name="TextBox 3"/>
          <p:cNvSpPr txBox="1"/>
          <p:nvPr/>
        </p:nvSpPr>
        <p:spPr>
          <a:xfrm>
            <a:off x="2830938" y="617445"/>
            <a:ext cx="6496050" cy="584775"/>
          </a:xfrm>
          <a:prstGeom prst="rect">
            <a:avLst/>
          </a:prstGeom>
          <a:noFill/>
        </p:spPr>
        <p:txBody>
          <a:bodyPr wrap="square" rtlCol="0">
            <a:spAutoFit/>
          </a:bodyPr>
          <a:lstStyle/>
          <a:p>
            <a:pPr algn="ctr"/>
            <a:r>
              <a:rPr lang="en-US" sz="3200" b="1" u="sng" dirty="0" err="1" smtClean="0">
                <a:latin typeface="Times New Roman" panose="02020603050405020304" pitchFamily="18" charset="0"/>
                <a:cs typeface="Times New Roman" panose="02020603050405020304" pitchFamily="18" charset="0"/>
              </a:rPr>
              <a:t>Softmax</a:t>
            </a:r>
            <a:r>
              <a:rPr lang="en-US" sz="3200" b="1" u="sng" dirty="0" smtClean="0">
                <a:latin typeface="Times New Roman" panose="02020603050405020304" pitchFamily="18" charset="0"/>
                <a:cs typeface="Times New Roman" panose="02020603050405020304" pitchFamily="18" charset="0"/>
              </a:rPr>
              <a:t> Activation Function:</a:t>
            </a:r>
            <a:endParaRPr lang="en-IN" sz="3200" b="1" u="sng" dirty="0">
              <a:latin typeface="Times New Roman" panose="02020603050405020304" pitchFamily="18" charset="0"/>
              <a:cs typeface="Times New Roman" panose="02020603050405020304" pitchFamily="18" charset="0"/>
            </a:endParaRPr>
          </a:p>
        </p:txBody>
      </p:sp>
      <p:sp>
        <p:nvSpPr>
          <p:cNvPr id="5" name="Rectangle 4"/>
          <p:cNvSpPr/>
          <p:nvPr/>
        </p:nvSpPr>
        <p:spPr>
          <a:xfrm>
            <a:off x="778623" y="1483978"/>
            <a:ext cx="10600681" cy="584775"/>
          </a:xfrm>
          <a:prstGeom prst="rect">
            <a:avLst/>
          </a:prstGeom>
        </p:spPr>
        <p:txBody>
          <a:bodyPr wrap="square">
            <a:spAutoFit/>
          </a:bodyPr>
          <a:lstStyle/>
          <a:p>
            <a:pPr algn="just"/>
            <a:r>
              <a:rPr lang="en-US" sz="1600" dirty="0">
                <a:solidFill>
                  <a:srgbClr val="001D35"/>
                </a:solidFill>
                <a:latin typeface="Times New Roman" panose="02020603050405020304" pitchFamily="18" charset="0"/>
                <a:cs typeface="Times New Roman" panose="02020603050405020304" pitchFamily="18" charset="0"/>
              </a:rPr>
              <a:t>The </a:t>
            </a:r>
            <a:r>
              <a:rPr lang="en-US" sz="1600" dirty="0" err="1">
                <a:solidFill>
                  <a:srgbClr val="001D35"/>
                </a:solidFill>
                <a:latin typeface="Times New Roman" panose="02020603050405020304" pitchFamily="18" charset="0"/>
                <a:cs typeface="Times New Roman" panose="02020603050405020304" pitchFamily="18" charset="0"/>
              </a:rPr>
              <a:t>Softmax</a:t>
            </a:r>
            <a:r>
              <a:rPr lang="en-US" sz="1600" dirty="0">
                <a:solidFill>
                  <a:srgbClr val="001D35"/>
                </a:solidFill>
                <a:latin typeface="Times New Roman" panose="02020603050405020304" pitchFamily="18" charset="0"/>
                <a:cs typeface="Times New Roman" panose="02020603050405020304" pitchFamily="18" charset="0"/>
              </a:rPr>
              <a:t> activation function is used in VGG-16, specifically in the final layer, for multi-class classification tasks. Here's how it </a:t>
            </a:r>
            <a:r>
              <a:rPr lang="en-US" sz="1600" dirty="0" smtClean="0">
                <a:solidFill>
                  <a:srgbClr val="001D35"/>
                </a:solidFill>
                <a:latin typeface="Times New Roman" panose="02020603050405020304" pitchFamily="18" charset="0"/>
                <a:cs typeface="Times New Roman" panose="02020603050405020304" pitchFamily="18" charset="0"/>
              </a:rPr>
              <a:t>functions:</a:t>
            </a:r>
            <a:endParaRPr lang="en-IN" sz="1600" dirty="0">
              <a:latin typeface="Times New Roman" panose="02020603050405020304" pitchFamily="18" charset="0"/>
              <a:cs typeface="Times New Roman" panose="02020603050405020304" pitchFamily="18" charset="0"/>
            </a:endParaRPr>
          </a:p>
        </p:txBody>
      </p:sp>
      <p:sp>
        <p:nvSpPr>
          <p:cNvPr id="6" name="Rectangle 5"/>
          <p:cNvSpPr/>
          <p:nvPr/>
        </p:nvSpPr>
        <p:spPr>
          <a:xfrm>
            <a:off x="778623" y="2306315"/>
            <a:ext cx="10537077" cy="2062103"/>
          </a:xfrm>
          <a:prstGeom prst="rect">
            <a:avLst/>
          </a:prstGeom>
        </p:spPr>
        <p:txBody>
          <a:bodyPr wrap="square">
            <a:spAutoFit/>
          </a:bodyPr>
          <a:lstStyle/>
          <a:p>
            <a:pPr algn="just"/>
            <a:r>
              <a:rPr lang="en-US" sz="1600" b="1" dirty="0" smtClean="0">
                <a:solidFill>
                  <a:srgbClr val="001D35"/>
                </a:solidFill>
                <a:latin typeface="Times New Roman" panose="02020603050405020304" pitchFamily="18" charset="0"/>
                <a:cs typeface="Times New Roman" panose="02020603050405020304" pitchFamily="18" charset="0"/>
              </a:rPr>
              <a:t>Output </a:t>
            </a:r>
            <a:r>
              <a:rPr lang="en-US" sz="1600" b="1" dirty="0">
                <a:solidFill>
                  <a:srgbClr val="001D35"/>
                </a:solidFill>
                <a:latin typeface="Times New Roman" panose="02020603050405020304" pitchFamily="18" charset="0"/>
                <a:cs typeface="Times New Roman" panose="02020603050405020304" pitchFamily="18" charset="0"/>
              </a:rPr>
              <a:t>Layer Transformation:</a:t>
            </a:r>
            <a:r>
              <a:rPr lang="en-US" sz="1600" dirty="0">
                <a:solidFill>
                  <a:srgbClr val="001D35"/>
                </a:solidFill>
                <a:latin typeface="Times New Roman" panose="02020603050405020304" pitchFamily="18" charset="0"/>
                <a:cs typeface="Times New Roman" panose="02020603050405020304" pitchFamily="18" charset="0"/>
              </a:rPr>
              <a:t> </a:t>
            </a:r>
          </a:p>
          <a:p>
            <a:pPr algn="just"/>
            <a:r>
              <a:rPr lang="en-US" sz="1600" dirty="0">
                <a:solidFill>
                  <a:srgbClr val="001D35"/>
                </a:solidFill>
                <a:latin typeface="Times New Roman" panose="02020603050405020304" pitchFamily="18" charset="0"/>
                <a:cs typeface="Times New Roman" panose="02020603050405020304" pitchFamily="18" charset="0"/>
              </a:rPr>
              <a:t>After the convolutional and fully connected layers, the VGG-16 model produces a set of raw, </a:t>
            </a:r>
            <a:r>
              <a:rPr lang="en-US" sz="1600" dirty="0" err="1">
                <a:solidFill>
                  <a:srgbClr val="001D35"/>
                </a:solidFill>
                <a:latin typeface="Times New Roman" panose="02020603050405020304" pitchFamily="18" charset="0"/>
                <a:cs typeface="Times New Roman" panose="02020603050405020304" pitchFamily="18" charset="0"/>
              </a:rPr>
              <a:t>unnormalized</a:t>
            </a:r>
            <a:r>
              <a:rPr lang="en-US" sz="1600" dirty="0">
                <a:solidFill>
                  <a:srgbClr val="001D35"/>
                </a:solidFill>
                <a:latin typeface="Times New Roman" panose="02020603050405020304" pitchFamily="18" charset="0"/>
                <a:cs typeface="Times New Roman" panose="02020603050405020304" pitchFamily="18" charset="0"/>
              </a:rPr>
              <a:t> scores (also known as "logits") for each of the possible output </a:t>
            </a:r>
            <a:r>
              <a:rPr lang="en-US" sz="1600" dirty="0" smtClean="0">
                <a:solidFill>
                  <a:srgbClr val="001D35"/>
                </a:solidFill>
                <a:latin typeface="Times New Roman" panose="02020603050405020304" pitchFamily="18" charset="0"/>
                <a:cs typeface="Times New Roman" panose="02020603050405020304" pitchFamily="18" charset="0"/>
              </a:rPr>
              <a:t>classes.</a:t>
            </a:r>
          </a:p>
          <a:p>
            <a:pPr algn="just"/>
            <a:endParaRPr lang="en-US" sz="1600" b="0" i="0" dirty="0">
              <a:solidFill>
                <a:srgbClr val="001D35"/>
              </a:solidFill>
              <a:effectLst/>
              <a:latin typeface="Times New Roman" panose="02020603050405020304" pitchFamily="18" charset="0"/>
              <a:cs typeface="Times New Roman" panose="02020603050405020304" pitchFamily="18" charset="0"/>
            </a:endParaRPr>
          </a:p>
          <a:p>
            <a:pPr algn="just"/>
            <a:r>
              <a:rPr lang="en-US" sz="1600" b="1" dirty="0">
                <a:solidFill>
                  <a:srgbClr val="001D35"/>
                </a:solidFill>
                <a:latin typeface="Times New Roman" panose="02020603050405020304" pitchFamily="18" charset="0"/>
                <a:cs typeface="Times New Roman" panose="02020603050405020304" pitchFamily="18" charset="0"/>
              </a:rPr>
              <a:t>Probability Distribution Generation: </a:t>
            </a:r>
            <a:endParaRPr lang="en-US" sz="1600" b="1" dirty="0" smtClean="0">
              <a:solidFill>
                <a:srgbClr val="001D35"/>
              </a:solidFill>
              <a:latin typeface="Times New Roman" panose="02020603050405020304" pitchFamily="18" charset="0"/>
              <a:cs typeface="Times New Roman" panose="02020603050405020304" pitchFamily="18" charset="0"/>
            </a:endParaRPr>
          </a:p>
          <a:p>
            <a:pPr algn="just"/>
            <a:r>
              <a:rPr lang="en-US" sz="1600" dirty="0" smtClean="0">
                <a:solidFill>
                  <a:srgbClr val="001D35"/>
                </a:solidFill>
                <a:latin typeface="Times New Roman" panose="02020603050405020304" pitchFamily="18" charset="0"/>
                <a:cs typeface="Times New Roman" panose="02020603050405020304" pitchFamily="18" charset="0"/>
              </a:rPr>
              <a:t>The </a:t>
            </a:r>
            <a:r>
              <a:rPr lang="en-US" sz="1600" dirty="0" err="1">
                <a:solidFill>
                  <a:srgbClr val="001D35"/>
                </a:solidFill>
                <a:latin typeface="Times New Roman" panose="02020603050405020304" pitchFamily="18" charset="0"/>
                <a:cs typeface="Times New Roman" panose="02020603050405020304" pitchFamily="18" charset="0"/>
              </a:rPr>
              <a:t>Softmax</a:t>
            </a:r>
            <a:r>
              <a:rPr lang="en-US" sz="1600" dirty="0">
                <a:solidFill>
                  <a:srgbClr val="001D35"/>
                </a:solidFill>
                <a:latin typeface="Times New Roman" panose="02020603050405020304" pitchFamily="18" charset="0"/>
                <a:cs typeface="Times New Roman" panose="02020603050405020304" pitchFamily="18" charset="0"/>
              </a:rPr>
              <a:t> function takes these raw scores as input and transforms them into a probability distribution over the classes. This means that for each input, the </a:t>
            </a:r>
            <a:r>
              <a:rPr lang="en-US" sz="1600" dirty="0" err="1">
                <a:solidFill>
                  <a:srgbClr val="001D35"/>
                </a:solidFill>
                <a:latin typeface="Times New Roman" panose="02020603050405020304" pitchFamily="18" charset="0"/>
                <a:cs typeface="Times New Roman" panose="02020603050405020304" pitchFamily="18" charset="0"/>
              </a:rPr>
              <a:t>Softmax</a:t>
            </a:r>
            <a:r>
              <a:rPr lang="en-US" sz="1600" dirty="0">
                <a:solidFill>
                  <a:srgbClr val="001D35"/>
                </a:solidFill>
                <a:latin typeface="Times New Roman" panose="02020603050405020304" pitchFamily="18" charset="0"/>
                <a:cs typeface="Times New Roman" panose="02020603050405020304" pitchFamily="18" charset="0"/>
              </a:rPr>
              <a:t> output provides a probability for each class, indicating how likely it is that the input belongs to that particular class</a:t>
            </a:r>
            <a:endParaRPr lang="en-US" sz="1600" b="0" i="0" dirty="0">
              <a:solidFill>
                <a:srgbClr val="001D35"/>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10515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4526" y="1482726"/>
            <a:ext cx="10465722" cy="4401205"/>
          </a:xfrm>
          <a:prstGeom prst="rect">
            <a:avLst/>
          </a:prstGeom>
        </p:spPr>
        <p:txBody>
          <a:bodyPr wrap="square">
            <a:spAutoFit/>
          </a:bodyPr>
          <a:lstStyle/>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There are various platforms to run Machine Learning or Deep learning code, for </a:t>
            </a:r>
            <a:r>
              <a:rPr lang="en-US" sz="2000" dirty="0" smtClean="0">
                <a:latin typeface="Times New Roman" panose="02020603050405020304" pitchFamily="18" charset="0"/>
                <a:cs typeface="Times New Roman" panose="02020603050405020304" pitchFamily="18" charset="0"/>
              </a:rPr>
              <a:t>example Integrated </a:t>
            </a:r>
            <a:r>
              <a:rPr lang="en-US" sz="2000" dirty="0">
                <a:latin typeface="Times New Roman" panose="02020603050405020304" pitchFamily="18" charset="0"/>
                <a:cs typeface="Times New Roman" panose="02020603050405020304" pitchFamily="18" charset="0"/>
              </a:rPr>
              <a:t>Development </a:t>
            </a:r>
            <a:r>
              <a:rPr lang="en-US" sz="2000" dirty="0" smtClean="0">
                <a:latin typeface="Times New Roman" panose="02020603050405020304" pitchFamily="18" charset="0"/>
                <a:cs typeface="Times New Roman" panose="02020603050405020304" pitchFamily="18" charset="0"/>
              </a:rPr>
              <a:t>Environments(IDEs) like </a:t>
            </a:r>
            <a:r>
              <a:rPr lang="en-US" sz="2000" dirty="0" err="1" smtClean="0">
                <a:latin typeface="Times New Roman" panose="02020603050405020304" pitchFamily="18" charset="0"/>
                <a:cs typeface="Times New Roman" panose="02020603050405020304" pitchFamily="18" charset="0"/>
              </a:rPr>
              <a:t>Jupyter</a:t>
            </a:r>
            <a:r>
              <a:rPr lang="en-US" sz="2000" dirty="0" smtClean="0">
                <a:latin typeface="Times New Roman" panose="02020603050405020304" pitchFamily="18" charset="0"/>
                <a:cs typeface="Times New Roman" panose="02020603050405020304" pitchFamily="18" charset="0"/>
              </a:rPr>
              <a:t> Notebooks, </a:t>
            </a:r>
            <a:r>
              <a:rPr lang="en-US" sz="2000" dirty="0" err="1" smtClean="0">
                <a:latin typeface="Times New Roman" panose="02020603050405020304" pitchFamily="18" charset="0"/>
                <a:cs typeface="Times New Roman" panose="02020603050405020304" pitchFamily="18" charset="0"/>
              </a:rPr>
              <a:t>Spyder</a:t>
            </a:r>
            <a:r>
              <a:rPr lang="en-US" sz="2000" dirty="0" smtClean="0">
                <a:latin typeface="Times New Roman" panose="02020603050405020304" pitchFamily="18" charset="0"/>
                <a:cs typeface="Times New Roman" panose="02020603050405020304" pitchFamily="18" charset="0"/>
              </a:rPr>
              <a:t>, VS Code and Cloud based platforms like Google </a:t>
            </a:r>
            <a:r>
              <a:rPr lang="en-US" sz="2000" dirty="0" err="1" smtClean="0">
                <a:latin typeface="Times New Roman" panose="02020603050405020304" pitchFamily="18" charset="0"/>
                <a:cs typeface="Times New Roman" panose="02020603050405020304" pitchFamily="18" charset="0"/>
              </a:rPr>
              <a:t>Colab</a:t>
            </a:r>
            <a:r>
              <a:rPr lang="en-US" sz="2000" dirty="0" smtClean="0">
                <a:latin typeface="Times New Roman" panose="02020603050405020304" pitchFamily="18" charset="0"/>
                <a:cs typeface="Times New Roman" panose="02020603050405020304" pitchFamily="18" charset="0"/>
              </a:rPr>
              <a:t>.</a:t>
            </a:r>
          </a:p>
          <a:p>
            <a:pPr algn="just"/>
            <a:endParaRPr lang="en-US" sz="20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For </a:t>
            </a:r>
            <a:r>
              <a:rPr lang="en-US" sz="2000" dirty="0">
                <a:latin typeface="Times New Roman" panose="02020603050405020304" pitchFamily="18" charset="0"/>
                <a:cs typeface="Times New Roman" panose="02020603050405020304" pitchFamily="18" charset="0"/>
              </a:rPr>
              <a:t>this </a:t>
            </a:r>
            <a:r>
              <a:rPr lang="en-US" sz="2000" dirty="0" smtClean="0">
                <a:latin typeface="Times New Roman" panose="02020603050405020304" pitchFamily="18" charset="0"/>
                <a:cs typeface="Times New Roman" panose="02020603050405020304" pitchFamily="18" charset="0"/>
              </a:rPr>
              <a:t>dataset (AGMC-TU Database), </a:t>
            </a:r>
            <a:r>
              <a:rPr lang="en-US" sz="2000" b="1" dirty="0">
                <a:latin typeface="Times New Roman" panose="02020603050405020304" pitchFamily="18" charset="0"/>
                <a:cs typeface="Times New Roman" panose="02020603050405020304" pitchFamily="18" charset="0"/>
              </a:rPr>
              <a:t>I have chosen to use Google </a:t>
            </a:r>
            <a:r>
              <a:rPr lang="en-US" sz="2000" b="1" dirty="0" err="1">
                <a:latin typeface="Times New Roman" panose="02020603050405020304" pitchFamily="18" charset="0"/>
                <a:cs typeface="Times New Roman" panose="02020603050405020304" pitchFamily="18" charset="0"/>
              </a:rPr>
              <a:t>Colab</a:t>
            </a:r>
            <a:r>
              <a:rPr lang="en-US" sz="2000" dirty="0">
                <a:latin typeface="Times New Roman" panose="02020603050405020304" pitchFamily="18" charset="0"/>
                <a:cs typeface="Times New Roman" panose="02020603050405020304" pitchFamily="18" charset="0"/>
              </a:rPr>
              <a:t> over other </a:t>
            </a:r>
            <a:r>
              <a:rPr lang="en-US" sz="2000" dirty="0" smtClean="0">
                <a:latin typeface="Times New Roman" panose="02020603050405020304" pitchFamily="18" charset="0"/>
                <a:cs typeface="Times New Roman" panose="02020603050405020304" pitchFamily="18" charset="0"/>
              </a:rPr>
              <a:t>platforms. Google </a:t>
            </a:r>
            <a:r>
              <a:rPr lang="en-US" sz="2000" dirty="0" err="1" smtClean="0">
                <a:latin typeface="Times New Roman" panose="02020603050405020304" pitchFamily="18" charset="0"/>
                <a:cs typeface="Times New Roman" panose="02020603050405020304" pitchFamily="18" charset="0"/>
              </a:rPr>
              <a:t>Colab</a:t>
            </a:r>
            <a:r>
              <a:rPr lang="en-US" sz="2000" dirty="0" smtClean="0">
                <a:latin typeface="Times New Roman" panose="02020603050405020304" pitchFamily="18" charset="0"/>
                <a:cs typeface="Times New Roman" panose="02020603050405020304" pitchFamily="18" charset="0"/>
              </a:rPr>
              <a:t> is a free</a:t>
            </a:r>
            <a:r>
              <a:rPr lang="en-US" sz="2000" dirty="0">
                <a:latin typeface="Times New Roman" panose="02020603050405020304" pitchFamily="18" charset="0"/>
                <a:cs typeface="Times New Roman" panose="02020603050405020304" pitchFamily="18" charset="0"/>
              </a:rPr>
              <a:t>, cloud-based </a:t>
            </a:r>
            <a:r>
              <a:rPr lang="en-US" sz="2000" dirty="0" err="1">
                <a:latin typeface="Times New Roman" panose="02020603050405020304" pitchFamily="18" charset="0"/>
                <a:cs typeface="Times New Roman" panose="02020603050405020304" pitchFamily="18" charset="0"/>
              </a:rPr>
              <a:t>Jupyter</a:t>
            </a:r>
            <a:r>
              <a:rPr lang="en-US" sz="2000" dirty="0">
                <a:latin typeface="Times New Roman" panose="02020603050405020304" pitchFamily="18" charset="0"/>
                <a:cs typeface="Times New Roman" panose="02020603050405020304" pitchFamily="18" charset="0"/>
              </a:rPr>
              <a:t> notebook environment that comes pre-installed with many ML </a:t>
            </a:r>
            <a:r>
              <a:rPr lang="en-US" sz="2000" dirty="0" smtClean="0">
                <a:latin typeface="Times New Roman" panose="02020603050405020304" pitchFamily="18" charset="0"/>
                <a:cs typeface="Times New Roman" panose="02020603050405020304" pitchFamily="18" charset="0"/>
              </a:rPr>
              <a:t>libraries.</a:t>
            </a:r>
          </a:p>
          <a:p>
            <a:pPr marL="342900" indent="-342900" algn="just">
              <a:buFont typeface="Arial" panose="020B0604020202020204" pitchFamily="34" charset="0"/>
              <a:buChar char="•"/>
            </a:pPr>
            <a:endParaRPr lang="en-US" sz="20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primary reason is that </a:t>
            </a:r>
            <a:r>
              <a:rPr lang="en-US" sz="2000" dirty="0" err="1">
                <a:latin typeface="Times New Roman" panose="02020603050405020304" pitchFamily="18" charset="0"/>
                <a:cs typeface="Times New Roman" panose="02020603050405020304" pitchFamily="18" charset="0"/>
              </a:rPr>
              <a:t>Colab</a:t>
            </a:r>
            <a:r>
              <a:rPr lang="en-US" sz="2000" dirty="0">
                <a:latin typeface="Times New Roman" panose="02020603050405020304" pitchFamily="18" charset="0"/>
                <a:cs typeface="Times New Roman" panose="02020603050405020304" pitchFamily="18" charset="0"/>
              </a:rPr>
              <a:t> provides free access to GPU and TPU resources, which significantly accelerates the training process of deep learning models. </a:t>
            </a:r>
            <a:endParaRPr lang="en-US" sz="20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0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contrast, </a:t>
            </a:r>
            <a:r>
              <a:rPr lang="en-US" sz="2000" dirty="0" err="1">
                <a:latin typeface="Times New Roman" panose="02020603050405020304" pitchFamily="18" charset="0"/>
                <a:cs typeface="Times New Roman" panose="02020603050405020304" pitchFamily="18" charset="0"/>
              </a:rPr>
              <a:t>Jupyter</a:t>
            </a:r>
            <a:r>
              <a:rPr lang="en-US" sz="2000" dirty="0">
                <a:latin typeface="Times New Roman" panose="02020603050405020304" pitchFamily="18" charset="0"/>
                <a:cs typeface="Times New Roman" panose="02020603050405020304" pitchFamily="18" charset="0"/>
              </a:rPr>
              <a:t> Notebook and </a:t>
            </a:r>
            <a:r>
              <a:rPr lang="en-US" sz="2000" dirty="0" err="1">
                <a:latin typeface="Times New Roman" panose="02020603050405020304" pitchFamily="18" charset="0"/>
                <a:cs typeface="Times New Roman" panose="02020603050405020304" pitchFamily="18" charset="0"/>
              </a:rPr>
              <a:t>Spyder</a:t>
            </a:r>
            <a:r>
              <a:rPr lang="en-US" sz="2000" dirty="0">
                <a:latin typeface="Times New Roman" panose="02020603050405020304" pitchFamily="18" charset="0"/>
                <a:cs typeface="Times New Roman" panose="02020603050405020304" pitchFamily="18" charset="0"/>
              </a:rPr>
              <a:t> rely on the local system’s hardware, which can be limiting for computationally intensive tasks</a:t>
            </a:r>
            <a:r>
              <a:rPr lang="en-US" sz="20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endParaRPr lang="en-US" sz="2000" dirty="0" smtClean="0">
              <a:latin typeface="Times New Roman" panose="02020603050405020304" pitchFamily="18" charset="0"/>
              <a:cs typeface="Times New Roman" panose="02020603050405020304" pitchFamily="18" charset="0"/>
            </a:endParaRPr>
          </a:p>
        </p:txBody>
      </p:sp>
      <p:sp>
        <p:nvSpPr>
          <p:cNvPr id="3" name="TextBox 2"/>
          <p:cNvSpPr txBox="1"/>
          <p:nvPr/>
        </p:nvSpPr>
        <p:spPr>
          <a:xfrm>
            <a:off x="2593572" y="466725"/>
            <a:ext cx="7007629" cy="461665"/>
          </a:xfrm>
          <a:prstGeom prst="rect">
            <a:avLst/>
          </a:prstGeom>
          <a:noFill/>
        </p:spPr>
        <p:txBody>
          <a:bodyPr wrap="square" rtlCol="0">
            <a:spAutoFit/>
          </a:bodyPr>
          <a:lstStyle/>
          <a:p>
            <a:pPr algn="ctr"/>
            <a:r>
              <a:rPr lang="en-US" sz="2400" b="1" u="sng" dirty="0" smtClean="0">
                <a:latin typeface="Times New Roman" panose="02020603050405020304" pitchFamily="18" charset="0"/>
                <a:cs typeface="Times New Roman" panose="02020603050405020304" pitchFamily="18" charset="0"/>
              </a:rPr>
              <a:t>Code Running Platform for AGMC-TU Dataset:</a:t>
            </a:r>
            <a:endParaRPr lang="en-IN" sz="2400" b="1" u="sng"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lc="http://schemas.openxmlformats.org/drawingml/2006/lockedCanvas" xmlns:a16="http://schemas.microsoft.com/office/drawing/2014/main" xmlns="" id="{2669ABA5-20E6-818E-6C08-3D0B96AA4B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6326" y="0"/>
            <a:ext cx="475673" cy="466725"/>
          </a:xfrm>
          <a:prstGeom prst="rect">
            <a:avLst/>
          </a:prstGeom>
        </p:spPr>
      </p:pic>
      <p:pic>
        <p:nvPicPr>
          <p:cNvPr id="5" name="Picture 4" descr="GIAN - Global Initiative of Academic Networ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15019" cy="337347"/>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7B168CCF-A15B-4761-8074-CC4E40B4ECF8}" type="slidenum">
              <a:rPr lang="en-IN" smtClean="0"/>
              <a:t>23</a:t>
            </a:fld>
            <a:endParaRPr lang="en-IN"/>
          </a:p>
        </p:txBody>
      </p:sp>
    </p:spTree>
    <p:extLst>
      <p:ext uri="{BB962C8B-B14F-4D97-AF65-F5344CB8AC3E}">
        <p14:creationId xmlns:p14="http://schemas.microsoft.com/office/powerpoint/2010/main" val="41831258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26626" y="7640"/>
            <a:ext cx="5492983" cy="307777"/>
          </a:xfrm>
          <a:prstGeom prst="rect">
            <a:avLst/>
          </a:prstGeom>
          <a:noFill/>
        </p:spPr>
        <p:txBody>
          <a:bodyPr wrap="square" rtlCol="0">
            <a:spAutoFit/>
          </a:bodyPr>
          <a:lstStyle/>
          <a:p>
            <a:pPr algn="ctr"/>
            <a:r>
              <a:rPr lang="en-US" sz="1400" b="1" u="sng" dirty="0" smtClean="0">
                <a:latin typeface="Times New Roman" panose="02020603050405020304" pitchFamily="18" charset="0"/>
                <a:cs typeface="Times New Roman" panose="02020603050405020304" pitchFamily="18" charset="0"/>
              </a:rPr>
              <a:t>Python Code snippet for binary class segmentation (In </a:t>
            </a:r>
            <a:r>
              <a:rPr lang="en-US" sz="1400" b="1" u="sng" dirty="0" err="1" smtClean="0">
                <a:latin typeface="Times New Roman" panose="02020603050405020304" pitchFamily="18" charset="0"/>
                <a:cs typeface="Times New Roman" panose="02020603050405020304" pitchFamily="18" charset="0"/>
              </a:rPr>
              <a:t>Colab</a:t>
            </a:r>
            <a:r>
              <a:rPr lang="en-US" sz="1400" b="1" u="sng" dirty="0" smtClean="0">
                <a:latin typeface="Times New Roman" panose="02020603050405020304" pitchFamily="18" charset="0"/>
                <a:cs typeface="Times New Roman" panose="02020603050405020304" pitchFamily="18" charset="0"/>
              </a:rPr>
              <a:t>):</a:t>
            </a:r>
            <a:endParaRPr lang="en-IN" sz="1400" b="1" u="sng" dirty="0">
              <a:latin typeface="Times New Roman" panose="02020603050405020304" pitchFamily="18" charset="0"/>
              <a:cs typeface="Times New Roman" panose="02020603050405020304" pitchFamily="18" charset="0"/>
            </a:endParaRPr>
          </a:p>
        </p:txBody>
      </p:sp>
      <p:sp>
        <p:nvSpPr>
          <p:cNvPr id="3" name="Rectangle 2"/>
          <p:cNvSpPr/>
          <p:nvPr/>
        </p:nvSpPr>
        <p:spPr>
          <a:xfrm>
            <a:off x="778626" y="459873"/>
            <a:ext cx="4433454" cy="1785104"/>
          </a:xfrm>
          <a:prstGeom prst="rect">
            <a:avLst/>
          </a:prstGeom>
        </p:spPr>
        <p:txBody>
          <a:bodyPr wrap="square">
            <a:spAutoFit/>
          </a:bodyPr>
          <a:lstStyle/>
          <a:p>
            <a:r>
              <a:rPr lang="en-IN" sz="1100" dirty="0"/>
              <a:t>import </a:t>
            </a:r>
            <a:r>
              <a:rPr lang="en-IN" sz="1100" dirty="0" err="1"/>
              <a:t>tensorflow</a:t>
            </a:r>
            <a:r>
              <a:rPr lang="en-IN" sz="1100" dirty="0"/>
              <a:t> as </a:t>
            </a:r>
            <a:r>
              <a:rPr lang="en-IN" sz="1100" dirty="0" err="1"/>
              <a:t>tf</a:t>
            </a:r>
            <a:endParaRPr lang="en-IN" sz="1100" dirty="0"/>
          </a:p>
          <a:p>
            <a:r>
              <a:rPr lang="en-IN" sz="1100" dirty="0"/>
              <a:t>from </a:t>
            </a:r>
            <a:r>
              <a:rPr lang="en-IN" sz="1100" dirty="0" err="1"/>
              <a:t>tensorflow.keras</a:t>
            </a:r>
            <a:r>
              <a:rPr lang="en-IN" sz="1100" dirty="0"/>
              <a:t> import layers, models, Input</a:t>
            </a:r>
          </a:p>
          <a:p>
            <a:r>
              <a:rPr lang="en-IN" sz="1100" dirty="0"/>
              <a:t>from </a:t>
            </a:r>
            <a:r>
              <a:rPr lang="en-IN" sz="1100" dirty="0" err="1"/>
              <a:t>tensorflow.keras.preprocessing.image</a:t>
            </a:r>
            <a:r>
              <a:rPr lang="en-IN" sz="1100" dirty="0"/>
              <a:t> import </a:t>
            </a:r>
            <a:r>
              <a:rPr lang="en-IN" sz="1100" dirty="0" err="1"/>
              <a:t>ImageDataGenerator</a:t>
            </a:r>
            <a:endParaRPr lang="en-IN" sz="1100" dirty="0"/>
          </a:p>
          <a:p>
            <a:r>
              <a:rPr lang="en-IN" sz="1100" dirty="0"/>
              <a:t>from </a:t>
            </a:r>
            <a:r>
              <a:rPr lang="en-IN" sz="1100" dirty="0" err="1"/>
              <a:t>tensorflow.keras.optimizers</a:t>
            </a:r>
            <a:r>
              <a:rPr lang="en-IN" sz="1100" dirty="0"/>
              <a:t> import Adam</a:t>
            </a:r>
          </a:p>
          <a:p>
            <a:r>
              <a:rPr lang="en-IN" sz="1100" dirty="0"/>
              <a:t>import </a:t>
            </a:r>
            <a:r>
              <a:rPr lang="en-IN" sz="1100" dirty="0" err="1"/>
              <a:t>matplotlib.pyplot</a:t>
            </a:r>
            <a:r>
              <a:rPr lang="en-IN" sz="1100" dirty="0"/>
              <a:t> as </a:t>
            </a:r>
            <a:r>
              <a:rPr lang="en-IN" sz="1100" dirty="0" err="1"/>
              <a:t>plt</a:t>
            </a:r>
            <a:endParaRPr lang="en-IN" sz="1100" dirty="0"/>
          </a:p>
          <a:p>
            <a:r>
              <a:rPr lang="en-IN" sz="1100" dirty="0"/>
              <a:t>import </a:t>
            </a:r>
            <a:r>
              <a:rPr lang="en-IN" sz="1100" dirty="0" err="1"/>
              <a:t>numpy</a:t>
            </a:r>
            <a:r>
              <a:rPr lang="en-IN" sz="1100" dirty="0"/>
              <a:t> as np</a:t>
            </a:r>
          </a:p>
          <a:p>
            <a:r>
              <a:rPr lang="en-IN" sz="1100" dirty="0"/>
              <a:t>import </a:t>
            </a:r>
            <a:r>
              <a:rPr lang="en-IN" sz="1100" dirty="0" err="1"/>
              <a:t>seaborn</a:t>
            </a:r>
            <a:r>
              <a:rPr lang="en-IN" sz="1100" dirty="0"/>
              <a:t> as </a:t>
            </a:r>
            <a:r>
              <a:rPr lang="en-IN" sz="1100" dirty="0" err="1"/>
              <a:t>sns</a:t>
            </a:r>
            <a:endParaRPr lang="en-IN" sz="1100" dirty="0"/>
          </a:p>
          <a:p>
            <a:r>
              <a:rPr lang="en-IN" sz="1100" dirty="0"/>
              <a:t>from </a:t>
            </a:r>
            <a:r>
              <a:rPr lang="en-IN" sz="1100" dirty="0" err="1"/>
              <a:t>sklearn.metrics</a:t>
            </a:r>
            <a:r>
              <a:rPr lang="en-IN" sz="1100" dirty="0"/>
              <a:t> import </a:t>
            </a:r>
            <a:r>
              <a:rPr lang="en-IN" sz="1100" dirty="0" err="1"/>
              <a:t>confusion_matrix</a:t>
            </a:r>
            <a:r>
              <a:rPr lang="en-IN" sz="1100" dirty="0"/>
              <a:t>, </a:t>
            </a:r>
            <a:r>
              <a:rPr lang="en-IN" sz="1100" dirty="0" err="1"/>
              <a:t>precision_score</a:t>
            </a:r>
            <a:r>
              <a:rPr lang="en-IN" sz="1100" dirty="0"/>
              <a:t>, </a:t>
            </a:r>
            <a:r>
              <a:rPr lang="en-IN" sz="1100" dirty="0" err="1"/>
              <a:t>recall_score</a:t>
            </a:r>
            <a:r>
              <a:rPr lang="en-IN" sz="1100" dirty="0"/>
              <a:t>, </a:t>
            </a:r>
            <a:r>
              <a:rPr lang="en-IN" sz="1100" dirty="0" err="1"/>
              <a:t>roc_curve</a:t>
            </a:r>
            <a:r>
              <a:rPr lang="en-IN" sz="1100" dirty="0"/>
              <a:t>, </a:t>
            </a:r>
            <a:r>
              <a:rPr lang="en-IN" sz="1100" dirty="0" err="1"/>
              <a:t>auc</a:t>
            </a:r>
            <a:endParaRPr lang="en-IN" sz="1100" dirty="0"/>
          </a:p>
          <a:p>
            <a:r>
              <a:rPr lang="en-IN" sz="1100" dirty="0"/>
              <a:t>import </a:t>
            </a:r>
            <a:r>
              <a:rPr lang="en-IN" sz="1100" dirty="0" err="1"/>
              <a:t>os</a:t>
            </a:r>
            <a:endParaRPr lang="en-IN" sz="1100" dirty="0"/>
          </a:p>
        </p:txBody>
      </p:sp>
      <p:sp>
        <p:nvSpPr>
          <p:cNvPr id="4" name="Right Brace 3"/>
          <p:cNvSpPr/>
          <p:nvPr/>
        </p:nvSpPr>
        <p:spPr>
          <a:xfrm>
            <a:off x="4971011" y="501296"/>
            <a:ext cx="241069" cy="155016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ln w="0"/>
              <a:effectLst>
                <a:outerShdw blurRad="38100" dist="19050" dir="2700000" algn="tl" rotWithShape="0">
                  <a:schemeClr val="dk1">
                    <a:alpha val="40000"/>
                  </a:schemeClr>
                </a:outerShdw>
              </a:effectLst>
            </a:endParaRPr>
          </a:p>
        </p:txBody>
      </p:sp>
      <p:sp>
        <p:nvSpPr>
          <p:cNvPr id="5" name="TextBox 4"/>
          <p:cNvSpPr txBox="1"/>
          <p:nvPr/>
        </p:nvSpPr>
        <p:spPr>
          <a:xfrm>
            <a:off x="5185815" y="1149419"/>
            <a:ext cx="2774604" cy="253916"/>
          </a:xfrm>
          <a:prstGeom prst="rect">
            <a:avLst/>
          </a:prstGeom>
          <a:noFill/>
        </p:spPr>
        <p:txBody>
          <a:bodyPr wrap="square" rtlCol="0">
            <a:spAutoFit/>
          </a:bodyPr>
          <a:lstStyle/>
          <a:p>
            <a:r>
              <a:rPr lang="en-US" sz="1050" dirty="0" smtClean="0">
                <a:solidFill>
                  <a:srgbClr val="00B0F0"/>
                </a:solidFill>
                <a:latin typeface="Times New Roman" panose="02020603050405020304" pitchFamily="18" charset="0"/>
                <a:cs typeface="Times New Roman" panose="02020603050405020304" pitchFamily="18" charset="0"/>
              </a:rPr>
              <a:t>Importing the required libraries from scratch</a:t>
            </a:r>
            <a:endParaRPr lang="en-IN" sz="1050" dirty="0">
              <a:solidFill>
                <a:srgbClr val="00B0F0"/>
              </a:solidFill>
              <a:latin typeface="Times New Roman" panose="02020603050405020304" pitchFamily="18" charset="0"/>
              <a:cs typeface="Times New Roman" panose="02020603050405020304" pitchFamily="18" charset="0"/>
            </a:endParaRPr>
          </a:p>
        </p:txBody>
      </p:sp>
      <p:sp>
        <p:nvSpPr>
          <p:cNvPr id="6" name="Rectangle 5"/>
          <p:cNvSpPr/>
          <p:nvPr/>
        </p:nvSpPr>
        <p:spPr>
          <a:xfrm>
            <a:off x="778626" y="2244977"/>
            <a:ext cx="9227126" cy="938719"/>
          </a:xfrm>
          <a:prstGeom prst="rect">
            <a:avLst/>
          </a:prstGeom>
        </p:spPr>
        <p:txBody>
          <a:bodyPr wrap="square">
            <a:spAutoFit/>
          </a:bodyPr>
          <a:lstStyle/>
          <a:p>
            <a:r>
              <a:rPr lang="en-IN" sz="1100" dirty="0" err="1"/>
              <a:t>data_dir</a:t>
            </a:r>
            <a:r>
              <a:rPr lang="en-IN" sz="1100" dirty="0"/>
              <a:t> = "/content/drive/</a:t>
            </a:r>
            <a:r>
              <a:rPr lang="en-IN" sz="1100" dirty="0" err="1"/>
              <a:t>MyDrive</a:t>
            </a:r>
            <a:r>
              <a:rPr lang="en-IN" sz="1100" dirty="0"/>
              <a:t>/AGMC-TU </a:t>
            </a:r>
            <a:r>
              <a:rPr lang="en-IN" sz="1100" dirty="0" err="1" smtClean="0"/>
              <a:t>DATASET_downloaded</a:t>
            </a:r>
            <a:r>
              <a:rPr lang="en-IN" sz="1100" dirty="0" smtClean="0"/>
              <a:t>/AGMC-TU </a:t>
            </a:r>
            <a:r>
              <a:rPr lang="en-IN" sz="1100" dirty="0"/>
              <a:t>DATASET"</a:t>
            </a:r>
          </a:p>
          <a:p>
            <a:r>
              <a:rPr lang="en-IN" sz="1100" dirty="0" err="1"/>
              <a:t>train_dir</a:t>
            </a:r>
            <a:r>
              <a:rPr lang="en-IN" sz="1100" dirty="0"/>
              <a:t> = </a:t>
            </a:r>
            <a:r>
              <a:rPr lang="en-IN" sz="1100" dirty="0" err="1"/>
              <a:t>os.path.join</a:t>
            </a:r>
            <a:r>
              <a:rPr lang="en-IN" sz="1100" dirty="0"/>
              <a:t>(</a:t>
            </a:r>
            <a:r>
              <a:rPr lang="en-IN" sz="1100" dirty="0" err="1"/>
              <a:t>data_dir</a:t>
            </a:r>
            <a:r>
              <a:rPr lang="en-IN" sz="1100" dirty="0"/>
              <a:t>, "train")</a:t>
            </a:r>
          </a:p>
          <a:p>
            <a:r>
              <a:rPr lang="en-IN" sz="1100" dirty="0" err="1"/>
              <a:t>test_dir</a:t>
            </a:r>
            <a:r>
              <a:rPr lang="en-IN" sz="1100" dirty="0"/>
              <a:t>  = </a:t>
            </a:r>
            <a:r>
              <a:rPr lang="en-IN" sz="1100" dirty="0" err="1"/>
              <a:t>os.path.join</a:t>
            </a:r>
            <a:r>
              <a:rPr lang="en-IN" sz="1100" dirty="0"/>
              <a:t>(</a:t>
            </a:r>
            <a:r>
              <a:rPr lang="en-IN" sz="1100" dirty="0" err="1"/>
              <a:t>data_dir</a:t>
            </a:r>
            <a:r>
              <a:rPr lang="en-IN" sz="1100" dirty="0"/>
              <a:t>, "test")'</a:t>
            </a:r>
          </a:p>
          <a:p>
            <a:endParaRPr lang="en-IN" sz="1100" b="1" dirty="0" smtClean="0"/>
          </a:p>
          <a:p>
            <a:r>
              <a:rPr lang="en-IN" sz="1100" b="1" dirty="0" smtClean="0"/>
              <a:t>These </a:t>
            </a:r>
            <a:r>
              <a:rPr lang="en-IN" sz="1100" b="1" dirty="0"/>
              <a:t>paths point to the folders containing training and test images.</a:t>
            </a:r>
          </a:p>
        </p:txBody>
      </p:sp>
      <p:sp>
        <p:nvSpPr>
          <p:cNvPr id="7" name="Right Brace 6"/>
          <p:cNvSpPr/>
          <p:nvPr/>
        </p:nvSpPr>
        <p:spPr>
          <a:xfrm>
            <a:off x="6010503" y="2278883"/>
            <a:ext cx="212670" cy="48344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ln w="0"/>
              <a:effectLst>
                <a:outerShdw blurRad="38100" dist="19050" dir="2700000" algn="tl" rotWithShape="0">
                  <a:schemeClr val="dk1">
                    <a:alpha val="40000"/>
                  </a:schemeClr>
                </a:outerShdw>
              </a:effectLst>
            </a:endParaRPr>
          </a:p>
        </p:txBody>
      </p:sp>
      <p:sp>
        <p:nvSpPr>
          <p:cNvPr id="8" name="TextBox 7"/>
          <p:cNvSpPr txBox="1"/>
          <p:nvPr/>
        </p:nvSpPr>
        <p:spPr>
          <a:xfrm>
            <a:off x="6116838" y="2395959"/>
            <a:ext cx="3832169" cy="253916"/>
          </a:xfrm>
          <a:prstGeom prst="rect">
            <a:avLst/>
          </a:prstGeom>
          <a:noFill/>
        </p:spPr>
        <p:txBody>
          <a:bodyPr wrap="square" rtlCol="0">
            <a:spAutoFit/>
          </a:bodyPr>
          <a:lstStyle/>
          <a:p>
            <a:r>
              <a:rPr lang="en-US" sz="1050" dirty="0" smtClean="0">
                <a:solidFill>
                  <a:srgbClr val="00B0F0"/>
                </a:solidFill>
                <a:latin typeface="Times New Roman" panose="02020603050405020304" pitchFamily="18" charset="0"/>
                <a:cs typeface="Times New Roman" panose="02020603050405020304" pitchFamily="18" charset="0"/>
              </a:rPr>
              <a:t>Defining training and test data directories uploaded in Google Drive</a:t>
            </a:r>
            <a:endParaRPr lang="en-IN" sz="1050" dirty="0">
              <a:solidFill>
                <a:srgbClr val="00B0F0"/>
              </a:solidFill>
              <a:latin typeface="Times New Roman" panose="02020603050405020304" pitchFamily="18" charset="0"/>
              <a:cs typeface="Times New Roman" panose="02020603050405020304" pitchFamily="18" charset="0"/>
            </a:endParaRPr>
          </a:p>
        </p:txBody>
      </p:sp>
      <p:sp>
        <p:nvSpPr>
          <p:cNvPr id="9" name="Rectangle 8"/>
          <p:cNvSpPr/>
          <p:nvPr/>
        </p:nvSpPr>
        <p:spPr>
          <a:xfrm>
            <a:off x="778626" y="3109336"/>
            <a:ext cx="4271354" cy="1615827"/>
          </a:xfrm>
          <a:prstGeom prst="rect">
            <a:avLst/>
          </a:prstGeom>
        </p:spPr>
        <p:txBody>
          <a:bodyPr wrap="square">
            <a:spAutoFit/>
          </a:bodyPr>
          <a:lstStyle/>
          <a:p>
            <a:r>
              <a:rPr lang="en-IN" sz="1100" dirty="0" err="1"/>
              <a:t>train_gen</a:t>
            </a:r>
            <a:r>
              <a:rPr lang="en-IN" sz="1100" dirty="0"/>
              <a:t> = </a:t>
            </a:r>
            <a:r>
              <a:rPr lang="en-IN" sz="1100" dirty="0" err="1"/>
              <a:t>ImageDataGenerator</a:t>
            </a:r>
            <a:r>
              <a:rPr lang="en-IN" sz="1100" dirty="0"/>
              <a:t>(</a:t>
            </a:r>
          </a:p>
          <a:p>
            <a:r>
              <a:rPr lang="en-IN" sz="1100" dirty="0"/>
              <a:t>    rescale=1./255,</a:t>
            </a:r>
          </a:p>
          <a:p>
            <a:r>
              <a:rPr lang="en-IN" sz="1100" dirty="0"/>
              <a:t>    </a:t>
            </a:r>
            <a:r>
              <a:rPr lang="en-IN" sz="1100" dirty="0" err="1"/>
              <a:t>rotation_range</a:t>
            </a:r>
            <a:r>
              <a:rPr lang="en-IN" sz="1100" dirty="0"/>
              <a:t>=20,</a:t>
            </a:r>
          </a:p>
          <a:p>
            <a:r>
              <a:rPr lang="en-IN" sz="1100" dirty="0"/>
              <a:t>    </a:t>
            </a:r>
            <a:r>
              <a:rPr lang="en-IN" sz="1100" dirty="0" err="1"/>
              <a:t>zoom_range</a:t>
            </a:r>
            <a:r>
              <a:rPr lang="en-IN" sz="1100" dirty="0"/>
              <a:t>=0.2,</a:t>
            </a:r>
          </a:p>
          <a:p>
            <a:r>
              <a:rPr lang="en-IN" sz="1100" dirty="0"/>
              <a:t>    </a:t>
            </a:r>
            <a:r>
              <a:rPr lang="en-IN" sz="1100" dirty="0" err="1"/>
              <a:t>width_shift_range</a:t>
            </a:r>
            <a:r>
              <a:rPr lang="en-IN" sz="1100" dirty="0"/>
              <a:t>=0.1,</a:t>
            </a:r>
          </a:p>
          <a:p>
            <a:r>
              <a:rPr lang="en-IN" sz="1100" dirty="0"/>
              <a:t>    </a:t>
            </a:r>
            <a:r>
              <a:rPr lang="en-IN" sz="1100" dirty="0" err="1"/>
              <a:t>height_shift_range</a:t>
            </a:r>
            <a:r>
              <a:rPr lang="en-IN" sz="1100" dirty="0"/>
              <a:t>=0.1,</a:t>
            </a:r>
          </a:p>
          <a:p>
            <a:r>
              <a:rPr lang="en-IN" sz="1100" dirty="0"/>
              <a:t>    </a:t>
            </a:r>
            <a:r>
              <a:rPr lang="en-IN" sz="1100" dirty="0" err="1"/>
              <a:t>horizontal_flip</a:t>
            </a:r>
            <a:r>
              <a:rPr lang="en-IN" sz="1100" dirty="0"/>
              <a:t>=True,</a:t>
            </a:r>
          </a:p>
          <a:p>
            <a:r>
              <a:rPr lang="en-IN" sz="1100" dirty="0"/>
              <a:t>    </a:t>
            </a:r>
            <a:r>
              <a:rPr lang="en-IN" sz="1100" dirty="0" err="1"/>
              <a:t>fill_mode</a:t>
            </a:r>
            <a:r>
              <a:rPr lang="en-IN" sz="1100" dirty="0"/>
              <a:t>="nearest",</a:t>
            </a:r>
          </a:p>
          <a:p>
            <a:r>
              <a:rPr lang="en-IN" sz="1100" dirty="0"/>
              <a:t>    </a:t>
            </a:r>
            <a:r>
              <a:rPr lang="en-IN" sz="1100" dirty="0" err="1"/>
              <a:t>validation_split</a:t>
            </a:r>
            <a:r>
              <a:rPr lang="en-IN" sz="1100" dirty="0"/>
              <a:t>=0.2  </a:t>
            </a:r>
            <a:r>
              <a:rPr lang="en-IN" sz="1100" dirty="0" smtClean="0"/>
              <a:t>)</a:t>
            </a:r>
            <a:endParaRPr lang="en-IN" sz="1100" dirty="0"/>
          </a:p>
        </p:txBody>
      </p:sp>
      <p:sp>
        <p:nvSpPr>
          <p:cNvPr id="10" name="Right Brace 9"/>
          <p:cNvSpPr/>
          <p:nvPr/>
        </p:nvSpPr>
        <p:spPr>
          <a:xfrm>
            <a:off x="2831283" y="3127271"/>
            <a:ext cx="197899" cy="160197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ln w="0"/>
              <a:effectLst>
                <a:outerShdw blurRad="38100" dist="19050" dir="2700000" algn="tl" rotWithShape="0">
                  <a:schemeClr val="dk1">
                    <a:alpha val="40000"/>
                  </a:schemeClr>
                </a:outerShdw>
              </a:effectLst>
            </a:endParaRPr>
          </a:p>
        </p:txBody>
      </p:sp>
      <p:sp>
        <p:nvSpPr>
          <p:cNvPr id="11" name="TextBox 10"/>
          <p:cNvSpPr txBox="1"/>
          <p:nvPr/>
        </p:nvSpPr>
        <p:spPr>
          <a:xfrm>
            <a:off x="3009897" y="3786445"/>
            <a:ext cx="2227811" cy="261610"/>
          </a:xfrm>
          <a:prstGeom prst="rect">
            <a:avLst/>
          </a:prstGeom>
          <a:noFill/>
        </p:spPr>
        <p:txBody>
          <a:bodyPr wrap="square" rtlCol="0">
            <a:spAutoFit/>
          </a:bodyPr>
          <a:lstStyle/>
          <a:p>
            <a:r>
              <a:rPr lang="en-IN" sz="1050" dirty="0">
                <a:solidFill>
                  <a:srgbClr val="00B0F0"/>
                </a:solidFill>
              </a:rPr>
              <a:t>20% of train data used as validation</a:t>
            </a:r>
          </a:p>
        </p:txBody>
      </p:sp>
      <p:sp>
        <p:nvSpPr>
          <p:cNvPr id="12" name="Rectangle 11"/>
          <p:cNvSpPr/>
          <p:nvPr/>
        </p:nvSpPr>
        <p:spPr>
          <a:xfrm>
            <a:off x="778626" y="4793809"/>
            <a:ext cx="6096000" cy="1615827"/>
          </a:xfrm>
          <a:prstGeom prst="rect">
            <a:avLst/>
          </a:prstGeom>
        </p:spPr>
        <p:txBody>
          <a:bodyPr>
            <a:spAutoFit/>
          </a:bodyPr>
          <a:lstStyle/>
          <a:p>
            <a:r>
              <a:rPr lang="en-IN" sz="1100" dirty="0" smtClean="0"/>
              <a:t>train </a:t>
            </a:r>
            <a:r>
              <a:rPr lang="en-IN" sz="1100" dirty="0"/>
              <a:t>= </a:t>
            </a:r>
            <a:r>
              <a:rPr lang="en-IN" sz="1100" dirty="0" err="1"/>
              <a:t>train_gen.flow_from_directory</a:t>
            </a:r>
            <a:r>
              <a:rPr lang="en-IN" sz="1100" dirty="0"/>
              <a:t>(</a:t>
            </a:r>
          </a:p>
          <a:p>
            <a:r>
              <a:rPr lang="en-IN" sz="1100" dirty="0"/>
              <a:t>    </a:t>
            </a:r>
            <a:r>
              <a:rPr lang="en-IN" sz="1100" dirty="0" err="1"/>
              <a:t>train_dir</a:t>
            </a:r>
            <a:r>
              <a:rPr lang="en-IN" sz="1100" dirty="0"/>
              <a:t>, </a:t>
            </a:r>
            <a:r>
              <a:rPr lang="en-IN" sz="1100" dirty="0" err="1"/>
              <a:t>target_size</a:t>
            </a:r>
            <a:r>
              <a:rPr lang="en-IN" sz="1100" dirty="0"/>
              <a:t>=(224,224),</a:t>
            </a:r>
          </a:p>
          <a:p>
            <a:r>
              <a:rPr lang="en-IN" sz="1100" dirty="0"/>
              <a:t>    </a:t>
            </a:r>
            <a:r>
              <a:rPr lang="en-IN" sz="1100" dirty="0" err="1"/>
              <a:t>batch_size</a:t>
            </a:r>
            <a:r>
              <a:rPr lang="en-IN" sz="1100" dirty="0"/>
              <a:t>=32, </a:t>
            </a:r>
            <a:r>
              <a:rPr lang="en-IN" sz="1100" dirty="0" err="1"/>
              <a:t>class_mode</a:t>
            </a:r>
            <a:r>
              <a:rPr lang="en-IN" sz="1100" dirty="0"/>
              <a:t>='binary', subset='training'</a:t>
            </a:r>
          </a:p>
          <a:p>
            <a:r>
              <a:rPr lang="en-IN" sz="1100" dirty="0"/>
              <a:t>)</a:t>
            </a:r>
          </a:p>
          <a:p>
            <a:endParaRPr lang="en-IN" sz="1100" dirty="0"/>
          </a:p>
          <a:p>
            <a:r>
              <a:rPr lang="en-IN" sz="1100" dirty="0" err="1"/>
              <a:t>val</a:t>
            </a:r>
            <a:r>
              <a:rPr lang="en-IN" sz="1100" dirty="0"/>
              <a:t> = </a:t>
            </a:r>
            <a:r>
              <a:rPr lang="en-IN" sz="1100" dirty="0" err="1"/>
              <a:t>train_gen.flow_from_directory</a:t>
            </a:r>
            <a:r>
              <a:rPr lang="en-IN" sz="1100" dirty="0"/>
              <a:t>(</a:t>
            </a:r>
          </a:p>
          <a:p>
            <a:r>
              <a:rPr lang="en-IN" sz="1100" dirty="0"/>
              <a:t>    </a:t>
            </a:r>
            <a:r>
              <a:rPr lang="en-IN" sz="1100" dirty="0" err="1"/>
              <a:t>train_dir</a:t>
            </a:r>
            <a:r>
              <a:rPr lang="en-IN" sz="1100" dirty="0"/>
              <a:t>, </a:t>
            </a:r>
            <a:r>
              <a:rPr lang="en-IN" sz="1100" dirty="0" err="1"/>
              <a:t>target_size</a:t>
            </a:r>
            <a:r>
              <a:rPr lang="en-IN" sz="1100" dirty="0"/>
              <a:t>=(224,224),</a:t>
            </a:r>
          </a:p>
          <a:p>
            <a:r>
              <a:rPr lang="en-IN" sz="1100" dirty="0"/>
              <a:t>    </a:t>
            </a:r>
            <a:r>
              <a:rPr lang="en-IN" sz="1100" dirty="0" err="1"/>
              <a:t>batch_size</a:t>
            </a:r>
            <a:r>
              <a:rPr lang="en-IN" sz="1100" dirty="0"/>
              <a:t>=32, </a:t>
            </a:r>
            <a:r>
              <a:rPr lang="en-IN" sz="1100" dirty="0" err="1"/>
              <a:t>class_mode</a:t>
            </a:r>
            <a:r>
              <a:rPr lang="en-IN" sz="1100" dirty="0"/>
              <a:t>='binary', subset='validation'</a:t>
            </a:r>
          </a:p>
          <a:p>
            <a:r>
              <a:rPr lang="en-IN" sz="1100" dirty="0"/>
              <a:t>)</a:t>
            </a:r>
          </a:p>
        </p:txBody>
      </p:sp>
      <p:sp>
        <p:nvSpPr>
          <p:cNvPr id="13" name="Right Brace 12"/>
          <p:cNvSpPr/>
          <p:nvPr/>
        </p:nvSpPr>
        <p:spPr>
          <a:xfrm>
            <a:off x="7653248" y="4725163"/>
            <a:ext cx="241071" cy="147509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ln w="0"/>
              <a:effectLst>
                <a:outerShdw blurRad="38100" dist="19050" dir="2700000" algn="tl" rotWithShape="0">
                  <a:schemeClr val="dk1">
                    <a:alpha val="40000"/>
                  </a:schemeClr>
                </a:outerShdw>
              </a:effectLst>
            </a:endParaRPr>
          </a:p>
        </p:txBody>
      </p:sp>
      <p:sp>
        <p:nvSpPr>
          <p:cNvPr id="14" name="TextBox 13"/>
          <p:cNvSpPr txBox="1"/>
          <p:nvPr/>
        </p:nvSpPr>
        <p:spPr>
          <a:xfrm>
            <a:off x="7877229" y="5335753"/>
            <a:ext cx="3839097" cy="253916"/>
          </a:xfrm>
          <a:prstGeom prst="rect">
            <a:avLst/>
          </a:prstGeom>
          <a:noFill/>
        </p:spPr>
        <p:txBody>
          <a:bodyPr wrap="square" rtlCol="0">
            <a:spAutoFit/>
          </a:bodyPr>
          <a:lstStyle/>
          <a:p>
            <a:r>
              <a:rPr lang="en-US" sz="1050" dirty="0" smtClean="0">
                <a:solidFill>
                  <a:srgbClr val="00B0F0"/>
                </a:solidFill>
                <a:latin typeface="Times New Roman" panose="02020603050405020304" pitchFamily="18" charset="0"/>
                <a:cs typeface="Times New Roman" panose="02020603050405020304" pitchFamily="18" charset="0"/>
              </a:rPr>
              <a:t>Loading </a:t>
            </a:r>
            <a:r>
              <a:rPr lang="en-US" sz="1050" dirty="0">
                <a:solidFill>
                  <a:srgbClr val="00B0F0"/>
                </a:solidFill>
                <a:latin typeface="Times New Roman" panose="02020603050405020304" pitchFamily="18" charset="0"/>
                <a:cs typeface="Times New Roman" panose="02020603050405020304" pitchFamily="18" charset="0"/>
              </a:rPr>
              <a:t>images from the training directory and apply </a:t>
            </a:r>
            <a:r>
              <a:rPr lang="en-US" sz="1050" dirty="0" smtClean="0">
                <a:solidFill>
                  <a:srgbClr val="00B0F0"/>
                </a:solidFill>
                <a:latin typeface="Times New Roman" panose="02020603050405020304" pitchFamily="18" charset="0"/>
                <a:cs typeface="Times New Roman" panose="02020603050405020304" pitchFamily="18" charset="0"/>
              </a:rPr>
              <a:t>augmentation</a:t>
            </a:r>
            <a:endParaRPr lang="en-IN" sz="1050" dirty="0">
              <a:solidFill>
                <a:srgbClr val="00B0F0"/>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lc="http://schemas.openxmlformats.org/drawingml/2006/lockedCanvas" xmlns:a16="http://schemas.microsoft.com/office/drawing/2014/main" xmlns="" id="{2669ABA5-20E6-818E-6C08-3D0B96AA4B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6326" y="0"/>
            <a:ext cx="475673" cy="466725"/>
          </a:xfrm>
          <a:prstGeom prst="rect">
            <a:avLst/>
          </a:prstGeom>
        </p:spPr>
      </p:pic>
      <p:sp>
        <p:nvSpPr>
          <p:cNvPr id="17" name="Rectangle 16"/>
          <p:cNvSpPr/>
          <p:nvPr/>
        </p:nvSpPr>
        <p:spPr>
          <a:xfrm>
            <a:off x="4725784" y="4679045"/>
            <a:ext cx="6096000" cy="900246"/>
          </a:xfrm>
          <a:prstGeom prst="rect">
            <a:avLst/>
          </a:prstGeom>
        </p:spPr>
        <p:txBody>
          <a:bodyPr>
            <a:spAutoFit/>
          </a:bodyPr>
          <a:lstStyle/>
          <a:p>
            <a:r>
              <a:rPr lang="en-US" sz="1050" dirty="0" err="1">
                <a:cs typeface="Times New Roman" panose="02020603050405020304" pitchFamily="18" charset="0"/>
              </a:rPr>
              <a:t>test_gen</a:t>
            </a:r>
            <a:r>
              <a:rPr lang="en-US" sz="1050" dirty="0">
                <a:cs typeface="Times New Roman" panose="02020603050405020304" pitchFamily="18" charset="0"/>
              </a:rPr>
              <a:t> = </a:t>
            </a:r>
            <a:r>
              <a:rPr lang="en-US" sz="1050" dirty="0" err="1">
                <a:cs typeface="Times New Roman" panose="02020603050405020304" pitchFamily="18" charset="0"/>
              </a:rPr>
              <a:t>ImageDataGenerator</a:t>
            </a:r>
            <a:r>
              <a:rPr lang="en-US" sz="1050" dirty="0">
                <a:cs typeface="Times New Roman" panose="02020603050405020304" pitchFamily="18" charset="0"/>
              </a:rPr>
              <a:t>(rescale=1./255)</a:t>
            </a:r>
          </a:p>
          <a:p>
            <a:r>
              <a:rPr lang="en-US" sz="1050" dirty="0">
                <a:cs typeface="Times New Roman" panose="02020603050405020304" pitchFamily="18" charset="0"/>
              </a:rPr>
              <a:t>test = </a:t>
            </a:r>
            <a:r>
              <a:rPr lang="en-US" sz="1050" dirty="0" err="1">
                <a:cs typeface="Times New Roman" panose="02020603050405020304" pitchFamily="18" charset="0"/>
              </a:rPr>
              <a:t>test_gen.flow_from_directory</a:t>
            </a:r>
            <a:r>
              <a:rPr lang="en-US" sz="1050" dirty="0">
                <a:cs typeface="Times New Roman" panose="02020603050405020304" pitchFamily="18" charset="0"/>
              </a:rPr>
              <a:t>(</a:t>
            </a:r>
          </a:p>
          <a:p>
            <a:r>
              <a:rPr lang="en-US" sz="1050" dirty="0">
                <a:cs typeface="Times New Roman" panose="02020603050405020304" pitchFamily="18" charset="0"/>
              </a:rPr>
              <a:t>    </a:t>
            </a:r>
            <a:r>
              <a:rPr lang="en-US" sz="1050" dirty="0" err="1">
                <a:cs typeface="Times New Roman" panose="02020603050405020304" pitchFamily="18" charset="0"/>
              </a:rPr>
              <a:t>test_dir</a:t>
            </a:r>
            <a:r>
              <a:rPr lang="en-US" sz="1050" dirty="0">
                <a:cs typeface="Times New Roman" panose="02020603050405020304" pitchFamily="18" charset="0"/>
              </a:rPr>
              <a:t>, </a:t>
            </a:r>
            <a:r>
              <a:rPr lang="en-US" sz="1050" dirty="0" err="1">
                <a:cs typeface="Times New Roman" panose="02020603050405020304" pitchFamily="18" charset="0"/>
              </a:rPr>
              <a:t>target_size</a:t>
            </a:r>
            <a:r>
              <a:rPr lang="en-US" sz="1050" dirty="0">
                <a:cs typeface="Times New Roman" panose="02020603050405020304" pitchFamily="18" charset="0"/>
              </a:rPr>
              <a:t>=(224,224),</a:t>
            </a:r>
          </a:p>
          <a:p>
            <a:r>
              <a:rPr lang="en-US" sz="1050" dirty="0">
                <a:cs typeface="Times New Roman" panose="02020603050405020304" pitchFamily="18" charset="0"/>
              </a:rPr>
              <a:t>    </a:t>
            </a:r>
            <a:r>
              <a:rPr lang="en-US" sz="1050" dirty="0" err="1">
                <a:cs typeface="Times New Roman" panose="02020603050405020304" pitchFamily="18" charset="0"/>
              </a:rPr>
              <a:t>batch_size</a:t>
            </a:r>
            <a:r>
              <a:rPr lang="en-US" sz="1050" dirty="0">
                <a:cs typeface="Times New Roman" panose="02020603050405020304" pitchFamily="18" charset="0"/>
              </a:rPr>
              <a:t>=32, </a:t>
            </a:r>
            <a:r>
              <a:rPr lang="en-US" sz="1050" dirty="0" err="1">
                <a:cs typeface="Times New Roman" panose="02020603050405020304" pitchFamily="18" charset="0"/>
              </a:rPr>
              <a:t>class_mode</a:t>
            </a:r>
            <a:r>
              <a:rPr lang="en-US" sz="1050" dirty="0">
                <a:cs typeface="Times New Roman" panose="02020603050405020304" pitchFamily="18" charset="0"/>
              </a:rPr>
              <a:t>='binary', shuffle=False</a:t>
            </a:r>
          </a:p>
          <a:p>
            <a:r>
              <a:rPr lang="en-US" sz="1050" dirty="0">
                <a:cs typeface="Times New Roman" panose="02020603050405020304" pitchFamily="18" charset="0"/>
              </a:rPr>
              <a:t>)</a:t>
            </a:r>
          </a:p>
        </p:txBody>
      </p:sp>
      <p:pic>
        <p:nvPicPr>
          <p:cNvPr id="18" name="Picture 4" descr="GIAN - Global Initiative of Academic Networ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15019" cy="337347"/>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18"/>
          <p:cNvSpPr>
            <a:spLocks noGrp="1"/>
          </p:cNvSpPr>
          <p:nvPr>
            <p:ph type="sldNum" sz="quarter" idx="12"/>
          </p:nvPr>
        </p:nvSpPr>
        <p:spPr/>
        <p:txBody>
          <a:bodyPr/>
          <a:lstStyle/>
          <a:p>
            <a:fld id="{7B168CCF-A15B-4761-8074-CC4E40B4ECF8}" type="slidenum">
              <a:rPr lang="en-IN" smtClean="0"/>
              <a:t>24</a:t>
            </a:fld>
            <a:endParaRPr lang="en-IN"/>
          </a:p>
        </p:txBody>
      </p:sp>
      <p:cxnSp>
        <p:nvCxnSpPr>
          <p:cNvPr id="21" name="Straight Connector 20"/>
          <p:cNvCxnSpPr/>
          <p:nvPr/>
        </p:nvCxnSpPr>
        <p:spPr>
          <a:xfrm>
            <a:off x="7453745" y="4838695"/>
            <a:ext cx="266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10116590" y="4339245"/>
            <a:ext cx="0" cy="50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9435466" y="3738876"/>
            <a:ext cx="2236123" cy="575429"/>
          </a:xfrm>
          <a:prstGeom prst="rect">
            <a:avLst/>
          </a:pr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i="1" dirty="0" err="1" smtClean="0">
                <a:ln w="0"/>
                <a:solidFill>
                  <a:schemeClr val="tx1"/>
                </a:solidFill>
              </a:rPr>
              <a:t>ImageDataGenerator</a:t>
            </a:r>
            <a:r>
              <a:rPr lang="en-US" sz="1050" dirty="0" smtClean="0">
                <a:ln w="0"/>
                <a:solidFill>
                  <a:schemeClr val="tx1"/>
                </a:solidFill>
              </a:rPr>
              <a:t> is </a:t>
            </a:r>
            <a:r>
              <a:rPr lang="en-US" sz="1050" dirty="0">
                <a:ln w="0"/>
                <a:solidFill>
                  <a:schemeClr val="tx1"/>
                </a:solidFill>
              </a:rPr>
              <a:t>a </a:t>
            </a:r>
            <a:r>
              <a:rPr lang="en-US" sz="1050" dirty="0" err="1">
                <a:ln w="0"/>
                <a:solidFill>
                  <a:schemeClr val="tx1"/>
                </a:solidFill>
              </a:rPr>
              <a:t>Keras</a:t>
            </a:r>
            <a:r>
              <a:rPr lang="en-US" sz="1050" dirty="0">
                <a:ln w="0"/>
                <a:solidFill>
                  <a:schemeClr val="tx1"/>
                </a:solidFill>
              </a:rPr>
              <a:t> utility that helps you load, preprocess, and optionally augment images in batches</a:t>
            </a:r>
            <a:endParaRPr lang="en-IN" sz="1050" dirty="0">
              <a:ln w="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71187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926" y="49878"/>
            <a:ext cx="5561919" cy="6555641"/>
          </a:xfrm>
          <a:prstGeom prst="rect">
            <a:avLst/>
          </a:prstGeom>
        </p:spPr>
        <p:txBody>
          <a:bodyPr wrap="square">
            <a:spAutoFit/>
          </a:bodyPr>
          <a:lstStyle/>
          <a:p>
            <a:r>
              <a:rPr lang="en-IN" sz="1000" dirty="0" err="1"/>
              <a:t>def</a:t>
            </a:r>
            <a:r>
              <a:rPr lang="en-IN" sz="1000" dirty="0"/>
              <a:t> VGG16(</a:t>
            </a:r>
            <a:r>
              <a:rPr lang="en-IN" sz="1000" dirty="0" err="1"/>
              <a:t>input_shape</a:t>
            </a:r>
            <a:r>
              <a:rPr lang="en-IN" sz="1000" dirty="0"/>
              <a:t>=(224,224,3), </a:t>
            </a:r>
            <a:r>
              <a:rPr lang="en-IN" sz="1000" dirty="0" err="1"/>
              <a:t>num_classes</a:t>
            </a:r>
            <a:r>
              <a:rPr lang="en-IN" sz="1000" dirty="0"/>
              <a:t>=1):</a:t>
            </a:r>
          </a:p>
          <a:p>
            <a:r>
              <a:rPr lang="en-IN" sz="1000" dirty="0"/>
              <a:t>    inputs = Input(shape=</a:t>
            </a:r>
            <a:r>
              <a:rPr lang="en-IN" sz="1000" dirty="0" err="1"/>
              <a:t>input_shape</a:t>
            </a:r>
            <a:r>
              <a:rPr lang="en-IN" sz="1000" dirty="0"/>
              <a:t>)</a:t>
            </a:r>
          </a:p>
          <a:p>
            <a:endParaRPr lang="en-IN" sz="1000" dirty="0"/>
          </a:p>
          <a:p>
            <a:r>
              <a:rPr lang="en-IN" sz="1000" dirty="0"/>
              <a:t>    # Block 1</a:t>
            </a:r>
          </a:p>
          <a:p>
            <a:r>
              <a:rPr lang="en-IN" sz="1000" dirty="0"/>
              <a:t>    x = layers.Conv2D(64, (3,3), activation='</a:t>
            </a:r>
            <a:r>
              <a:rPr lang="en-IN" sz="1000" dirty="0" err="1"/>
              <a:t>relu</a:t>
            </a:r>
            <a:r>
              <a:rPr lang="en-IN" sz="1000" dirty="0"/>
              <a:t>', padding='same')(inputs)</a:t>
            </a:r>
          </a:p>
          <a:p>
            <a:r>
              <a:rPr lang="en-IN" sz="1000" dirty="0"/>
              <a:t>    x = layers.Conv2D(64, (3,3), activation='</a:t>
            </a:r>
            <a:r>
              <a:rPr lang="en-IN" sz="1000" dirty="0" err="1"/>
              <a:t>relu</a:t>
            </a:r>
            <a:r>
              <a:rPr lang="en-IN" sz="1000" dirty="0"/>
              <a:t>', padding='same')(x)</a:t>
            </a:r>
          </a:p>
          <a:p>
            <a:r>
              <a:rPr lang="en-IN" sz="1000" dirty="0"/>
              <a:t>    x = layers.MaxPooling2D((2,2))(x)</a:t>
            </a:r>
          </a:p>
          <a:p>
            <a:endParaRPr lang="en-IN" sz="1000" dirty="0"/>
          </a:p>
          <a:p>
            <a:r>
              <a:rPr lang="en-IN" sz="1000" dirty="0"/>
              <a:t>    # Block 2</a:t>
            </a:r>
          </a:p>
          <a:p>
            <a:r>
              <a:rPr lang="en-IN" sz="1000" dirty="0"/>
              <a:t>    x = layers.Conv2D(128, (3,3), activation='</a:t>
            </a:r>
            <a:r>
              <a:rPr lang="en-IN" sz="1000" dirty="0" err="1"/>
              <a:t>relu</a:t>
            </a:r>
            <a:r>
              <a:rPr lang="en-IN" sz="1000" dirty="0"/>
              <a:t>', padding='same')(x)</a:t>
            </a:r>
          </a:p>
          <a:p>
            <a:r>
              <a:rPr lang="en-IN" sz="1000" dirty="0"/>
              <a:t>    x = layers.Conv2D(128, (3,3), activation='</a:t>
            </a:r>
            <a:r>
              <a:rPr lang="en-IN" sz="1000" dirty="0" err="1"/>
              <a:t>relu</a:t>
            </a:r>
            <a:r>
              <a:rPr lang="en-IN" sz="1000" dirty="0"/>
              <a:t>', padding='same')(x)</a:t>
            </a:r>
          </a:p>
          <a:p>
            <a:r>
              <a:rPr lang="en-IN" sz="1000" dirty="0"/>
              <a:t>    x = layers.MaxPooling2D((2,2))(x)</a:t>
            </a:r>
          </a:p>
          <a:p>
            <a:endParaRPr lang="en-IN" sz="1000" dirty="0"/>
          </a:p>
          <a:p>
            <a:r>
              <a:rPr lang="en-IN" sz="1000" dirty="0"/>
              <a:t>    # Block 3</a:t>
            </a:r>
          </a:p>
          <a:p>
            <a:r>
              <a:rPr lang="en-IN" sz="1000" dirty="0"/>
              <a:t>    x = layers.Conv2D(256, (3,3), activation='</a:t>
            </a:r>
            <a:r>
              <a:rPr lang="en-IN" sz="1000" dirty="0" err="1"/>
              <a:t>relu</a:t>
            </a:r>
            <a:r>
              <a:rPr lang="en-IN" sz="1000" dirty="0"/>
              <a:t>', padding='same')(x)</a:t>
            </a:r>
          </a:p>
          <a:p>
            <a:r>
              <a:rPr lang="en-IN" sz="1000" dirty="0"/>
              <a:t>    x = layers.Conv2D(256, (3,3), activation='</a:t>
            </a:r>
            <a:r>
              <a:rPr lang="en-IN" sz="1000" dirty="0" err="1"/>
              <a:t>relu</a:t>
            </a:r>
            <a:r>
              <a:rPr lang="en-IN" sz="1000" dirty="0"/>
              <a:t>', padding='same')(x)</a:t>
            </a:r>
          </a:p>
          <a:p>
            <a:r>
              <a:rPr lang="en-IN" sz="1000" dirty="0"/>
              <a:t>    x = layers.Conv2D(256, (3,3), activation='</a:t>
            </a:r>
            <a:r>
              <a:rPr lang="en-IN" sz="1000" dirty="0" err="1"/>
              <a:t>relu</a:t>
            </a:r>
            <a:r>
              <a:rPr lang="en-IN" sz="1000" dirty="0"/>
              <a:t>', padding='same')(x)</a:t>
            </a:r>
          </a:p>
          <a:p>
            <a:r>
              <a:rPr lang="en-IN" sz="1000" dirty="0"/>
              <a:t>    x = layers.MaxPooling2D((2,2))(x)</a:t>
            </a:r>
          </a:p>
          <a:p>
            <a:endParaRPr lang="en-IN" sz="1000" dirty="0"/>
          </a:p>
          <a:p>
            <a:r>
              <a:rPr lang="en-IN" sz="1000" dirty="0"/>
              <a:t>    # Block 4</a:t>
            </a:r>
          </a:p>
          <a:p>
            <a:r>
              <a:rPr lang="en-IN" sz="1000" dirty="0"/>
              <a:t>    x = layers.Conv2D(512, (3,3), activation='</a:t>
            </a:r>
            <a:r>
              <a:rPr lang="en-IN" sz="1000" dirty="0" err="1"/>
              <a:t>relu</a:t>
            </a:r>
            <a:r>
              <a:rPr lang="en-IN" sz="1000" dirty="0"/>
              <a:t>', padding='same')(x)</a:t>
            </a:r>
          </a:p>
          <a:p>
            <a:r>
              <a:rPr lang="en-IN" sz="1000" dirty="0"/>
              <a:t>    x = layers.Conv2D(512, (3,3), activation='</a:t>
            </a:r>
            <a:r>
              <a:rPr lang="en-IN" sz="1000" dirty="0" err="1"/>
              <a:t>relu</a:t>
            </a:r>
            <a:r>
              <a:rPr lang="en-IN" sz="1000" dirty="0"/>
              <a:t>', padding='same')(x)</a:t>
            </a:r>
          </a:p>
          <a:p>
            <a:r>
              <a:rPr lang="en-IN" sz="1000" dirty="0"/>
              <a:t>    x = layers.Conv2D(512, (3,3), activation='</a:t>
            </a:r>
            <a:r>
              <a:rPr lang="en-IN" sz="1000" dirty="0" err="1"/>
              <a:t>relu</a:t>
            </a:r>
            <a:r>
              <a:rPr lang="en-IN" sz="1000" dirty="0"/>
              <a:t>', padding='same')(x)</a:t>
            </a:r>
          </a:p>
          <a:p>
            <a:r>
              <a:rPr lang="en-IN" sz="1000" dirty="0"/>
              <a:t>    x = layers.MaxPooling2D((2,2))(x)</a:t>
            </a:r>
          </a:p>
          <a:p>
            <a:endParaRPr lang="en-IN" sz="1000" dirty="0"/>
          </a:p>
          <a:p>
            <a:r>
              <a:rPr lang="en-IN" sz="1000" dirty="0"/>
              <a:t>    # Block 5</a:t>
            </a:r>
          </a:p>
          <a:p>
            <a:r>
              <a:rPr lang="en-IN" sz="1000" dirty="0"/>
              <a:t>    x = layers.Conv2D(512, (3,3), activation='</a:t>
            </a:r>
            <a:r>
              <a:rPr lang="en-IN" sz="1000" dirty="0" err="1"/>
              <a:t>relu</a:t>
            </a:r>
            <a:r>
              <a:rPr lang="en-IN" sz="1000" dirty="0"/>
              <a:t>', padding='same')(x)</a:t>
            </a:r>
          </a:p>
          <a:p>
            <a:r>
              <a:rPr lang="en-IN" sz="1000" dirty="0"/>
              <a:t>    x = layers.Conv2D(512, (3,3), activation='</a:t>
            </a:r>
            <a:r>
              <a:rPr lang="en-IN" sz="1000" dirty="0" err="1"/>
              <a:t>relu</a:t>
            </a:r>
            <a:r>
              <a:rPr lang="en-IN" sz="1000" dirty="0"/>
              <a:t>', padding='same')(x)</a:t>
            </a:r>
          </a:p>
          <a:p>
            <a:r>
              <a:rPr lang="en-IN" sz="1000" dirty="0"/>
              <a:t>    x = layers.Conv2D(512, (3,3), activation='</a:t>
            </a:r>
            <a:r>
              <a:rPr lang="en-IN" sz="1000" dirty="0" err="1"/>
              <a:t>relu</a:t>
            </a:r>
            <a:r>
              <a:rPr lang="en-IN" sz="1000" dirty="0"/>
              <a:t>', padding='same')(x)</a:t>
            </a:r>
          </a:p>
          <a:p>
            <a:r>
              <a:rPr lang="en-IN" sz="1000" dirty="0"/>
              <a:t>    x = layers.MaxPooling2D((2,2))(x)</a:t>
            </a:r>
          </a:p>
          <a:p>
            <a:endParaRPr lang="en-IN" sz="1000" dirty="0"/>
          </a:p>
          <a:p>
            <a:r>
              <a:rPr lang="en-IN" sz="1000" dirty="0"/>
              <a:t>    # Fully Connected Layers</a:t>
            </a:r>
          </a:p>
          <a:p>
            <a:r>
              <a:rPr lang="en-IN" sz="1000" dirty="0"/>
              <a:t>    x = </a:t>
            </a:r>
            <a:r>
              <a:rPr lang="en-IN" sz="1000" dirty="0" err="1"/>
              <a:t>layers.Flatten</a:t>
            </a:r>
            <a:r>
              <a:rPr lang="en-IN" sz="1000" dirty="0"/>
              <a:t>()(x)</a:t>
            </a:r>
          </a:p>
          <a:p>
            <a:r>
              <a:rPr lang="en-IN" sz="1000" dirty="0"/>
              <a:t>    x = </a:t>
            </a:r>
            <a:r>
              <a:rPr lang="en-IN" sz="1000" dirty="0" err="1"/>
              <a:t>layers.Dense</a:t>
            </a:r>
            <a:r>
              <a:rPr lang="en-IN" sz="1000" dirty="0"/>
              <a:t>(4096, activation='</a:t>
            </a:r>
            <a:r>
              <a:rPr lang="en-IN" sz="1000" dirty="0" err="1"/>
              <a:t>relu</a:t>
            </a:r>
            <a:r>
              <a:rPr lang="en-IN" sz="1000" dirty="0"/>
              <a:t>')(x)</a:t>
            </a:r>
          </a:p>
          <a:p>
            <a:r>
              <a:rPr lang="en-IN" sz="1000" dirty="0"/>
              <a:t>    x = </a:t>
            </a:r>
            <a:r>
              <a:rPr lang="en-IN" sz="1000" dirty="0" err="1"/>
              <a:t>layers.Dropout</a:t>
            </a:r>
            <a:r>
              <a:rPr lang="en-IN" sz="1000" dirty="0"/>
              <a:t>(0.5)(x</a:t>
            </a:r>
            <a:r>
              <a:rPr lang="en-IN" sz="1000" dirty="0" smtClean="0"/>
              <a:t>)                                                            </a:t>
            </a:r>
            <a:r>
              <a:rPr lang="en-IN" sz="1000" dirty="0" smtClean="0">
                <a:solidFill>
                  <a:srgbClr val="00B0F0"/>
                </a:solidFill>
              </a:rPr>
              <a:t>#Dropout layer used </a:t>
            </a:r>
            <a:r>
              <a:rPr lang="en-IN" sz="1000" dirty="0">
                <a:solidFill>
                  <a:srgbClr val="00B0F0"/>
                </a:solidFill>
              </a:rPr>
              <a:t>to </a:t>
            </a:r>
            <a:r>
              <a:rPr lang="en-IN" sz="1000" b="1" dirty="0">
                <a:solidFill>
                  <a:srgbClr val="00B0F0"/>
                </a:solidFill>
              </a:rPr>
              <a:t>prevent overfitting</a:t>
            </a:r>
            <a:endParaRPr lang="en-IN" sz="1000" dirty="0">
              <a:solidFill>
                <a:srgbClr val="00B0F0"/>
              </a:solidFill>
            </a:endParaRPr>
          </a:p>
          <a:p>
            <a:r>
              <a:rPr lang="en-IN" sz="1000" dirty="0"/>
              <a:t>    x = </a:t>
            </a:r>
            <a:r>
              <a:rPr lang="en-IN" sz="1000" dirty="0" err="1"/>
              <a:t>layers.Dense</a:t>
            </a:r>
            <a:r>
              <a:rPr lang="en-IN" sz="1000" dirty="0"/>
              <a:t>(4096, activation='</a:t>
            </a:r>
            <a:r>
              <a:rPr lang="en-IN" sz="1000" dirty="0" err="1"/>
              <a:t>relu</a:t>
            </a:r>
            <a:r>
              <a:rPr lang="en-IN" sz="1000" dirty="0"/>
              <a:t>')(x)</a:t>
            </a:r>
          </a:p>
          <a:p>
            <a:r>
              <a:rPr lang="en-IN" sz="1000" dirty="0"/>
              <a:t>    x = </a:t>
            </a:r>
            <a:r>
              <a:rPr lang="en-IN" sz="1000" dirty="0" err="1"/>
              <a:t>layers.Dropout</a:t>
            </a:r>
            <a:r>
              <a:rPr lang="en-IN" sz="1000" dirty="0"/>
              <a:t>(0.5)(x)</a:t>
            </a:r>
          </a:p>
          <a:p>
            <a:r>
              <a:rPr lang="en-IN" sz="1000" dirty="0"/>
              <a:t>    outputs = </a:t>
            </a:r>
            <a:r>
              <a:rPr lang="en-IN" sz="1000" dirty="0" err="1"/>
              <a:t>layers.Dense</a:t>
            </a:r>
            <a:r>
              <a:rPr lang="en-IN" sz="1000" dirty="0"/>
              <a:t>(</a:t>
            </a:r>
            <a:r>
              <a:rPr lang="en-IN" sz="1000" dirty="0" err="1"/>
              <a:t>num_classes</a:t>
            </a:r>
            <a:r>
              <a:rPr lang="en-IN" sz="1000" dirty="0"/>
              <a:t>, activation='sigmoid')(x)</a:t>
            </a:r>
          </a:p>
          <a:p>
            <a:endParaRPr lang="en-IN" sz="1000" dirty="0"/>
          </a:p>
          <a:p>
            <a:r>
              <a:rPr lang="en-IN" sz="1000" dirty="0"/>
              <a:t>    model = </a:t>
            </a:r>
            <a:r>
              <a:rPr lang="en-IN" sz="1000" dirty="0" err="1"/>
              <a:t>models.Model</a:t>
            </a:r>
            <a:r>
              <a:rPr lang="en-IN" sz="1000" dirty="0"/>
              <a:t>(inputs, outputs, name="VGG16_Custom")</a:t>
            </a:r>
          </a:p>
          <a:p>
            <a:r>
              <a:rPr lang="en-IN" sz="1000" dirty="0"/>
              <a:t>    return model</a:t>
            </a:r>
          </a:p>
        </p:txBody>
      </p:sp>
      <p:sp>
        <p:nvSpPr>
          <p:cNvPr id="3" name="Rectangle 2"/>
          <p:cNvSpPr/>
          <p:nvPr/>
        </p:nvSpPr>
        <p:spPr>
          <a:xfrm>
            <a:off x="6821979" y="49878"/>
            <a:ext cx="6096000" cy="553998"/>
          </a:xfrm>
          <a:prstGeom prst="rect">
            <a:avLst/>
          </a:prstGeom>
        </p:spPr>
        <p:txBody>
          <a:bodyPr>
            <a:spAutoFit/>
          </a:bodyPr>
          <a:lstStyle/>
          <a:p>
            <a:r>
              <a:rPr lang="en-IN" sz="1000" dirty="0">
                <a:cs typeface="Times New Roman" panose="02020603050405020304" pitchFamily="18" charset="0"/>
              </a:rPr>
              <a:t>model = VGG16(</a:t>
            </a:r>
            <a:r>
              <a:rPr lang="en-IN" sz="1000" dirty="0" err="1">
                <a:cs typeface="Times New Roman" panose="02020603050405020304" pitchFamily="18" charset="0"/>
              </a:rPr>
              <a:t>input_shape</a:t>
            </a:r>
            <a:r>
              <a:rPr lang="en-IN" sz="1000" dirty="0">
                <a:cs typeface="Times New Roman" panose="02020603050405020304" pitchFamily="18" charset="0"/>
              </a:rPr>
              <a:t>=(224,224,3))</a:t>
            </a:r>
          </a:p>
          <a:p>
            <a:r>
              <a:rPr lang="en-IN" sz="1000" dirty="0" err="1">
                <a:cs typeface="Times New Roman" panose="02020603050405020304" pitchFamily="18" charset="0"/>
              </a:rPr>
              <a:t>model.compile</a:t>
            </a:r>
            <a:r>
              <a:rPr lang="en-IN" sz="1000" dirty="0">
                <a:cs typeface="Times New Roman" panose="02020603050405020304" pitchFamily="18" charset="0"/>
              </a:rPr>
              <a:t>(optimizer=Adam(1e-4), loss='</a:t>
            </a:r>
            <a:r>
              <a:rPr lang="en-IN" sz="1000" dirty="0" err="1">
                <a:cs typeface="Times New Roman" panose="02020603050405020304" pitchFamily="18" charset="0"/>
              </a:rPr>
              <a:t>binary_crossentropy</a:t>
            </a:r>
            <a:r>
              <a:rPr lang="en-IN" sz="1000" dirty="0">
                <a:cs typeface="Times New Roman" panose="02020603050405020304" pitchFamily="18" charset="0"/>
              </a:rPr>
              <a:t>', metrics=['accuracy'])</a:t>
            </a:r>
          </a:p>
          <a:p>
            <a:r>
              <a:rPr lang="en-IN" sz="1000" b="1" dirty="0" err="1">
                <a:cs typeface="Times New Roman" panose="02020603050405020304" pitchFamily="18" charset="0"/>
              </a:rPr>
              <a:t>model.summary</a:t>
            </a:r>
            <a:r>
              <a:rPr lang="en-IN" sz="1000" b="1" dirty="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7615797" y="739833"/>
            <a:ext cx="3331904" cy="5483447"/>
          </a:xfrm>
          <a:prstGeom prst="rect">
            <a:avLst/>
          </a:prstGeom>
        </p:spPr>
      </p:pic>
      <p:sp>
        <p:nvSpPr>
          <p:cNvPr id="5" name="TextBox 4"/>
          <p:cNvSpPr txBox="1"/>
          <p:nvPr/>
        </p:nvSpPr>
        <p:spPr>
          <a:xfrm>
            <a:off x="6941127" y="739833"/>
            <a:ext cx="773084" cy="261610"/>
          </a:xfrm>
          <a:prstGeom prst="rect">
            <a:avLst/>
          </a:prstGeom>
          <a:noFill/>
        </p:spPr>
        <p:txBody>
          <a:bodyPr wrap="square" rtlCol="0">
            <a:spAutoFit/>
          </a:bodyPr>
          <a:lstStyle/>
          <a:p>
            <a:r>
              <a:rPr lang="en-US" sz="1050" b="1" dirty="0" smtClean="0">
                <a:latin typeface="Times New Roman" panose="02020603050405020304" pitchFamily="18" charset="0"/>
                <a:cs typeface="Times New Roman" panose="02020603050405020304" pitchFamily="18" charset="0"/>
              </a:rPr>
              <a:t>Output:</a:t>
            </a:r>
            <a:endParaRPr lang="en-IN" sz="1050" b="1" dirty="0">
              <a:latin typeface="Times New Roman" panose="02020603050405020304" pitchFamily="18" charset="0"/>
              <a:cs typeface="Times New Roman" panose="02020603050405020304" pitchFamily="18" charset="0"/>
            </a:endParaRPr>
          </a:p>
        </p:txBody>
      </p:sp>
      <p:pic>
        <p:nvPicPr>
          <p:cNvPr id="6" name="Picture 4" descr="GIAN - Global Initiative of Academic Networ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422858" cy="19950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7913716" y="482138"/>
            <a:ext cx="13680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281749" y="482138"/>
            <a:ext cx="0" cy="36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lc="http://schemas.openxmlformats.org/drawingml/2006/lockedCanvas" xmlns:a16="http://schemas.microsoft.com/office/drawing/2014/main" xmlns="" id="{2669ABA5-20E6-818E-6C08-3D0B96AA4B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16326" y="0"/>
            <a:ext cx="475673" cy="466725"/>
          </a:xfrm>
          <a:prstGeom prst="rect">
            <a:avLst/>
          </a:prstGeom>
        </p:spPr>
      </p:pic>
      <p:sp>
        <p:nvSpPr>
          <p:cNvPr id="8" name="Slide Number Placeholder 7"/>
          <p:cNvSpPr>
            <a:spLocks noGrp="1"/>
          </p:cNvSpPr>
          <p:nvPr>
            <p:ph type="sldNum" sz="quarter" idx="12"/>
          </p:nvPr>
        </p:nvSpPr>
        <p:spPr/>
        <p:txBody>
          <a:bodyPr/>
          <a:lstStyle/>
          <a:p>
            <a:fld id="{7B168CCF-A15B-4761-8074-CC4E40B4ECF8}" type="slidenum">
              <a:rPr lang="en-IN" smtClean="0"/>
              <a:t>25</a:t>
            </a:fld>
            <a:endParaRPr lang="en-IN"/>
          </a:p>
        </p:txBody>
      </p:sp>
    </p:spTree>
    <p:extLst>
      <p:ext uri="{BB962C8B-B14F-4D97-AF65-F5344CB8AC3E}">
        <p14:creationId xmlns:p14="http://schemas.microsoft.com/office/powerpoint/2010/main" val="35337118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553" y="1052148"/>
            <a:ext cx="3469178" cy="253916"/>
          </a:xfrm>
          <a:prstGeom prst="rect">
            <a:avLst/>
          </a:prstGeom>
        </p:spPr>
        <p:txBody>
          <a:bodyPr wrap="square">
            <a:spAutoFit/>
          </a:bodyPr>
          <a:lstStyle/>
          <a:p>
            <a:r>
              <a:rPr lang="en-IN" sz="1050" dirty="0">
                <a:solidFill>
                  <a:srgbClr val="000000"/>
                </a:solidFill>
                <a:latin typeface="Times New Roman" panose="02020603050405020304" pitchFamily="18" charset="0"/>
                <a:cs typeface="Times New Roman" panose="02020603050405020304" pitchFamily="18" charset="0"/>
              </a:rPr>
              <a:t>history = </a:t>
            </a:r>
            <a:r>
              <a:rPr lang="en-IN" sz="1050" dirty="0" err="1" smtClean="0">
                <a:solidFill>
                  <a:srgbClr val="000000"/>
                </a:solidFill>
                <a:latin typeface="Times New Roman" panose="02020603050405020304" pitchFamily="18" charset="0"/>
                <a:cs typeface="Times New Roman" panose="02020603050405020304" pitchFamily="18" charset="0"/>
              </a:rPr>
              <a:t>model.fit</a:t>
            </a:r>
            <a:r>
              <a:rPr lang="en-IN" sz="1050" dirty="0" smtClean="0">
                <a:solidFill>
                  <a:srgbClr val="000000"/>
                </a:solidFill>
                <a:latin typeface="Times New Roman" panose="02020603050405020304" pitchFamily="18" charset="0"/>
                <a:cs typeface="Times New Roman" panose="02020603050405020304" pitchFamily="18" charset="0"/>
              </a:rPr>
              <a:t>(train, </a:t>
            </a:r>
            <a:r>
              <a:rPr lang="en-IN" sz="1050" dirty="0" err="1" smtClean="0">
                <a:solidFill>
                  <a:srgbClr val="000000"/>
                </a:solidFill>
                <a:latin typeface="Times New Roman" panose="02020603050405020304" pitchFamily="18" charset="0"/>
                <a:cs typeface="Times New Roman" panose="02020603050405020304" pitchFamily="18" charset="0"/>
              </a:rPr>
              <a:t>validation_data</a:t>
            </a:r>
            <a:r>
              <a:rPr lang="en-IN" sz="1050" dirty="0" smtClean="0">
                <a:solidFill>
                  <a:srgbClr val="000000"/>
                </a:solidFill>
                <a:latin typeface="Times New Roman" panose="02020603050405020304" pitchFamily="18" charset="0"/>
                <a:cs typeface="Times New Roman" panose="02020603050405020304" pitchFamily="18" charset="0"/>
              </a:rPr>
              <a:t>=</a:t>
            </a:r>
            <a:r>
              <a:rPr lang="en-IN" sz="1050" dirty="0" err="1" smtClean="0">
                <a:solidFill>
                  <a:srgbClr val="000000"/>
                </a:solidFill>
                <a:latin typeface="Times New Roman" panose="02020603050405020304" pitchFamily="18" charset="0"/>
                <a:cs typeface="Times New Roman" panose="02020603050405020304" pitchFamily="18" charset="0"/>
              </a:rPr>
              <a:t>val</a:t>
            </a:r>
            <a:r>
              <a:rPr lang="en-IN" sz="1050" dirty="0" smtClean="0">
                <a:solidFill>
                  <a:srgbClr val="000000"/>
                </a:solidFill>
                <a:latin typeface="Times New Roman" panose="02020603050405020304" pitchFamily="18" charset="0"/>
                <a:cs typeface="Times New Roman" panose="02020603050405020304" pitchFamily="18" charset="0"/>
              </a:rPr>
              <a:t>, </a:t>
            </a:r>
            <a:r>
              <a:rPr lang="en-IN" sz="1050" b="1" dirty="0" smtClean="0">
                <a:solidFill>
                  <a:srgbClr val="000000"/>
                </a:solidFill>
                <a:latin typeface="Times New Roman" panose="02020603050405020304" pitchFamily="18" charset="0"/>
                <a:cs typeface="Times New Roman" panose="02020603050405020304" pitchFamily="18" charset="0"/>
              </a:rPr>
              <a:t>epochs=</a:t>
            </a:r>
            <a:r>
              <a:rPr lang="en-IN" sz="1050" b="1" dirty="0" smtClean="0">
                <a:solidFill>
                  <a:srgbClr val="116644"/>
                </a:solidFill>
                <a:latin typeface="Times New Roman" panose="02020603050405020304" pitchFamily="18" charset="0"/>
                <a:cs typeface="Times New Roman" panose="02020603050405020304" pitchFamily="18" charset="0"/>
              </a:rPr>
              <a:t>30</a:t>
            </a:r>
            <a:r>
              <a:rPr lang="en-IN" sz="1050" dirty="0" smtClean="0">
                <a:solidFill>
                  <a:srgbClr val="000000"/>
                </a:solidFill>
                <a:latin typeface="Times New Roman" panose="02020603050405020304" pitchFamily="18" charset="0"/>
                <a:cs typeface="Times New Roman" panose="02020603050405020304" pitchFamily="18" charset="0"/>
              </a:rPr>
              <a:t>)</a:t>
            </a:r>
            <a:endParaRPr lang="en-IN" sz="1050" dirty="0">
              <a:solidFill>
                <a:srgbClr val="0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379614" y="1544861"/>
            <a:ext cx="5214851" cy="2839239"/>
          </a:xfrm>
          <a:prstGeom prst="rect">
            <a:avLst/>
          </a:prstGeom>
        </p:spPr>
        <p:txBody>
          <a:bodyPr wrap="square">
            <a:spAutoFit/>
          </a:bodyPr>
          <a:lstStyle/>
          <a:p>
            <a:r>
              <a:rPr lang="en-IN" sz="1050" dirty="0" err="1" smtClean="0">
                <a:latin typeface="Times New Roman" panose="02020603050405020304" pitchFamily="18" charset="0"/>
                <a:cs typeface="Times New Roman" panose="02020603050405020304" pitchFamily="18" charset="0"/>
              </a:rPr>
              <a:t>final_train_acc</a:t>
            </a:r>
            <a:r>
              <a:rPr lang="en-IN" sz="1050" dirty="0" smtClean="0">
                <a:latin typeface="Times New Roman" panose="02020603050405020304" pitchFamily="18" charset="0"/>
                <a:cs typeface="Times New Roman" panose="02020603050405020304" pitchFamily="18" charset="0"/>
              </a:rPr>
              <a:t> </a:t>
            </a:r>
            <a:r>
              <a:rPr lang="en-IN" sz="1050" dirty="0">
                <a:latin typeface="Times New Roman" panose="02020603050405020304" pitchFamily="18" charset="0"/>
                <a:cs typeface="Times New Roman" panose="02020603050405020304" pitchFamily="18" charset="0"/>
              </a:rPr>
              <a:t>= </a:t>
            </a:r>
            <a:r>
              <a:rPr lang="en-IN" sz="1050" dirty="0" err="1">
                <a:latin typeface="Times New Roman" panose="02020603050405020304" pitchFamily="18" charset="0"/>
                <a:cs typeface="Times New Roman" panose="02020603050405020304" pitchFamily="18" charset="0"/>
              </a:rPr>
              <a:t>history.history</a:t>
            </a:r>
            <a:r>
              <a:rPr lang="en-IN" sz="1050" dirty="0">
                <a:latin typeface="Times New Roman" panose="02020603050405020304" pitchFamily="18" charset="0"/>
                <a:cs typeface="Times New Roman" panose="02020603050405020304" pitchFamily="18" charset="0"/>
              </a:rPr>
              <a:t>['accuracy'][-1]</a:t>
            </a:r>
          </a:p>
          <a:p>
            <a:r>
              <a:rPr lang="en-IN" sz="1050" dirty="0" err="1">
                <a:latin typeface="Times New Roman" panose="02020603050405020304" pitchFamily="18" charset="0"/>
                <a:cs typeface="Times New Roman" panose="02020603050405020304" pitchFamily="18" charset="0"/>
              </a:rPr>
              <a:t>final_train_loss</a:t>
            </a:r>
            <a:r>
              <a:rPr lang="en-IN" sz="1050" dirty="0">
                <a:latin typeface="Times New Roman" panose="02020603050405020304" pitchFamily="18" charset="0"/>
                <a:cs typeface="Times New Roman" panose="02020603050405020304" pitchFamily="18" charset="0"/>
              </a:rPr>
              <a:t> = </a:t>
            </a:r>
            <a:r>
              <a:rPr lang="en-IN" sz="1050" dirty="0" err="1">
                <a:latin typeface="Times New Roman" panose="02020603050405020304" pitchFamily="18" charset="0"/>
                <a:cs typeface="Times New Roman" panose="02020603050405020304" pitchFamily="18" charset="0"/>
              </a:rPr>
              <a:t>history.history</a:t>
            </a:r>
            <a:r>
              <a:rPr lang="en-IN" sz="1050" dirty="0">
                <a:latin typeface="Times New Roman" panose="02020603050405020304" pitchFamily="18" charset="0"/>
                <a:cs typeface="Times New Roman" panose="02020603050405020304" pitchFamily="18" charset="0"/>
              </a:rPr>
              <a:t>['loss'][-1]</a:t>
            </a:r>
          </a:p>
          <a:p>
            <a:r>
              <a:rPr lang="en-IN" sz="1050" dirty="0">
                <a:latin typeface="Times New Roman" panose="02020603050405020304" pitchFamily="18" charset="0"/>
                <a:cs typeface="Times New Roman" panose="02020603050405020304" pitchFamily="18" charset="0"/>
              </a:rPr>
              <a:t/>
            </a:r>
            <a:br>
              <a:rPr lang="en-IN" sz="1050" dirty="0">
                <a:latin typeface="Times New Roman" panose="02020603050405020304" pitchFamily="18" charset="0"/>
                <a:cs typeface="Times New Roman" panose="02020603050405020304" pitchFamily="18" charset="0"/>
              </a:rPr>
            </a:br>
            <a:r>
              <a:rPr lang="en-IN" sz="1050" dirty="0">
                <a:latin typeface="Times New Roman" panose="02020603050405020304" pitchFamily="18" charset="0"/>
                <a:cs typeface="Times New Roman" panose="02020603050405020304" pitchFamily="18" charset="0"/>
              </a:rPr>
              <a:t>print(f</a:t>
            </a:r>
            <a:r>
              <a:rPr lang="en-IN" sz="1050" dirty="0" smtClean="0">
                <a:latin typeface="Times New Roman" panose="02020603050405020304" pitchFamily="18" charset="0"/>
                <a:cs typeface="Times New Roman" panose="02020603050405020304" pitchFamily="18" charset="0"/>
              </a:rPr>
              <a:t>" </a:t>
            </a:r>
            <a:r>
              <a:rPr lang="en-IN" sz="1050" dirty="0">
                <a:latin typeface="Times New Roman" panose="02020603050405020304" pitchFamily="18" charset="0"/>
                <a:cs typeface="Times New Roman" panose="02020603050405020304" pitchFamily="18" charset="0"/>
              </a:rPr>
              <a:t>Final Training Accuracy: {</a:t>
            </a:r>
            <a:r>
              <a:rPr lang="en-IN" sz="1050" dirty="0" err="1">
                <a:latin typeface="Times New Roman" panose="02020603050405020304" pitchFamily="18" charset="0"/>
                <a:cs typeface="Times New Roman" panose="02020603050405020304" pitchFamily="18" charset="0"/>
              </a:rPr>
              <a:t>final_train_acc</a:t>
            </a:r>
            <a:r>
              <a:rPr lang="en-IN" sz="1050" dirty="0">
                <a:latin typeface="Times New Roman" panose="02020603050405020304" pitchFamily="18" charset="0"/>
                <a:cs typeface="Times New Roman" panose="02020603050405020304" pitchFamily="18" charset="0"/>
              </a:rPr>
              <a:t> * 100:.2f}%")</a:t>
            </a:r>
          </a:p>
          <a:p>
            <a:r>
              <a:rPr lang="en-IN" sz="1050" dirty="0">
                <a:latin typeface="Times New Roman" panose="02020603050405020304" pitchFamily="18" charset="0"/>
                <a:cs typeface="Times New Roman" panose="02020603050405020304" pitchFamily="18" charset="0"/>
              </a:rPr>
              <a:t>print(f</a:t>
            </a:r>
            <a:r>
              <a:rPr lang="en-IN" sz="1050" dirty="0" smtClean="0">
                <a:latin typeface="Times New Roman" panose="02020603050405020304" pitchFamily="18" charset="0"/>
                <a:cs typeface="Times New Roman" panose="02020603050405020304" pitchFamily="18" charset="0"/>
              </a:rPr>
              <a:t>" </a:t>
            </a:r>
            <a:r>
              <a:rPr lang="en-IN" sz="1050" dirty="0">
                <a:latin typeface="Times New Roman" panose="02020603050405020304" pitchFamily="18" charset="0"/>
                <a:cs typeface="Times New Roman" panose="02020603050405020304" pitchFamily="18" charset="0"/>
              </a:rPr>
              <a:t>Final Training Loss: {final_train_loss:.4f}")</a:t>
            </a:r>
          </a:p>
          <a:p>
            <a:r>
              <a:rPr lang="en-IN" sz="1050" dirty="0">
                <a:latin typeface="Times New Roman" panose="02020603050405020304" pitchFamily="18" charset="0"/>
                <a:cs typeface="Times New Roman" panose="02020603050405020304" pitchFamily="18" charset="0"/>
              </a:rPr>
              <a:t/>
            </a:r>
            <a:br>
              <a:rPr lang="en-IN" sz="1050" dirty="0">
                <a:latin typeface="Times New Roman" panose="02020603050405020304" pitchFamily="18" charset="0"/>
                <a:cs typeface="Times New Roman" panose="02020603050405020304" pitchFamily="18" charset="0"/>
              </a:rPr>
            </a:br>
            <a:endParaRPr lang="en-IN" sz="1050" dirty="0" smtClean="0">
              <a:latin typeface="Times New Roman" panose="02020603050405020304" pitchFamily="18" charset="0"/>
              <a:cs typeface="Times New Roman" panose="02020603050405020304" pitchFamily="18" charset="0"/>
            </a:endParaRPr>
          </a:p>
          <a:p>
            <a:endParaRPr lang="en-IN" sz="1050" dirty="0">
              <a:latin typeface="Times New Roman" panose="02020603050405020304" pitchFamily="18" charset="0"/>
              <a:cs typeface="Times New Roman" panose="02020603050405020304" pitchFamily="18" charset="0"/>
            </a:endParaRPr>
          </a:p>
          <a:p>
            <a:endParaRPr lang="en-IN" sz="1050" dirty="0" smtClean="0">
              <a:latin typeface="Times New Roman" panose="02020603050405020304" pitchFamily="18" charset="0"/>
              <a:cs typeface="Times New Roman" panose="02020603050405020304" pitchFamily="18" charset="0"/>
            </a:endParaRPr>
          </a:p>
          <a:p>
            <a:endParaRPr lang="en-IN" sz="1050" dirty="0">
              <a:latin typeface="Times New Roman" panose="02020603050405020304" pitchFamily="18" charset="0"/>
              <a:cs typeface="Times New Roman" panose="02020603050405020304" pitchFamily="18" charset="0"/>
            </a:endParaRPr>
          </a:p>
          <a:p>
            <a:endParaRPr lang="en-IN" sz="1050" dirty="0" smtClean="0">
              <a:latin typeface="Times New Roman" panose="02020603050405020304" pitchFamily="18" charset="0"/>
              <a:cs typeface="Times New Roman" panose="02020603050405020304" pitchFamily="18" charset="0"/>
            </a:endParaRPr>
          </a:p>
          <a:p>
            <a:endParaRPr lang="en-IN" sz="1050" dirty="0" smtClean="0">
              <a:latin typeface="Times New Roman" panose="02020603050405020304" pitchFamily="18" charset="0"/>
              <a:cs typeface="Times New Roman" panose="02020603050405020304" pitchFamily="18" charset="0"/>
            </a:endParaRPr>
          </a:p>
          <a:p>
            <a:endParaRPr lang="en-IN" sz="1050" dirty="0" smtClean="0">
              <a:latin typeface="Times New Roman" panose="02020603050405020304" pitchFamily="18" charset="0"/>
              <a:cs typeface="Times New Roman" panose="02020603050405020304" pitchFamily="18" charset="0"/>
            </a:endParaRPr>
          </a:p>
          <a:p>
            <a:r>
              <a:rPr lang="en-IN" sz="1050" dirty="0" err="1" smtClean="0">
                <a:latin typeface="Times New Roman" panose="02020603050405020304" pitchFamily="18" charset="0"/>
                <a:cs typeface="Times New Roman" panose="02020603050405020304" pitchFamily="18" charset="0"/>
              </a:rPr>
              <a:t>test_loss</a:t>
            </a:r>
            <a:r>
              <a:rPr lang="en-IN" sz="1050" dirty="0">
                <a:latin typeface="Times New Roman" panose="02020603050405020304" pitchFamily="18" charset="0"/>
                <a:cs typeface="Times New Roman" panose="02020603050405020304" pitchFamily="18" charset="0"/>
              </a:rPr>
              <a:t>, </a:t>
            </a:r>
            <a:r>
              <a:rPr lang="en-IN" sz="1050" dirty="0" err="1">
                <a:latin typeface="Times New Roman" panose="02020603050405020304" pitchFamily="18" charset="0"/>
                <a:cs typeface="Times New Roman" panose="02020603050405020304" pitchFamily="18" charset="0"/>
              </a:rPr>
              <a:t>test_acc</a:t>
            </a:r>
            <a:r>
              <a:rPr lang="en-IN" sz="1050" dirty="0">
                <a:latin typeface="Times New Roman" panose="02020603050405020304" pitchFamily="18" charset="0"/>
                <a:cs typeface="Times New Roman" panose="02020603050405020304" pitchFamily="18" charset="0"/>
              </a:rPr>
              <a:t> = </a:t>
            </a:r>
            <a:r>
              <a:rPr lang="en-IN" sz="1050" dirty="0" err="1">
                <a:latin typeface="Times New Roman" panose="02020603050405020304" pitchFamily="18" charset="0"/>
                <a:cs typeface="Times New Roman" panose="02020603050405020304" pitchFamily="18" charset="0"/>
              </a:rPr>
              <a:t>model.evaluate</a:t>
            </a:r>
            <a:r>
              <a:rPr lang="en-IN" sz="1050" dirty="0">
                <a:latin typeface="Times New Roman" panose="02020603050405020304" pitchFamily="18" charset="0"/>
                <a:cs typeface="Times New Roman" panose="02020603050405020304" pitchFamily="18" charset="0"/>
              </a:rPr>
              <a:t>(test, verbose=1)</a:t>
            </a:r>
          </a:p>
          <a:p>
            <a:r>
              <a:rPr lang="en-IN" sz="1050" dirty="0">
                <a:latin typeface="Times New Roman" panose="02020603050405020304" pitchFamily="18" charset="0"/>
                <a:cs typeface="Times New Roman" panose="02020603050405020304" pitchFamily="18" charset="0"/>
              </a:rPr>
              <a:t/>
            </a:r>
            <a:br>
              <a:rPr lang="en-IN" sz="1050" dirty="0">
                <a:latin typeface="Times New Roman" panose="02020603050405020304" pitchFamily="18" charset="0"/>
                <a:cs typeface="Times New Roman" panose="02020603050405020304" pitchFamily="18" charset="0"/>
              </a:rPr>
            </a:br>
            <a:r>
              <a:rPr lang="en-IN" sz="1050" dirty="0">
                <a:latin typeface="Times New Roman" panose="02020603050405020304" pitchFamily="18" charset="0"/>
                <a:cs typeface="Times New Roman" panose="02020603050405020304" pitchFamily="18" charset="0"/>
              </a:rPr>
              <a:t>print(f</a:t>
            </a:r>
            <a:r>
              <a:rPr lang="en-IN" sz="1050" dirty="0" smtClean="0">
                <a:latin typeface="Times New Roman" panose="02020603050405020304" pitchFamily="18" charset="0"/>
                <a:cs typeface="Times New Roman" panose="02020603050405020304" pitchFamily="18" charset="0"/>
              </a:rPr>
              <a:t>" </a:t>
            </a:r>
            <a:r>
              <a:rPr lang="en-IN" sz="1050" dirty="0">
                <a:latin typeface="Times New Roman" panose="02020603050405020304" pitchFamily="18" charset="0"/>
                <a:cs typeface="Times New Roman" panose="02020603050405020304" pitchFamily="18" charset="0"/>
              </a:rPr>
              <a:t>Final Test Accuracy: {</a:t>
            </a:r>
            <a:r>
              <a:rPr lang="en-IN" sz="1050" dirty="0" err="1">
                <a:latin typeface="Times New Roman" panose="02020603050405020304" pitchFamily="18" charset="0"/>
                <a:cs typeface="Times New Roman" panose="02020603050405020304" pitchFamily="18" charset="0"/>
              </a:rPr>
              <a:t>test_acc</a:t>
            </a:r>
            <a:r>
              <a:rPr lang="en-IN" sz="1050" dirty="0">
                <a:latin typeface="Times New Roman" panose="02020603050405020304" pitchFamily="18" charset="0"/>
                <a:cs typeface="Times New Roman" panose="02020603050405020304" pitchFamily="18" charset="0"/>
              </a:rPr>
              <a:t> * 100:.2f}%")</a:t>
            </a:r>
          </a:p>
          <a:p>
            <a:r>
              <a:rPr lang="en-IN" sz="1050" dirty="0">
                <a:latin typeface="Times New Roman" panose="02020603050405020304" pitchFamily="18" charset="0"/>
                <a:cs typeface="Times New Roman" panose="02020603050405020304" pitchFamily="18" charset="0"/>
              </a:rPr>
              <a:t>print(f</a:t>
            </a:r>
            <a:r>
              <a:rPr lang="en-IN" sz="1050" dirty="0" smtClean="0">
                <a:latin typeface="Times New Roman" panose="02020603050405020304" pitchFamily="18" charset="0"/>
                <a:cs typeface="Times New Roman" panose="02020603050405020304" pitchFamily="18" charset="0"/>
              </a:rPr>
              <a:t>" </a:t>
            </a:r>
            <a:r>
              <a:rPr lang="en-IN" sz="1050" dirty="0">
                <a:latin typeface="Times New Roman" panose="02020603050405020304" pitchFamily="18" charset="0"/>
                <a:cs typeface="Times New Roman" panose="02020603050405020304" pitchFamily="18" charset="0"/>
              </a:rPr>
              <a:t>Final Test Loss: {test_loss:.4f}")</a:t>
            </a:r>
          </a:p>
        </p:txBody>
      </p:sp>
      <p:sp>
        <p:nvSpPr>
          <p:cNvPr id="4" name="Rectangle 3"/>
          <p:cNvSpPr/>
          <p:nvPr/>
        </p:nvSpPr>
        <p:spPr>
          <a:xfrm>
            <a:off x="404553" y="2707791"/>
            <a:ext cx="2770910" cy="523220"/>
          </a:xfrm>
          <a:prstGeom prst="rect">
            <a:avLst/>
          </a:prstGeom>
        </p:spPr>
        <p:txBody>
          <a:bodyPr wrap="square">
            <a:spAutoFit/>
          </a:bodyPr>
          <a:lstStyle/>
          <a:p>
            <a:r>
              <a:rPr lang="en-US" sz="1400" b="1" dirty="0" smtClean="0">
                <a:solidFill>
                  <a:srgbClr val="1F1F1F"/>
                </a:solidFill>
                <a:latin typeface="Times New Roman" panose="02020603050405020304" pitchFamily="18" charset="0"/>
                <a:cs typeface="Times New Roman" panose="02020603050405020304" pitchFamily="18" charset="0"/>
              </a:rPr>
              <a:t>Final </a:t>
            </a:r>
            <a:r>
              <a:rPr lang="en-US" sz="1400" b="1" dirty="0">
                <a:solidFill>
                  <a:srgbClr val="1F1F1F"/>
                </a:solidFill>
                <a:latin typeface="Times New Roman" panose="02020603050405020304" pitchFamily="18" charset="0"/>
                <a:cs typeface="Times New Roman" panose="02020603050405020304" pitchFamily="18" charset="0"/>
              </a:rPr>
              <a:t>Training Accuracy: 96.09% </a:t>
            </a:r>
            <a:endParaRPr lang="en-US" sz="1400" b="1" dirty="0" smtClean="0">
              <a:solidFill>
                <a:srgbClr val="1F1F1F"/>
              </a:solidFill>
              <a:latin typeface="Times New Roman" panose="02020603050405020304" pitchFamily="18" charset="0"/>
              <a:cs typeface="Times New Roman" panose="02020603050405020304" pitchFamily="18" charset="0"/>
            </a:endParaRPr>
          </a:p>
          <a:p>
            <a:r>
              <a:rPr lang="en-US" sz="1400" b="1" dirty="0" smtClean="0">
                <a:solidFill>
                  <a:srgbClr val="1F1F1F"/>
                </a:solidFill>
                <a:latin typeface="Times New Roman" panose="02020603050405020304" pitchFamily="18" charset="0"/>
                <a:cs typeface="Times New Roman" panose="02020603050405020304" pitchFamily="18" charset="0"/>
              </a:rPr>
              <a:t>Final </a:t>
            </a:r>
            <a:r>
              <a:rPr lang="en-US" sz="1400" b="1" dirty="0">
                <a:solidFill>
                  <a:srgbClr val="1F1F1F"/>
                </a:solidFill>
                <a:latin typeface="Times New Roman" panose="02020603050405020304" pitchFamily="18" charset="0"/>
                <a:cs typeface="Times New Roman" panose="02020603050405020304" pitchFamily="18" charset="0"/>
              </a:rPr>
              <a:t>Training Loss: 0.0932</a:t>
            </a:r>
            <a:endParaRPr lang="en-IN" sz="1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379614" y="4614115"/>
            <a:ext cx="2546466" cy="523220"/>
          </a:xfrm>
          <a:prstGeom prst="rect">
            <a:avLst/>
          </a:prstGeom>
        </p:spPr>
        <p:txBody>
          <a:bodyPr wrap="square">
            <a:spAutoFit/>
          </a:bodyPr>
          <a:lstStyle/>
          <a:p>
            <a:r>
              <a:rPr lang="en-US" sz="1400" b="1" dirty="0">
                <a:solidFill>
                  <a:srgbClr val="1F1F1F"/>
                </a:solidFill>
                <a:latin typeface="Times New Roman" panose="02020603050405020304" pitchFamily="18" charset="0"/>
                <a:cs typeface="Times New Roman" panose="02020603050405020304" pitchFamily="18" charset="0"/>
              </a:rPr>
              <a:t>Final Test Accuracy: 82.50% </a:t>
            </a:r>
            <a:endParaRPr lang="en-US" sz="1400" b="1" dirty="0" smtClean="0">
              <a:solidFill>
                <a:srgbClr val="1F1F1F"/>
              </a:solidFill>
              <a:latin typeface="Times New Roman" panose="02020603050405020304" pitchFamily="18" charset="0"/>
              <a:cs typeface="Times New Roman" panose="02020603050405020304" pitchFamily="18" charset="0"/>
            </a:endParaRPr>
          </a:p>
          <a:p>
            <a:r>
              <a:rPr lang="en-US" sz="1400" b="1" dirty="0" smtClean="0">
                <a:solidFill>
                  <a:srgbClr val="1F1F1F"/>
                </a:solidFill>
                <a:latin typeface="Times New Roman" panose="02020603050405020304" pitchFamily="18" charset="0"/>
                <a:cs typeface="Times New Roman" panose="02020603050405020304" pitchFamily="18" charset="0"/>
              </a:rPr>
              <a:t>Final </a:t>
            </a:r>
            <a:r>
              <a:rPr lang="en-US" sz="1400" b="1" dirty="0">
                <a:solidFill>
                  <a:srgbClr val="1F1F1F"/>
                </a:solidFill>
                <a:latin typeface="Times New Roman" panose="02020603050405020304" pitchFamily="18" charset="0"/>
                <a:cs typeface="Times New Roman" panose="02020603050405020304" pitchFamily="18" charset="0"/>
              </a:rPr>
              <a:t>Test Loss: 0.5465</a:t>
            </a:r>
            <a:endParaRPr lang="en-IN" sz="1400" b="1" dirty="0">
              <a:latin typeface="Times New Roman" panose="02020603050405020304" pitchFamily="18" charset="0"/>
              <a:cs typeface="Times New Roman" panose="02020603050405020304" pitchFamily="18" charset="0"/>
            </a:endParaRPr>
          </a:p>
        </p:txBody>
      </p:sp>
      <p:sp>
        <p:nvSpPr>
          <p:cNvPr id="6" name="Right Brace 5"/>
          <p:cNvSpPr/>
          <p:nvPr/>
        </p:nvSpPr>
        <p:spPr>
          <a:xfrm>
            <a:off x="3977638" y="1691098"/>
            <a:ext cx="153787" cy="87753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ln w="0"/>
              <a:effectLst>
                <a:outerShdw blurRad="38100" dist="19050" dir="2700000" algn="tl" rotWithShape="0">
                  <a:schemeClr val="dk1">
                    <a:alpha val="40000"/>
                  </a:schemeClr>
                </a:outerShdw>
              </a:effectLst>
            </a:endParaRPr>
          </a:p>
        </p:txBody>
      </p:sp>
      <p:sp>
        <p:nvSpPr>
          <p:cNvPr id="7" name="Right Brace 6"/>
          <p:cNvSpPr/>
          <p:nvPr/>
        </p:nvSpPr>
        <p:spPr>
          <a:xfrm>
            <a:off x="3391594" y="3457300"/>
            <a:ext cx="210588" cy="72777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ln w="0"/>
              <a:effectLst>
                <a:outerShdw blurRad="38100" dist="19050" dir="2700000" algn="tl" rotWithShape="0">
                  <a:schemeClr val="dk1">
                    <a:alpha val="40000"/>
                  </a:schemeClr>
                </a:outerShdw>
              </a:effectLst>
            </a:endParaRPr>
          </a:p>
        </p:txBody>
      </p:sp>
      <p:sp>
        <p:nvSpPr>
          <p:cNvPr id="8" name="Right Brace 7"/>
          <p:cNvSpPr/>
          <p:nvPr/>
        </p:nvSpPr>
        <p:spPr>
          <a:xfrm>
            <a:off x="3602182" y="1077678"/>
            <a:ext cx="108066" cy="31412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9" name="TextBox 8"/>
          <p:cNvSpPr txBox="1"/>
          <p:nvPr/>
        </p:nvSpPr>
        <p:spPr>
          <a:xfrm>
            <a:off x="3676997" y="1117164"/>
            <a:ext cx="2774604" cy="253916"/>
          </a:xfrm>
          <a:prstGeom prst="rect">
            <a:avLst/>
          </a:prstGeom>
          <a:noFill/>
        </p:spPr>
        <p:txBody>
          <a:bodyPr wrap="square" rtlCol="0">
            <a:spAutoFit/>
          </a:bodyPr>
          <a:lstStyle/>
          <a:p>
            <a:r>
              <a:rPr lang="en-US" sz="1050" dirty="0" smtClean="0">
                <a:solidFill>
                  <a:srgbClr val="00B0F0"/>
                </a:solidFill>
                <a:latin typeface="Times New Roman" panose="02020603050405020304" pitchFamily="18" charset="0"/>
                <a:cs typeface="Times New Roman" panose="02020603050405020304" pitchFamily="18" charset="0"/>
              </a:rPr>
              <a:t>Training the model</a:t>
            </a:r>
            <a:endParaRPr lang="en-IN" sz="1050" dirty="0">
              <a:solidFill>
                <a:srgbClr val="00B0F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6691744" y="454930"/>
            <a:ext cx="3948547" cy="1223412"/>
          </a:xfrm>
          <a:prstGeom prst="rect">
            <a:avLst/>
          </a:prstGeom>
          <a:noFill/>
        </p:spPr>
        <p:txBody>
          <a:bodyPr wrap="square" rtlCol="0">
            <a:spAutoFit/>
          </a:bodyPr>
          <a:lstStyle/>
          <a:p>
            <a:r>
              <a:rPr lang="en-IN" sz="1050" dirty="0" err="1"/>
              <a:t>plt.figure</a:t>
            </a:r>
            <a:r>
              <a:rPr lang="en-IN" sz="1050" dirty="0"/>
              <a:t>(</a:t>
            </a:r>
            <a:r>
              <a:rPr lang="en-IN" sz="1050" dirty="0" err="1"/>
              <a:t>figsize</a:t>
            </a:r>
            <a:r>
              <a:rPr lang="en-IN" sz="1050" dirty="0"/>
              <a:t>=(10,4))</a:t>
            </a:r>
          </a:p>
          <a:p>
            <a:r>
              <a:rPr lang="en-IN" sz="1050" dirty="0" err="1"/>
              <a:t>plt.subplot</a:t>
            </a:r>
            <a:r>
              <a:rPr lang="en-IN" sz="1050" dirty="0"/>
              <a:t>(1,2,1)</a:t>
            </a:r>
          </a:p>
          <a:p>
            <a:r>
              <a:rPr lang="en-IN" sz="1050" dirty="0" err="1"/>
              <a:t>plt.plot</a:t>
            </a:r>
            <a:r>
              <a:rPr lang="en-IN" sz="1050" dirty="0"/>
              <a:t>(</a:t>
            </a:r>
            <a:r>
              <a:rPr lang="en-IN" sz="1050" dirty="0" err="1"/>
              <a:t>history.history</a:t>
            </a:r>
            <a:r>
              <a:rPr lang="en-IN" sz="1050" dirty="0"/>
              <a:t>['accuracy'], label='Train </a:t>
            </a:r>
            <a:r>
              <a:rPr lang="en-IN" sz="1050" dirty="0" err="1"/>
              <a:t>Acc</a:t>
            </a:r>
            <a:r>
              <a:rPr lang="en-IN" sz="1050" dirty="0"/>
              <a:t>', marker='o')</a:t>
            </a:r>
          </a:p>
          <a:p>
            <a:r>
              <a:rPr lang="en-IN" sz="1050" dirty="0" err="1"/>
              <a:t>plt.plot</a:t>
            </a:r>
            <a:r>
              <a:rPr lang="en-IN" sz="1050" dirty="0"/>
              <a:t>(</a:t>
            </a:r>
            <a:r>
              <a:rPr lang="en-IN" sz="1050" dirty="0" err="1"/>
              <a:t>history.history</a:t>
            </a:r>
            <a:r>
              <a:rPr lang="en-IN" sz="1050" dirty="0"/>
              <a:t>['</a:t>
            </a:r>
            <a:r>
              <a:rPr lang="en-IN" sz="1050" dirty="0" err="1"/>
              <a:t>val_accuracy</a:t>
            </a:r>
            <a:r>
              <a:rPr lang="en-IN" sz="1050" dirty="0"/>
              <a:t>'], label='Val </a:t>
            </a:r>
            <a:r>
              <a:rPr lang="en-IN" sz="1050" dirty="0" err="1"/>
              <a:t>Acc</a:t>
            </a:r>
            <a:r>
              <a:rPr lang="en-IN" sz="1050" dirty="0"/>
              <a:t>', marker='o')</a:t>
            </a:r>
          </a:p>
          <a:p>
            <a:r>
              <a:rPr lang="en-IN" sz="1050" dirty="0" err="1"/>
              <a:t>plt.legend</a:t>
            </a:r>
            <a:r>
              <a:rPr lang="en-IN" sz="1050" dirty="0"/>
              <a:t>(); </a:t>
            </a:r>
            <a:r>
              <a:rPr lang="en-IN" sz="1050" dirty="0" err="1"/>
              <a:t>plt.title</a:t>
            </a:r>
            <a:r>
              <a:rPr lang="en-IN" sz="1050" dirty="0"/>
              <a:t>('Accuracy'); </a:t>
            </a:r>
            <a:r>
              <a:rPr lang="en-IN" sz="1050" dirty="0" err="1"/>
              <a:t>plt.grid</a:t>
            </a:r>
            <a:r>
              <a:rPr lang="en-IN" sz="1050" dirty="0"/>
              <a:t>(True)</a:t>
            </a:r>
          </a:p>
          <a:p>
            <a:r>
              <a:rPr lang="en-IN" sz="1050" dirty="0"/>
              <a:t/>
            </a:r>
            <a:br>
              <a:rPr lang="en-IN" sz="1050" dirty="0"/>
            </a:br>
            <a:endParaRPr lang="en-IN" sz="1050" dirty="0"/>
          </a:p>
        </p:txBody>
      </p:sp>
      <p:sp>
        <p:nvSpPr>
          <p:cNvPr id="11" name="TextBox 10"/>
          <p:cNvSpPr txBox="1"/>
          <p:nvPr/>
        </p:nvSpPr>
        <p:spPr>
          <a:xfrm>
            <a:off x="3602182" y="3694230"/>
            <a:ext cx="2774604" cy="253916"/>
          </a:xfrm>
          <a:prstGeom prst="rect">
            <a:avLst/>
          </a:prstGeom>
          <a:noFill/>
        </p:spPr>
        <p:txBody>
          <a:bodyPr wrap="square" rtlCol="0">
            <a:spAutoFit/>
          </a:bodyPr>
          <a:lstStyle/>
          <a:p>
            <a:r>
              <a:rPr lang="en-US" sz="1050" dirty="0" smtClean="0">
                <a:solidFill>
                  <a:srgbClr val="00B0F0"/>
                </a:solidFill>
                <a:latin typeface="Times New Roman" panose="02020603050405020304" pitchFamily="18" charset="0"/>
                <a:cs typeface="Times New Roman" panose="02020603050405020304" pitchFamily="18" charset="0"/>
              </a:rPr>
              <a:t>Evaluation on Test set</a:t>
            </a:r>
            <a:endParaRPr lang="en-IN" sz="1050" dirty="0">
              <a:solidFill>
                <a:srgbClr val="00B0F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6691744" y="3597776"/>
            <a:ext cx="4231180" cy="900246"/>
          </a:xfrm>
          <a:prstGeom prst="rect">
            <a:avLst/>
          </a:prstGeom>
        </p:spPr>
        <p:txBody>
          <a:bodyPr wrap="square">
            <a:spAutoFit/>
          </a:bodyPr>
          <a:lstStyle/>
          <a:p>
            <a:r>
              <a:rPr lang="en-IN" sz="1050" dirty="0" err="1"/>
              <a:t>plt.subplot</a:t>
            </a:r>
            <a:r>
              <a:rPr lang="en-IN" sz="1050" dirty="0"/>
              <a:t>(1,2,2)</a:t>
            </a:r>
          </a:p>
          <a:p>
            <a:r>
              <a:rPr lang="en-IN" sz="1050" dirty="0" err="1"/>
              <a:t>plt.plot</a:t>
            </a:r>
            <a:r>
              <a:rPr lang="en-IN" sz="1050" dirty="0"/>
              <a:t>(</a:t>
            </a:r>
            <a:r>
              <a:rPr lang="en-IN" sz="1050" dirty="0" err="1"/>
              <a:t>history.history</a:t>
            </a:r>
            <a:r>
              <a:rPr lang="en-IN" sz="1050" dirty="0"/>
              <a:t>['loss'], label='Train Loss', marker='o')</a:t>
            </a:r>
          </a:p>
          <a:p>
            <a:r>
              <a:rPr lang="en-IN" sz="1050" dirty="0" err="1"/>
              <a:t>plt.plot</a:t>
            </a:r>
            <a:r>
              <a:rPr lang="en-IN" sz="1050" dirty="0"/>
              <a:t>(</a:t>
            </a:r>
            <a:r>
              <a:rPr lang="en-IN" sz="1050" dirty="0" err="1"/>
              <a:t>history.history</a:t>
            </a:r>
            <a:r>
              <a:rPr lang="en-IN" sz="1050" dirty="0"/>
              <a:t>['</a:t>
            </a:r>
            <a:r>
              <a:rPr lang="en-IN" sz="1050" dirty="0" err="1"/>
              <a:t>val_loss</a:t>
            </a:r>
            <a:r>
              <a:rPr lang="en-IN" sz="1050" dirty="0"/>
              <a:t>'], label='Val Loss', marker='o')</a:t>
            </a:r>
          </a:p>
          <a:p>
            <a:r>
              <a:rPr lang="en-IN" sz="1050" dirty="0" err="1"/>
              <a:t>plt.legend</a:t>
            </a:r>
            <a:r>
              <a:rPr lang="en-IN" sz="1050" dirty="0"/>
              <a:t>(); </a:t>
            </a:r>
            <a:r>
              <a:rPr lang="en-IN" sz="1050" dirty="0" err="1"/>
              <a:t>plt.title</a:t>
            </a:r>
            <a:r>
              <a:rPr lang="en-IN" sz="1050" dirty="0"/>
              <a:t>('Loss'); </a:t>
            </a:r>
            <a:r>
              <a:rPr lang="en-IN" sz="1050" dirty="0" err="1"/>
              <a:t>plt.grid</a:t>
            </a:r>
            <a:r>
              <a:rPr lang="en-IN" sz="1050" dirty="0"/>
              <a:t>(True)</a:t>
            </a:r>
          </a:p>
          <a:p>
            <a:r>
              <a:rPr lang="en-IN" sz="1050" dirty="0" err="1"/>
              <a:t>plt.show</a:t>
            </a:r>
            <a:r>
              <a:rPr lang="en-IN" sz="1050" dirty="0"/>
              <a:t>()</a:t>
            </a:r>
          </a:p>
        </p:txBody>
      </p:sp>
      <p:pic>
        <p:nvPicPr>
          <p:cNvPr id="14" name="Picture 13"/>
          <p:cNvPicPr>
            <a:picLocks noChangeAspect="1"/>
          </p:cNvPicPr>
          <p:nvPr/>
        </p:nvPicPr>
        <p:blipFill rotWithShape="1">
          <a:blip r:embed="rId2"/>
          <a:srcRect r="49194"/>
          <a:stretch/>
        </p:blipFill>
        <p:spPr>
          <a:xfrm>
            <a:off x="7977906" y="1544861"/>
            <a:ext cx="2035233" cy="1805060"/>
          </a:xfrm>
          <a:prstGeom prst="rect">
            <a:avLst/>
          </a:prstGeom>
        </p:spPr>
      </p:pic>
      <p:pic>
        <p:nvPicPr>
          <p:cNvPr id="16" name="Picture 15"/>
          <p:cNvPicPr>
            <a:picLocks noChangeAspect="1"/>
          </p:cNvPicPr>
          <p:nvPr/>
        </p:nvPicPr>
        <p:blipFill rotWithShape="1">
          <a:blip r:embed="rId2"/>
          <a:srcRect l="50701"/>
          <a:stretch/>
        </p:blipFill>
        <p:spPr>
          <a:xfrm>
            <a:off x="8064198" y="4498022"/>
            <a:ext cx="1948941" cy="1702495"/>
          </a:xfrm>
          <a:prstGeom prst="rect">
            <a:avLst/>
          </a:prstGeom>
        </p:spPr>
      </p:pic>
      <p:sp>
        <p:nvSpPr>
          <p:cNvPr id="17" name="TextBox 16"/>
          <p:cNvSpPr txBox="1"/>
          <p:nvPr/>
        </p:nvSpPr>
        <p:spPr>
          <a:xfrm>
            <a:off x="6671883" y="1691098"/>
            <a:ext cx="1613594" cy="253916"/>
          </a:xfrm>
          <a:prstGeom prst="rect">
            <a:avLst/>
          </a:prstGeom>
          <a:noFill/>
        </p:spPr>
        <p:txBody>
          <a:bodyPr wrap="square" rtlCol="0">
            <a:spAutoFit/>
          </a:bodyPr>
          <a:lstStyle/>
          <a:p>
            <a:r>
              <a:rPr lang="en-US" sz="1050" b="1" dirty="0" smtClean="0">
                <a:latin typeface="Times New Roman" panose="02020603050405020304" pitchFamily="18" charset="0"/>
                <a:cs typeface="Times New Roman" panose="02020603050405020304" pitchFamily="18" charset="0"/>
              </a:rPr>
              <a:t>Training Accuracy:</a:t>
            </a:r>
            <a:endParaRPr lang="en-IN" sz="105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6671883" y="4748767"/>
            <a:ext cx="1613594" cy="253916"/>
          </a:xfrm>
          <a:prstGeom prst="rect">
            <a:avLst/>
          </a:prstGeom>
          <a:noFill/>
        </p:spPr>
        <p:txBody>
          <a:bodyPr wrap="square" rtlCol="0">
            <a:spAutoFit/>
          </a:bodyPr>
          <a:lstStyle/>
          <a:p>
            <a:r>
              <a:rPr lang="en-US" sz="1050" b="1" dirty="0" smtClean="0">
                <a:latin typeface="Times New Roman" panose="02020603050405020304" pitchFamily="18" charset="0"/>
                <a:cs typeface="Times New Roman" panose="02020603050405020304" pitchFamily="18" charset="0"/>
              </a:rPr>
              <a:t>Training Loss:</a:t>
            </a:r>
            <a:endParaRPr lang="en-IN" sz="1050"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4098172" y="2011221"/>
            <a:ext cx="1928553" cy="253916"/>
          </a:xfrm>
          <a:prstGeom prst="rect">
            <a:avLst/>
          </a:prstGeom>
          <a:noFill/>
        </p:spPr>
        <p:txBody>
          <a:bodyPr wrap="square" rtlCol="0">
            <a:spAutoFit/>
          </a:bodyPr>
          <a:lstStyle/>
          <a:p>
            <a:r>
              <a:rPr lang="en-US" sz="1050" dirty="0" smtClean="0">
                <a:solidFill>
                  <a:srgbClr val="00B0F0"/>
                </a:solidFill>
                <a:latin typeface="Times New Roman" panose="02020603050405020304" pitchFamily="18" charset="0"/>
                <a:cs typeface="Times New Roman" panose="02020603050405020304" pitchFamily="18" charset="0"/>
              </a:rPr>
              <a:t>Predicting Training Accuracy</a:t>
            </a:r>
            <a:endParaRPr lang="en-IN" sz="1050" dirty="0">
              <a:solidFill>
                <a:srgbClr val="00B0F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379614" y="5449023"/>
            <a:ext cx="6096000" cy="577081"/>
          </a:xfrm>
          <a:prstGeom prst="rect">
            <a:avLst/>
          </a:prstGeom>
        </p:spPr>
        <p:txBody>
          <a:bodyPr>
            <a:spAutoFit/>
          </a:bodyPr>
          <a:lstStyle/>
          <a:p>
            <a:r>
              <a:rPr lang="en-US" sz="1050" dirty="0" err="1">
                <a:latin typeface="Times New Roman" panose="02020603050405020304" pitchFamily="18" charset="0"/>
                <a:cs typeface="Times New Roman" panose="02020603050405020304" pitchFamily="18" charset="0"/>
              </a:rPr>
              <a:t>save_path</a:t>
            </a:r>
            <a:r>
              <a:rPr lang="en-US" sz="1050" dirty="0">
                <a:latin typeface="Times New Roman" panose="02020603050405020304" pitchFamily="18" charset="0"/>
                <a:cs typeface="Times New Roman" panose="02020603050405020304" pitchFamily="18" charset="0"/>
              </a:rPr>
              <a:t> = "/content/drive/</a:t>
            </a:r>
            <a:r>
              <a:rPr lang="en-US" sz="1050" dirty="0" err="1">
                <a:latin typeface="Times New Roman" panose="02020603050405020304" pitchFamily="18" charset="0"/>
                <a:cs typeface="Times New Roman" panose="02020603050405020304" pitchFamily="18" charset="0"/>
              </a:rPr>
              <a:t>MyDrive</a:t>
            </a:r>
            <a:r>
              <a:rPr lang="en-US" sz="1050" dirty="0">
                <a:latin typeface="Times New Roman" panose="02020603050405020304" pitchFamily="18" charset="0"/>
                <a:cs typeface="Times New Roman" panose="02020603050405020304" pitchFamily="18" charset="0"/>
              </a:rPr>
              <a:t>/vgg16_manual_30_epoch_model.h5"</a:t>
            </a:r>
          </a:p>
          <a:p>
            <a:r>
              <a:rPr lang="en-US" sz="1050" dirty="0" err="1">
                <a:latin typeface="Times New Roman" panose="02020603050405020304" pitchFamily="18" charset="0"/>
                <a:cs typeface="Times New Roman" panose="02020603050405020304" pitchFamily="18" charset="0"/>
              </a:rPr>
              <a:t>model.save</a:t>
            </a:r>
            <a:r>
              <a:rPr lang="en-US" sz="1050" dirty="0">
                <a:latin typeface="Times New Roman" panose="02020603050405020304" pitchFamily="18" charset="0"/>
                <a:cs typeface="Times New Roman" panose="02020603050405020304" pitchFamily="18" charset="0"/>
              </a:rPr>
              <a:t>(</a:t>
            </a:r>
            <a:r>
              <a:rPr lang="en-US" sz="1050" dirty="0" err="1">
                <a:latin typeface="Times New Roman" panose="02020603050405020304" pitchFamily="18" charset="0"/>
                <a:cs typeface="Times New Roman" panose="02020603050405020304" pitchFamily="18" charset="0"/>
              </a:rPr>
              <a:t>save_path</a:t>
            </a:r>
            <a:r>
              <a:rPr lang="en-US" sz="1050" dirty="0">
                <a:latin typeface="Times New Roman" panose="02020603050405020304" pitchFamily="18" charset="0"/>
                <a:cs typeface="Times New Roman" panose="02020603050405020304" pitchFamily="18" charset="0"/>
              </a:rPr>
              <a:t>)</a:t>
            </a:r>
          </a:p>
          <a:p>
            <a:r>
              <a:rPr lang="en-US" sz="1050" dirty="0">
                <a:latin typeface="Times New Roman" panose="02020603050405020304" pitchFamily="18" charset="0"/>
                <a:cs typeface="Times New Roman" panose="02020603050405020304" pitchFamily="18" charset="0"/>
              </a:rPr>
              <a:t>print(f" Model saved successfully at: {</a:t>
            </a:r>
            <a:r>
              <a:rPr lang="en-US" sz="1050" dirty="0" err="1">
                <a:latin typeface="Times New Roman" panose="02020603050405020304" pitchFamily="18" charset="0"/>
                <a:cs typeface="Times New Roman" panose="02020603050405020304" pitchFamily="18" charset="0"/>
              </a:rPr>
              <a:t>save_path</a:t>
            </a:r>
            <a:r>
              <a:rPr lang="en-US" sz="1050" dirty="0">
                <a:latin typeface="Times New Roman" panose="02020603050405020304" pitchFamily="18" charset="0"/>
                <a:cs typeface="Times New Roman" panose="02020603050405020304" pitchFamily="18" charset="0"/>
              </a:rPr>
              <a:t>}")</a:t>
            </a:r>
          </a:p>
        </p:txBody>
      </p:sp>
      <p:sp>
        <p:nvSpPr>
          <p:cNvPr id="21" name="Right Brace 20"/>
          <p:cNvSpPr/>
          <p:nvPr/>
        </p:nvSpPr>
        <p:spPr>
          <a:xfrm>
            <a:off x="4516583" y="5424084"/>
            <a:ext cx="113606" cy="52783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ln w="0"/>
              <a:effectLst>
                <a:outerShdw blurRad="38100" dist="19050" dir="2700000" algn="tl" rotWithShape="0">
                  <a:schemeClr val="dk1">
                    <a:alpha val="40000"/>
                  </a:schemeClr>
                </a:outerShdw>
              </a:effectLst>
            </a:endParaRPr>
          </a:p>
        </p:txBody>
      </p:sp>
      <p:sp>
        <p:nvSpPr>
          <p:cNvPr id="22" name="TextBox 21"/>
          <p:cNvSpPr txBox="1"/>
          <p:nvPr/>
        </p:nvSpPr>
        <p:spPr>
          <a:xfrm>
            <a:off x="4571998" y="5559277"/>
            <a:ext cx="2774604" cy="253916"/>
          </a:xfrm>
          <a:prstGeom prst="rect">
            <a:avLst/>
          </a:prstGeom>
          <a:noFill/>
        </p:spPr>
        <p:txBody>
          <a:bodyPr wrap="square" rtlCol="0">
            <a:spAutoFit/>
          </a:bodyPr>
          <a:lstStyle/>
          <a:p>
            <a:r>
              <a:rPr lang="en-US" sz="1050" dirty="0" smtClean="0">
                <a:solidFill>
                  <a:srgbClr val="00B0F0"/>
                </a:solidFill>
                <a:latin typeface="Times New Roman" panose="02020603050405020304" pitchFamily="18" charset="0"/>
                <a:cs typeface="Times New Roman" panose="02020603050405020304" pitchFamily="18" charset="0"/>
              </a:rPr>
              <a:t>Saving the model path in drive</a:t>
            </a:r>
            <a:endParaRPr lang="en-IN" sz="1050" dirty="0">
              <a:solidFill>
                <a:srgbClr val="00B0F0"/>
              </a:solidFill>
              <a:latin typeface="Times New Roman" panose="02020603050405020304" pitchFamily="18" charset="0"/>
              <a:cs typeface="Times New Roman" panose="02020603050405020304" pitchFamily="18" charset="0"/>
            </a:endParaRPr>
          </a:p>
        </p:txBody>
      </p:sp>
      <p:pic>
        <p:nvPicPr>
          <p:cNvPr id="23" name="Picture 4" descr="GIAN - Global Initiative of Academic Networ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15019" cy="33734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lc="http://schemas.openxmlformats.org/drawingml/2006/lockedCanvas" xmlns:a16="http://schemas.microsoft.com/office/drawing/2014/main" xmlns="" id="{2669ABA5-20E6-818E-6C08-3D0B96AA4B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16326" y="0"/>
            <a:ext cx="475673" cy="466725"/>
          </a:xfrm>
          <a:prstGeom prst="rect">
            <a:avLst/>
          </a:prstGeom>
        </p:spPr>
      </p:pic>
      <p:sp>
        <p:nvSpPr>
          <p:cNvPr id="15" name="Slide Number Placeholder 14"/>
          <p:cNvSpPr>
            <a:spLocks noGrp="1"/>
          </p:cNvSpPr>
          <p:nvPr>
            <p:ph type="sldNum" sz="quarter" idx="12"/>
          </p:nvPr>
        </p:nvSpPr>
        <p:spPr/>
        <p:txBody>
          <a:bodyPr/>
          <a:lstStyle/>
          <a:p>
            <a:fld id="{7B168CCF-A15B-4761-8074-CC4E40B4ECF8}" type="slidenum">
              <a:rPr lang="en-IN" smtClean="0"/>
              <a:t>26</a:t>
            </a:fld>
            <a:endParaRPr lang="en-IN"/>
          </a:p>
        </p:txBody>
      </p:sp>
    </p:spTree>
    <p:extLst>
      <p:ext uri="{BB962C8B-B14F-4D97-AF65-F5344CB8AC3E}">
        <p14:creationId xmlns:p14="http://schemas.microsoft.com/office/powerpoint/2010/main" val="32599466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0100" y="727299"/>
            <a:ext cx="6123086" cy="5339923"/>
          </a:xfrm>
          <a:prstGeom prst="rect">
            <a:avLst/>
          </a:prstGeom>
        </p:spPr>
        <p:txBody>
          <a:bodyPr wrap="square">
            <a:spAutoFit/>
          </a:bodyPr>
          <a:lstStyle/>
          <a:p>
            <a:r>
              <a:rPr lang="en-IN" sz="1100" dirty="0">
                <a:latin typeface="Times New Roman" panose="02020603050405020304" pitchFamily="18" charset="0"/>
                <a:cs typeface="Times New Roman" panose="02020603050405020304" pitchFamily="18" charset="0"/>
              </a:rPr>
              <a:t>from </a:t>
            </a:r>
            <a:r>
              <a:rPr lang="en-IN" sz="1100" dirty="0" err="1">
                <a:latin typeface="Times New Roman" panose="02020603050405020304" pitchFamily="18" charset="0"/>
                <a:cs typeface="Times New Roman" panose="02020603050405020304" pitchFamily="18" charset="0"/>
              </a:rPr>
              <a:t>tensorflow.keras.preprocessing</a:t>
            </a:r>
            <a:r>
              <a:rPr lang="en-IN" sz="1100" dirty="0">
                <a:latin typeface="Times New Roman" panose="02020603050405020304" pitchFamily="18" charset="0"/>
                <a:cs typeface="Times New Roman" panose="02020603050405020304" pitchFamily="18" charset="0"/>
              </a:rPr>
              <a:t> import image</a:t>
            </a:r>
          </a:p>
          <a:p>
            <a:r>
              <a:rPr lang="en-IN" sz="1100" dirty="0">
                <a:latin typeface="Times New Roman" panose="02020603050405020304" pitchFamily="18" charset="0"/>
                <a:cs typeface="Times New Roman" panose="02020603050405020304" pitchFamily="18" charset="0"/>
              </a:rPr>
              <a:t>from </a:t>
            </a:r>
            <a:r>
              <a:rPr lang="en-IN" sz="1100" dirty="0" err="1">
                <a:latin typeface="Times New Roman" panose="02020603050405020304" pitchFamily="18" charset="0"/>
                <a:cs typeface="Times New Roman" panose="02020603050405020304" pitchFamily="18" charset="0"/>
              </a:rPr>
              <a:t>tensorflow.keras.models</a:t>
            </a:r>
            <a:r>
              <a:rPr lang="en-IN" sz="1100" dirty="0">
                <a:latin typeface="Times New Roman" panose="02020603050405020304" pitchFamily="18" charset="0"/>
                <a:cs typeface="Times New Roman" panose="02020603050405020304" pitchFamily="18" charset="0"/>
              </a:rPr>
              <a:t> import </a:t>
            </a:r>
            <a:r>
              <a:rPr lang="en-IN" sz="1100" dirty="0" err="1">
                <a:latin typeface="Times New Roman" panose="02020603050405020304" pitchFamily="18" charset="0"/>
                <a:cs typeface="Times New Roman" panose="02020603050405020304" pitchFamily="18" charset="0"/>
              </a:rPr>
              <a:t>load_model</a:t>
            </a:r>
            <a:endParaRPr lang="en-IN" sz="1100" dirty="0">
              <a:latin typeface="Times New Roman" panose="02020603050405020304" pitchFamily="18" charset="0"/>
              <a:cs typeface="Times New Roman" panose="02020603050405020304" pitchFamily="18" charset="0"/>
            </a:endParaRPr>
          </a:p>
          <a:p>
            <a:r>
              <a:rPr lang="en-IN" sz="1100" dirty="0">
                <a:latin typeface="Times New Roman" panose="02020603050405020304" pitchFamily="18" charset="0"/>
                <a:cs typeface="Times New Roman" panose="02020603050405020304" pitchFamily="18" charset="0"/>
              </a:rPr>
              <a:t>import </a:t>
            </a:r>
            <a:r>
              <a:rPr lang="en-IN" sz="1100" dirty="0" err="1">
                <a:latin typeface="Times New Roman" panose="02020603050405020304" pitchFamily="18" charset="0"/>
                <a:cs typeface="Times New Roman" panose="02020603050405020304" pitchFamily="18" charset="0"/>
              </a:rPr>
              <a:t>numpy</a:t>
            </a:r>
            <a:r>
              <a:rPr lang="en-IN" sz="1100" dirty="0">
                <a:latin typeface="Times New Roman" panose="02020603050405020304" pitchFamily="18" charset="0"/>
                <a:cs typeface="Times New Roman" panose="02020603050405020304" pitchFamily="18" charset="0"/>
              </a:rPr>
              <a:t> as np</a:t>
            </a:r>
          </a:p>
          <a:p>
            <a:r>
              <a:rPr lang="en-IN" sz="1100" dirty="0">
                <a:latin typeface="Times New Roman" panose="02020603050405020304" pitchFamily="18" charset="0"/>
                <a:cs typeface="Times New Roman" panose="02020603050405020304" pitchFamily="18" charset="0"/>
              </a:rPr>
              <a:t>import </a:t>
            </a:r>
            <a:r>
              <a:rPr lang="en-IN" sz="1100" dirty="0" err="1">
                <a:latin typeface="Times New Roman" panose="02020603050405020304" pitchFamily="18" charset="0"/>
                <a:cs typeface="Times New Roman" panose="02020603050405020304" pitchFamily="18" charset="0"/>
              </a:rPr>
              <a:t>matplotlib.pyplot</a:t>
            </a:r>
            <a:r>
              <a:rPr lang="en-IN" sz="1100" dirty="0">
                <a:latin typeface="Times New Roman" panose="02020603050405020304" pitchFamily="18" charset="0"/>
                <a:cs typeface="Times New Roman" panose="02020603050405020304" pitchFamily="18" charset="0"/>
              </a:rPr>
              <a:t> as </a:t>
            </a:r>
            <a:r>
              <a:rPr lang="en-IN" sz="1100" dirty="0" err="1">
                <a:latin typeface="Times New Roman" panose="02020603050405020304" pitchFamily="18" charset="0"/>
                <a:cs typeface="Times New Roman" panose="02020603050405020304" pitchFamily="18" charset="0"/>
              </a:rPr>
              <a:t>plt</a:t>
            </a:r>
            <a:endParaRPr lang="en-IN" sz="1100" dirty="0">
              <a:latin typeface="Times New Roman" panose="02020603050405020304" pitchFamily="18" charset="0"/>
              <a:cs typeface="Times New Roman" panose="02020603050405020304" pitchFamily="18" charset="0"/>
            </a:endParaRPr>
          </a:p>
          <a:p>
            <a:r>
              <a:rPr lang="en-IN" sz="1100" dirty="0">
                <a:latin typeface="Times New Roman" panose="02020603050405020304" pitchFamily="18" charset="0"/>
                <a:cs typeface="Times New Roman" panose="02020603050405020304" pitchFamily="18" charset="0"/>
              </a:rPr>
              <a:t>import </a:t>
            </a:r>
            <a:r>
              <a:rPr lang="en-IN" sz="1100" dirty="0" err="1" smtClean="0">
                <a:latin typeface="Times New Roman" panose="02020603050405020304" pitchFamily="18" charset="0"/>
                <a:cs typeface="Times New Roman" panose="02020603050405020304" pitchFamily="18" charset="0"/>
              </a:rPr>
              <a:t>os</a:t>
            </a:r>
            <a:endParaRPr lang="en-IN" sz="1100" dirty="0" smtClean="0">
              <a:latin typeface="Times New Roman" panose="02020603050405020304" pitchFamily="18" charset="0"/>
              <a:cs typeface="Times New Roman" panose="02020603050405020304" pitchFamily="18" charset="0"/>
            </a:endParaRPr>
          </a:p>
          <a:p>
            <a:r>
              <a:rPr lang="en-IN" sz="1100" dirty="0">
                <a:latin typeface="Times New Roman" panose="02020603050405020304" pitchFamily="18" charset="0"/>
                <a:cs typeface="Times New Roman" panose="02020603050405020304" pitchFamily="18" charset="0"/>
              </a:rPr>
              <a:t/>
            </a:r>
            <a:br>
              <a:rPr lang="en-IN" sz="1100" dirty="0">
                <a:latin typeface="Times New Roman" panose="02020603050405020304" pitchFamily="18" charset="0"/>
                <a:cs typeface="Times New Roman" panose="02020603050405020304" pitchFamily="18" charset="0"/>
              </a:rPr>
            </a:br>
            <a:r>
              <a:rPr lang="en-IN" sz="1100" dirty="0" err="1">
                <a:latin typeface="Times New Roman" panose="02020603050405020304" pitchFamily="18" charset="0"/>
                <a:cs typeface="Times New Roman" panose="02020603050405020304" pitchFamily="18" charset="0"/>
              </a:rPr>
              <a:t>model_path</a:t>
            </a:r>
            <a:r>
              <a:rPr lang="en-IN" sz="1100" dirty="0">
                <a:latin typeface="Times New Roman" panose="02020603050405020304" pitchFamily="18" charset="0"/>
                <a:cs typeface="Times New Roman" panose="02020603050405020304" pitchFamily="18" charset="0"/>
              </a:rPr>
              <a:t> = '/content/drive/</a:t>
            </a:r>
            <a:r>
              <a:rPr lang="en-IN" sz="1100" dirty="0" err="1">
                <a:latin typeface="Times New Roman" panose="02020603050405020304" pitchFamily="18" charset="0"/>
                <a:cs typeface="Times New Roman" panose="02020603050405020304" pitchFamily="18" charset="0"/>
              </a:rPr>
              <a:t>MyDrive</a:t>
            </a:r>
            <a:r>
              <a:rPr lang="en-IN" sz="1100" dirty="0">
                <a:latin typeface="Times New Roman" panose="02020603050405020304" pitchFamily="18" charset="0"/>
                <a:cs typeface="Times New Roman" panose="02020603050405020304" pitchFamily="18" charset="0"/>
              </a:rPr>
              <a:t>/vgg16_manual_30_epoch_model.h5' </a:t>
            </a:r>
          </a:p>
          <a:p>
            <a:r>
              <a:rPr lang="en-IN" sz="1100" dirty="0">
                <a:latin typeface="Times New Roman" panose="02020603050405020304" pitchFamily="18" charset="0"/>
                <a:cs typeface="Times New Roman" panose="02020603050405020304" pitchFamily="18" charset="0"/>
              </a:rPr>
              <a:t>assert </a:t>
            </a:r>
            <a:r>
              <a:rPr lang="en-IN" sz="1100" dirty="0" err="1">
                <a:latin typeface="Times New Roman" panose="02020603050405020304" pitchFamily="18" charset="0"/>
                <a:cs typeface="Times New Roman" panose="02020603050405020304" pitchFamily="18" charset="0"/>
              </a:rPr>
              <a:t>os.path.exists</a:t>
            </a:r>
            <a:r>
              <a:rPr lang="en-IN" sz="1100" dirty="0">
                <a:latin typeface="Times New Roman" panose="02020603050405020304" pitchFamily="18" charset="0"/>
                <a:cs typeface="Times New Roman" panose="02020603050405020304" pitchFamily="18" charset="0"/>
              </a:rPr>
              <a:t>(</a:t>
            </a:r>
            <a:r>
              <a:rPr lang="en-IN" sz="1100" dirty="0" err="1">
                <a:latin typeface="Times New Roman" panose="02020603050405020304" pitchFamily="18" charset="0"/>
                <a:cs typeface="Times New Roman" panose="02020603050405020304" pitchFamily="18" charset="0"/>
              </a:rPr>
              <a:t>model_path</a:t>
            </a:r>
            <a:r>
              <a:rPr lang="en-IN" sz="1100" dirty="0">
                <a:latin typeface="Times New Roman" panose="02020603050405020304" pitchFamily="18" charset="0"/>
                <a:cs typeface="Times New Roman" panose="02020603050405020304" pitchFamily="18" charset="0"/>
              </a:rPr>
              <a:t>), </a:t>
            </a:r>
            <a:r>
              <a:rPr lang="en-IN" sz="1100" dirty="0" err="1">
                <a:latin typeface="Times New Roman" panose="02020603050405020304" pitchFamily="18" charset="0"/>
                <a:cs typeface="Times New Roman" panose="02020603050405020304" pitchFamily="18" charset="0"/>
              </a:rPr>
              <a:t>f"Model</a:t>
            </a:r>
            <a:r>
              <a:rPr lang="en-IN" sz="1100" dirty="0">
                <a:latin typeface="Times New Roman" panose="02020603050405020304" pitchFamily="18" charset="0"/>
                <a:cs typeface="Times New Roman" panose="02020603050405020304" pitchFamily="18" charset="0"/>
              </a:rPr>
              <a:t> not found at: {</a:t>
            </a:r>
            <a:r>
              <a:rPr lang="en-IN" sz="1100" dirty="0" err="1">
                <a:latin typeface="Times New Roman" panose="02020603050405020304" pitchFamily="18" charset="0"/>
                <a:cs typeface="Times New Roman" panose="02020603050405020304" pitchFamily="18" charset="0"/>
              </a:rPr>
              <a:t>model_path</a:t>
            </a:r>
            <a:r>
              <a:rPr lang="en-IN" sz="1100" dirty="0">
                <a:latin typeface="Times New Roman" panose="02020603050405020304" pitchFamily="18" charset="0"/>
                <a:cs typeface="Times New Roman" panose="02020603050405020304" pitchFamily="18" charset="0"/>
              </a:rPr>
              <a:t>}"</a:t>
            </a:r>
          </a:p>
          <a:p>
            <a:r>
              <a:rPr lang="en-IN" sz="1100" dirty="0">
                <a:latin typeface="Times New Roman" panose="02020603050405020304" pitchFamily="18" charset="0"/>
                <a:cs typeface="Times New Roman" panose="02020603050405020304" pitchFamily="18" charset="0"/>
              </a:rPr>
              <a:t/>
            </a:r>
            <a:br>
              <a:rPr lang="en-IN" sz="1100" dirty="0">
                <a:latin typeface="Times New Roman" panose="02020603050405020304" pitchFamily="18" charset="0"/>
                <a:cs typeface="Times New Roman" panose="02020603050405020304" pitchFamily="18" charset="0"/>
              </a:rPr>
            </a:br>
            <a:r>
              <a:rPr lang="en-IN" sz="1100" dirty="0">
                <a:latin typeface="Times New Roman" panose="02020603050405020304" pitchFamily="18" charset="0"/>
                <a:cs typeface="Times New Roman" panose="02020603050405020304" pitchFamily="18" charset="0"/>
              </a:rPr>
              <a:t>model = </a:t>
            </a:r>
            <a:r>
              <a:rPr lang="en-IN" sz="1100" dirty="0" err="1">
                <a:latin typeface="Times New Roman" panose="02020603050405020304" pitchFamily="18" charset="0"/>
                <a:cs typeface="Times New Roman" panose="02020603050405020304" pitchFamily="18" charset="0"/>
              </a:rPr>
              <a:t>load_model</a:t>
            </a:r>
            <a:r>
              <a:rPr lang="en-IN" sz="1100" dirty="0">
                <a:latin typeface="Times New Roman" panose="02020603050405020304" pitchFamily="18" charset="0"/>
                <a:cs typeface="Times New Roman" panose="02020603050405020304" pitchFamily="18" charset="0"/>
              </a:rPr>
              <a:t>(</a:t>
            </a:r>
            <a:r>
              <a:rPr lang="en-IN" sz="1100" dirty="0" err="1">
                <a:latin typeface="Times New Roman" panose="02020603050405020304" pitchFamily="18" charset="0"/>
                <a:cs typeface="Times New Roman" panose="02020603050405020304" pitchFamily="18" charset="0"/>
              </a:rPr>
              <a:t>model_path</a:t>
            </a:r>
            <a:r>
              <a:rPr lang="en-IN" sz="1100" dirty="0">
                <a:latin typeface="Times New Roman" panose="02020603050405020304" pitchFamily="18" charset="0"/>
                <a:cs typeface="Times New Roman" panose="02020603050405020304" pitchFamily="18" charset="0"/>
              </a:rPr>
              <a:t>)</a:t>
            </a:r>
          </a:p>
          <a:p>
            <a:r>
              <a:rPr lang="en-IN" sz="1100" dirty="0" err="1">
                <a:latin typeface="Times New Roman" panose="02020603050405020304" pitchFamily="18" charset="0"/>
                <a:cs typeface="Times New Roman" panose="02020603050405020304" pitchFamily="18" charset="0"/>
              </a:rPr>
              <a:t>model.compile</a:t>
            </a:r>
            <a:r>
              <a:rPr lang="en-IN" sz="1100" dirty="0">
                <a:latin typeface="Times New Roman" panose="02020603050405020304" pitchFamily="18" charset="0"/>
                <a:cs typeface="Times New Roman" panose="02020603050405020304" pitchFamily="18" charset="0"/>
              </a:rPr>
              <a:t>(optimizer='</a:t>
            </a:r>
            <a:r>
              <a:rPr lang="en-IN" sz="1100" dirty="0" err="1">
                <a:latin typeface="Times New Roman" panose="02020603050405020304" pitchFamily="18" charset="0"/>
                <a:cs typeface="Times New Roman" panose="02020603050405020304" pitchFamily="18" charset="0"/>
              </a:rPr>
              <a:t>adam</a:t>
            </a:r>
            <a:r>
              <a:rPr lang="en-IN" sz="1100" dirty="0">
                <a:latin typeface="Times New Roman" panose="02020603050405020304" pitchFamily="18" charset="0"/>
                <a:cs typeface="Times New Roman" panose="02020603050405020304" pitchFamily="18" charset="0"/>
              </a:rPr>
              <a:t>', loss='</a:t>
            </a:r>
            <a:r>
              <a:rPr lang="en-IN" sz="1100" dirty="0" err="1">
                <a:latin typeface="Times New Roman" panose="02020603050405020304" pitchFamily="18" charset="0"/>
                <a:cs typeface="Times New Roman" panose="02020603050405020304" pitchFamily="18" charset="0"/>
              </a:rPr>
              <a:t>binary_crossentropy</a:t>
            </a:r>
            <a:r>
              <a:rPr lang="en-IN" sz="1100" dirty="0">
                <a:latin typeface="Times New Roman" panose="02020603050405020304" pitchFamily="18" charset="0"/>
                <a:cs typeface="Times New Roman" panose="02020603050405020304" pitchFamily="18" charset="0"/>
              </a:rPr>
              <a:t>', metrics=['accuracy'])</a:t>
            </a:r>
          </a:p>
          <a:p>
            <a:r>
              <a:rPr lang="en-IN" sz="1100" dirty="0">
                <a:latin typeface="Times New Roman" panose="02020603050405020304" pitchFamily="18" charset="0"/>
                <a:cs typeface="Times New Roman" panose="02020603050405020304" pitchFamily="18" charset="0"/>
              </a:rPr>
              <a:t/>
            </a:r>
            <a:br>
              <a:rPr lang="en-IN" sz="1100" dirty="0">
                <a:latin typeface="Times New Roman" panose="02020603050405020304" pitchFamily="18" charset="0"/>
                <a:cs typeface="Times New Roman" panose="02020603050405020304" pitchFamily="18" charset="0"/>
              </a:rPr>
            </a:br>
            <a:r>
              <a:rPr lang="en-IN" sz="1100" dirty="0" err="1">
                <a:latin typeface="Times New Roman" panose="02020603050405020304" pitchFamily="18" charset="0"/>
                <a:cs typeface="Times New Roman" panose="02020603050405020304" pitchFamily="18" charset="0"/>
              </a:rPr>
              <a:t>img_path</a:t>
            </a:r>
            <a:r>
              <a:rPr lang="en-IN" sz="1100" dirty="0">
                <a:latin typeface="Times New Roman" panose="02020603050405020304" pitchFamily="18" charset="0"/>
                <a:cs typeface="Times New Roman" panose="02020603050405020304" pitchFamily="18" charset="0"/>
              </a:rPr>
              <a:t> = '/content/drive/</a:t>
            </a:r>
            <a:r>
              <a:rPr lang="en-IN" sz="1100" dirty="0" err="1">
                <a:latin typeface="Times New Roman" panose="02020603050405020304" pitchFamily="18" charset="0"/>
                <a:cs typeface="Times New Roman" panose="02020603050405020304" pitchFamily="18" charset="0"/>
              </a:rPr>
              <a:t>MyDrive</a:t>
            </a:r>
            <a:r>
              <a:rPr lang="en-IN" sz="1100" dirty="0">
                <a:latin typeface="Times New Roman" panose="02020603050405020304" pitchFamily="18" charset="0"/>
                <a:cs typeface="Times New Roman" panose="02020603050405020304" pitchFamily="18" charset="0"/>
              </a:rPr>
              <a:t>/AGMC-TU </a:t>
            </a:r>
            <a:r>
              <a:rPr lang="en-IN" sz="1100" dirty="0" err="1" smtClean="0">
                <a:latin typeface="Times New Roman" panose="02020603050405020304" pitchFamily="18" charset="0"/>
                <a:cs typeface="Times New Roman" panose="02020603050405020304" pitchFamily="18" charset="0"/>
              </a:rPr>
              <a:t>DATASET_downloaded</a:t>
            </a:r>
            <a:r>
              <a:rPr lang="en-IN" sz="1100" dirty="0" smtClean="0">
                <a:latin typeface="Times New Roman" panose="02020603050405020304" pitchFamily="18" charset="0"/>
                <a:cs typeface="Times New Roman" panose="02020603050405020304" pitchFamily="18" charset="0"/>
              </a:rPr>
              <a:t>/AGMC-TU </a:t>
            </a:r>
            <a:r>
              <a:rPr lang="en-IN" sz="1100" dirty="0">
                <a:latin typeface="Times New Roman" panose="02020603050405020304" pitchFamily="18" charset="0"/>
                <a:cs typeface="Times New Roman" panose="02020603050405020304" pitchFamily="18" charset="0"/>
              </a:rPr>
              <a:t>DATASET/test/Normal/images/d1 (47).jpg'  </a:t>
            </a:r>
          </a:p>
          <a:p>
            <a:r>
              <a:rPr lang="en-IN" sz="1100" dirty="0">
                <a:latin typeface="Times New Roman" panose="02020603050405020304" pitchFamily="18" charset="0"/>
                <a:cs typeface="Times New Roman" panose="02020603050405020304" pitchFamily="18" charset="0"/>
              </a:rPr>
              <a:t>assert </a:t>
            </a:r>
            <a:r>
              <a:rPr lang="en-IN" sz="1100" dirty="0" err="1">
                <a:latin typeface="Times New Roman" panose="02020603050405020304" pitchFamily="18" charset="0"/>
                <a:cs typeface="Times New Roman" panose="02020603050405020304" pitchFamily="18" charset="0"/>
              </a:rPr>
              <a:t>os.path.exists</a:t>
            </a:r>
            <a:r>
              <a:rPr lang="en-IN" sz="1100" dirty="0">
                <a:latin typeface="Times New Roman" panose="02020603050405020304" pitchFamily="18" charset="0"/>
                <a:cs typeface="Times New Roman" panose="02020603050405020304" pitchFamily="18" charset="0"/>
              </a:rPr>
              <a:t>(</a:t>
            </a:r>
            <a:r>
              <a:rPr lang="en-IN" sz="1100" dirty="0" err="1">
                <a:latin typeface="Times New Roman" panose="02020603050405020304" pitchFamily="18" charset="0"/>
                <a:cs typeface="Times New Roman" panose="02020603050405020304" pitchFamily="18" charset="0"/>
              </a:rPr>
              <a:t>img_path</a:t>
            </a:r>
            <a:r>
              <a:rPr lang="en-IN" sz="1100" dirty="0">
                <a:latin typeface="Times New Roman" panose="02020603050405020304" pitchFamily="18" charset="0"/>
                <a:cs typeface="Times New Roman" panose="02020603050405020304" pitchFamily="18" charset="0"/>
              </a:rPr>
              <a:t>), f" Image not found at: {</a:t>
            </a:r>
            <a:r>
              <a:rPr lang="en-IN" sz="1100" dirty="0" err="1">
                <a:latin typeface="Times New Roman" panose="02020603050405020304" pitchFamily="18" charset="0"/>
                <a:cs typeface="Times New Roman" panose="02020603050405020304" pitchFamily="18" charset="0"/>
              </a:rPr>
              <a:t>img_path</a:t>
            </a:r>
            <a:r>
              <a:rPr lang="en-IN" sz="1100" dirty="0">
                <a:latin typeface="Times New Roman" panose="02020603050405020304" pitchFamily="18" charset="0"/>
                <a:cs typeface="Times New Roman" panose="02020603050405020304" pitchFamily="18" charset="0"/>
              </a:rPr>
              <a:t>}"</a:t>
            </a:r>
          </a:p>
          <a:p>
            <a:r>
              <a:rPr lang="en-IN" sz="1100" dirty="0">
                <a:latin typeface="Times New Roman" panose="02020603050405020304" pitchFamily="18" charset="0"/>
                <a:cs typeface="Times New Roman" panose="02020603050405020304" pitchFamily="18" charset="0"/>
              </a:rPr>
              <a:t/>
            </a:r>
            <a:br>
              <a:rPr lang="en-IN" sz="1100" dirty="0">
                <a:latin typeface="Times New Roman" panose="02020603050405020304" pitchFamily="18" charset="0"/>
                <a:cs typeface="Times New Roman" panose="02020603050405020304" pitchFamily="18" charset="0"/>
              </a:rPr>
            </a:br>
            <a:r>
              <a:rPr lang="en-IN" sz="1100" dirty="0">
                <a:solidFill>
                  <a:srgbClr val="00B0F0"/>
                </a:solidFill>
                <a:latin typeface="Times New Roman" panose="02020603050405020304" pitchFamily="18" charset="0"/>
                <a:cs typeface="Times New Roman" panose="02020603050405020304" pitchFamily="18" charset="0"/>
              </a:rPr>
              <a:t># Load image</a:t>
            </a:r>
          </a:p>
          <a:p>
            <a:r>
              <a:rPr lang="en-IN" sz="1100" dirty="0" err="1">
                <a:latin typeface="Times New Roman" panose="02020603050405020304" pitchFamily="18" charset="0"/>
                <a:cs typeface="Times New Roman" panose="02020603050405020304" pitchFamily="18" charset="0"/>
              </a:rPr>
              <a:t>img</a:t>
            </a:r>
            <a:r>
              <a:rPr lang="en-IN" sz="1100" dirty="0">
                <a:latin typeface="Times New Roman" panose="02020603050405020304" pitchFamily="18" charset="0"/>
                <a:cs typeface="Times New Roman" panose="02020603050405020304" pitchFamily="18" charset="0"/>
              </a:rPr>
              <a:t> = </a:t>
            </a:r>
            <a:r>
              <a:rPr lang="en-IN" sz="1100" dirty="0" err="1">
                <a:latin typeface="Times New Roman" panose="02020603050405020304" pitchFamily="18" charset="0"/>
                <a:cs typeface="Times New Roman" panose="02020603050405020304" pitchFamily="18" charset="0"/>
              </a:rPr>
              <a:t>image.load_img</a:t>
            </a:r>
            <a:r>
              <a:rPr lang="en-IN" sz="1100" dirty="0">
                <a:latin typeface="Times New Roman" panose="02020603050405020304" pitchFamily="18" charset="0"/>
                <a:cs typeface="Times New Roman" panose="02020603050405020304" pitchFamily="18" charset="0"/>
              </a:rPr>
              <a:t>(</a:t>
            </a:r>
            <a:r>
              <a:rPr lang="en-IN" sz="1100" dirty="0" err="1">
                <a:latin typeface="Times New Roman" panose="02020603050405020304" pitchFamily="18" charset="0"/>
                <a:cs typeface="Times New Roman" panose="02020603050405020304" pitchFamily="18" charset="0"/>
              </a:rPr>
              <a:t>img_path</a:t>
            </a:r>
            <a:r>
              <a:rPr lang="en-IN" sz="1100" dirty="0">
                <a:latin typeface="Times New Roman" panose="02020603050405020304" pitchFamily="18" charset="0"/>
                <a:cs typeface="Times New Roman" panose="02020603050405020304" pitchFamily="18" charset="0"/>
              </a:rPr>
              <a:t>, </a:t>
            </a:r>
            <a:r>
              <a:rPr lang="en-IN" sz="1100" dirty="0" err="1">
                <a:latin typeface="Times New Roman" panose="02020603050405020304" pitchFamily="18" charset="0"/>
                <a:cs typeface="Times New Roman" panose="02020603050405020304" pitchFamily="18" charset="0"/>
              </a:rPr>
              <a:t>target_size</a:t>
            </a:r>
            <a:r>
              <a:rPr lang="en-IN" sz="1100" dirty="0">
                <a:latin typeface="Times New Roman" panose="02020603050405020304" pitchFamily="18" charset="0"/>
                <a:cs typeface="Times New Roman" panose="02020603050405020304" pitchFamily="18" charset="0"/>
              </a:rPr>
              <a:t>=(224, 224))</a:t>
            </a:r>
          </a:p>
          <a:p>
            <a:r>
              <a:rPr lang="en-IN" sz="1100" dirty="0" err="1">
                <a:latin typeface="Times New Roman" panose="02020603050405020304" pitchFamily="18" charset="0"/>
                <a:cs typeface="Times New Roman" panose="02020603050405020304" pitchFamily="18" charset="0"/>
              </a:rPr>
              <a:t>img_array</a:t>
            </a:r>
            <a:r>
              <a:rPr lang="en-IN" sz="1100" dirty="0">
                <a:latin typeface="Times New Roman" panose="02020603050405020304" pitchFamily="18" charset="0"/>
                <a:cs typeface="Times New Roman" panose="02020603050405020304" pitchFamily="18" charset="0"/>
              </a:rPr>
              <a:t> = </a:t>
            </a:r>
            <a:r>
              <a:rPr lang="en-IN" sz="1100" dirty="0" err="1">
                <a:latin typeface="Times New Roman" panose="02020603050405020304" pitchFamily="18" charset="0"/>
                <a:cs typeface="Times New Roman" panose="02020603050405020304" pitchFamily="18" charset="0"/>
              </a:rPr>
              <a:t>image.img_to_array</a:t>
            </a:r>
            <a:r>
              <a:rPr lang="en-IN" sz="1100" dirty="0">
                <a:latin typeface="Times New Roman" panose="02020603050405020304" pitchFamily="18" charset="0"/>
                <a:cs typeface="Times New Roman" panose="02020603050405020304" pitchFamily="18" charset="0"/>
              </a:rPr>
              <a:t>(</a:t>
            </a:r>
            <a:r>
              <a:rPr lang="en-IN" sz="1100" dirty="0" err="1">
                <a:latin typeface="Times New Roman" panose="02020603050405020304" pitchFamily="18" charset="0"/>
                <a:cs typeface="Times New Roman" panose="02020603050405020304" pitchFamily="18" charset="0"/>
              </a:rPr>
              <a:t>img</a:t>
            </a:r>
            <a:r>
              <a:rPr lang="en-IN" sz="1100" dirty="0">
                <a:latin typeface="Times New Roman" panose="02020603050405020304" pitchFamily="18" charset="0"/>
                <a:cs typeface="Times New Roman" panose="02020603050405020304" pitchFamily="18" charset="0"/>
              </a:rPr>
              <a:t>) / 255.0   # normalize</a:t>
            </a:r>
          </a:p>
          <a:p>
            <a:r>
              <a:rPr lang="en-IN" sz="1100" dirty="0" err="1">
                <a:latin typeface="Times New Roman" panose="02020603050405020304" pitchFamily="18" charset="0"/>
                <a:cs typeface="Times New Roman" panose="02020603050405020304" pitchFamily="18" charset="0"/>
              </a:rPr>
              <a:t>img_array</a:t>
            </a:r>
            <a:r>
              <a:rPr lang="en-IN" sz="1100" dirty="0">
                <a:latin typeface="Times New Roman" panose="02020603050405020304" pitchFamily="18" charset="0"/>
                <a:cs typeface="Times New Roman" panose="02020603050405020304" pitchFamily="18" charset="0"/>
              </a:rPr>
              <a:t> = </a:t>
            </a:r>
            <a:r>
              <a:rPr lang="en-IN" sz="1100" dirty="0" err="1">
                <a:latin typeface="Times New Roman" panose="02020603050405020304" pitchFamily="18" charset="0"/>
                <a:cs typeface="Times New Roman" panose="02020603050405020304" pitchFamily="18" charset="0"/>
              </a:rPr>
              <a:t>np.expand_dims</a:t>
            </a:r>
            <a:r>
              <a:rPr lang="en-IN" sz="1100" dirty="0">
                <a:latin typeface="Times New Roman" panose="02020603050405020304" pitchFamily="18" charset="0"/>
                <a:cs typeface="Times New Roman" panose="02020603050405020304" pitchFamily="18" charset="0"/>
              </a:rPr>
              <a:t>(</a:t>
            </a:r>
            <a:r>
              <a:rPr lang="en-IN" sz="1100" dirty="0" err="1">
                <a:latin typeface="Times New Roman" panose="02020603050405020304" pitchFamily="18" charset="0"/>
                <a:cs typeface="Times New Roman" panose="02020603050405020304" pitchFamily="18" charset="0"/>
              </a:rPr>
              <a:t>img_array</a:t>
            </a:r>
            <a:r>
              <a:rPr lang="en-IN" sz="1100" dirty="0">
                <a:latin typeface="Times New Roman" panose="02020603050405020304" pitchFamily="18" charset="0"/>
                <a:cs typeface="Times New Roman" panose="02020603050405020304" pitchFamily="18" charset="0"/>
              </a:rPr>
              <a:t>, axis=0)  # shape: (1, 224, 224, 3)</a:t>
            </a:r>
          </a:p>
          <a:p>
            <a:r>
              <a:rPr lang="en-IN" sz="1100" dirty="0">
                <a:latin typeface="Times New Roman" panose="02020603050405020304" pitchFamily="18" charset="0"/>
                <a:cs typeface="Times New Roman" panose="02020603050405020304" pitchFamily="18" charset="0"/>
              </a:rPr>
              <a:t/>
            </a:r>
            <a:br>
              <a:rPr lang="en-IN" sz="1100" dirty="0">
                <a:latin typeface="Times New Roman" panose="02020603050405020304" pitchFamily="18" charset="0"/>
                <a:cs typeface="Times New Roman" panose="02020603050405020304" pitchFamily="18" charset="0"/>
              </a:rPr>
            </a:br>
            <a:r>
              <a:rPr lang="en-IN" sz="1100" dirty="0">
                <a:latin typeface="Times New Roman" panose="02020603050405020304" pitchFamily="18" charset="0"/>
                <a:cs typeface="Times New Roman" panose="02020603050405020304" pitchFamily="18" charset="0"/>
              </a:rPr>
              <a:t>prediction = </a:t>
            </a:r>
            <a:r>
              <a:rPr lang="en-IN" sz="1100" dirty="0" err="1">
                <a:latin typeface="Times New Roman" panose="02020603050405020304" pitchFamily="18" charset="0"/>
                <a:cs typeface="Times New Roman" panose="02020603050405020304" pitchFamily="18" charset="0"/>
              </a:rPr>
              <a:t>model.predict</a:t>
            </a:r>
            <a:r>
              <a:rPr lang="en-IN" sz="1100" dirty="0">
                <a:latin typeface="Times New Roman" panose="02020603050405020304" pitchFamily="18" charset="0"/>
                <a:cs typeface="Times New Roman" panose="02020603050405020304" pitchFamily="18" charset="0"/>
              </a:rPr>
              <a:t>(</a:t>
            </a:r>
            <a:r>
              <a:rPr lang="en-IN" sz="1100" dirty="0" err="1">
                <a:latin typeface="Times New Roman" panose="02020603050405020304" pitchFamily="18" charset="0"/>
                <a:cs typeface="Times New Roman" panose="02020603050405020304" pitchFamily="18" charset="0"/>
              </a:rPr>
              <a:t>img_array</a:t>
            </a:r>
            <a:r>
              <a:rPr lang="en-IN" sz="1100" dirty="0">
                <a:latin typeface="Times New Roman" panose="02020603050405020304" pitchFamily="18" charset="0"/>
                <a:cs typeface="Times New Roman" panose="02020603050405020304" pitchFamily="18" charset="0"/>
              </a:rPr>
              <a:t>, verbose=0)[0][0]</a:t>
            </a:r>
          </a:p>
          <a:p>
            <a:r>
              <a:rPr lang="en-IN" sz="1100" dirty="0">
                <a:latin typeface="Times New Roman" panose="02020603050405020304" pitchFamily="18" charset="0"/>
                <a:cs typeface="Times New Roman" panose="02020603050405020304" pitchFamily="18" charset="0"/>
              </a:rPr>
              <a:t>label = "Normal" if prediction &gt; 0.5 else "Abnormal</a:t>
            </a:r>
            <a:r>
              <a:rPr lang="en-IN" sz="1100" dirty="0" smtClean="0">
                <a:latin typeface="Times New Roman" panose="02020603050405020304" pitchFamily="18" charset="0"/>
                <a:cs typeface="Times New Roman" panose="02020603050405020304" pitchFamily="18" charset="0"/>
              </a:rPr>
              <a:t>"</a:t>
            </a:r>
            <a:r>
              <a:rPr lang="en-IN" sz="1100" dirty="0">
                <a:latin typeface="Times New Roman" panose="02020603050405020304" pitchFamily="18" charset="0"/>
                <a:cs typeface="Times New Roman" panose="02020603050405020304" pitchFamily="18" charset="0"/>
              </a:rPr>
              <a:t/>
            </a:r>
            <a:br>
              <a:rPr lang="en-IN" sz="1100" dirty="0">
                <a:latin typeface="Times New Roman" panose="02020603050405020304" pitchFamily="18" charset="0"/>
                <a:cs typeface="Times New Roman" panose="02020603050405020304" pitchFamily="18" charset="0"/>
              </a:rPr>
            </a:br>
            <a:r>
              <a:rPr lang="en-IN" sz="1100" dirty="0">
                <a:latin typeface="Times New Roman" panose="02020603050405020304" pitchFamily="18" charset="0"/>
                <a:cs typeface="Times New Roman" panose="02020603050405020304" pitchFamily="18" charset="0"/>
              </a:rPr>
              <a:t/>
            </a:r>
            <a:br>
              <a:rPr lang="en-IN" sz="1100" dirty="0">
                <a:latin typeface="Times New Roman" panose="02020603050405020304" pitchFamily="18" charset="0"/>
                <a:cs typeface="Times New Roman" panose="02020603050405020304" pitchFamily="18" charset="0"/>
              </a:rPr>
            </a:br>
            <a:r>
              <a:rPr lang="en-IN" sz="1100" dirty="0" err="1">
                <a:latin typeface="Times New Roman" panose="02020603050405020304" pitchFamily="18" charset="0"/>
                <a:cs typeface="Times New Roman" panose="02020603050405020304" pitchFamily="18" charset="0"/>
              </a:rPr>
              <a:t>plt.imshow</a:t>
            </a:r>
            <a:r>
              <a:rPr lang="en-IN" sz="1100" dirty="0">
                <a:latin typeface="Times New Roman" panose="02020603050405020304" pitchFamily="18" charset="0"/>
                <a:cs typeface="Times New Roman" panose="02020603050405020304" pitchFamily="18" charset="0"/>
              </a:rPr>
              <a:t>(</a:t>
            </a:r>
            <a:r>
              <a:rPr lang="en-IN" sz="1100" dirty="0" err="1">
                <a:latin typeface="Times New Roman" panose="02020603050405020304" pitchFamily="18" charset="0"/>
                <a:cs typeface="Times New Roman" panose="02020603050405020304" pitchFamily="18" charset="0"/>
              </a:rPr>
              <a:t>image.load_img</a:t>
            </a:r>
            <a:r>
              <a:rPr lang="en-IN" sz="1100" dirty="0">
                <a:latin typeface="Times New Roman" panose="02020603050405020304" pitchFamily="18" charset="0"/>
                <a:cs typeface="Times New Roman" panose="02020603050405020304" pitchFamily="18" charset="0"/>
              </a:rPr>
              <a:t>(</a:t>
            </a:r>
            <a:r>
              <a:rPr lang="en-IN" sz="1100" dirty="0" err="1">
                <a:latin typeface="Times New Roman" panose="02020603050405020304" pitchFamily="18" charset="0"/>
                <a:cs typeface="Times New Roman" panose="02020603050405020304" pitchFamily="18" charset="0"/>
              </a:rPr>
              <a:t>img_path</a:t>
            </a:r>
            <a:r>
              <a:rPr lang="en-IN" sz="1100" dirty="0">
                <a:latin typeface="Times New Roman" panose="02020603050405020304" pitchFamily="18" charset="0"/>
                <a:cs typeface="Times New Roman" panose="02020603050405020304" pitchFamily="18" charset="0"/>
              </a:rPr>
              <a:t>))</a:t>
            </a:r>
          </a:p>
          <a:p>
            <a:r>
              <a:rPr lang="en-IN" sz="1100" dirty="0" err="1">
                <a:latin typeface="Times New Roman" panose="02020603050405020304" pitchFamily="18" charset="0"/>
                <a:cs typeface="Times New Roman" panose="02020603050405020304" pitchFamily="18" charset="0"/>
              </a:rPr>
              <a:t>plt.axis</a:t>
            </a:r>
            <a:r>
              <a:rPr lang="en-IN" sz="1100" dirty="0">
                <a:latin typeface="Times New Roman" panose="02020603050405020304" pitchFamily="18" charset="0"/>
                <a:cs typeface="Times New Roman" panose="02020603050405020304" pitchFamily="18" charset="0"/>
              </a:rPr>
              <a:t>('off')</a:t>
            </a:r>
          </a:p>
          <a:p>
            <a:r>
              <a:rPr lang="en-IN" sz="1100" dirty="0" err="1">
                <a:latin typeface="Times New Roman" panose="02020603050405020304" pitchFamily="18" charset="0"/>
                <a:cs typeface="Times New Roman" panose="02020603050405020304" pitchFamily="18" charset="0"/>
              </a:rPr>
              <a:t>plt.title</a:t>
            </a:r>
            <a:r>
              <a:rPr lang="en-IN" sz="1100" dirty="0">
                <a:latin typeface="Times New Roman" panose="02020603050405020304" pitchFamily="18" charset="0"/>
                <a:cs typeface="Times New Roman" panose="02020603050405020304" pitchFamily="18" charset="0"/>
              </a:rPr>
              <a:t>(</a:t>
            </a:r>
            <a:r>
              <a:rPr lang="en-IN" sz="1100" dirty="0" err="1">
                <a:latin typeface="Times New Roman" panose="02020603050405020304" pitchFamily="18" charset="0"/>
                <a:cs typeface="Times New Roman" panose="02020603050405020304" pitchFamily="18" charset="0"/>
              </a:rPr>
              <a:t>f"Predicted</a:t>
            </a:r>
            <a:r>
              <a:rPr lang="en-IN" sz="1100" dirty="0">
                <a:latin typeface="Times New Roman" panose="02020603050405020304" pitchFamily="18" charset="0"/>
                <a:cs typeface="Times New Roman" panose="02020603050405020304" pitchFamily="18" charset="0"/>
              </a:rPr>
              <a:t>: {label}\</a:t>
            </a:r>
            <a:r>
              <a:rPr lang="en-IN" sz="1100" dirty="0" err="1">
                <a:latin typeface="Times New Roman" panose="02020603050405020304" pitchFamily="18" charset="0"/>
                <a:cs typeface="Times New Roman" panose="02020603050405020304" pitchFamily="18" charset="0"/>
              </a:rPr>
              <a:t>nConfidence</a:t>
            </a:r>
            <a:r>
              <a:rPr lang="en-IN" sz="1100" dirty="0">
                <a:latin typeface="Times New Roman" panose="02020603050405020304" pitchFamily="18" charset="0"/>
                <a:cs typeface="Times New Roman" panose="02020603050405020304" pitchFamily="18" charset="0"/>
              </a:rPr>
              <a:t>: {prediction:.2f}")</a:t>
            </a:r>
          </a:p>
          <a:p>
            <a:r>
              <a:rPr lang="en-IN" sz="1100" dirty="0" err="1">
                <a:latin typeface="Times New Roman" panose="02020603050405020304" pitchFamily="18" charset="0"/>
                <a:cs typeface="Times New Roman" panose="02020603050405020304" pitchFamily="18" charset="0"/>
              </a:rPr>
              <a:t>plt.show</a:t>
            </a:r>
            <a:r>
              <a:rPr lang="en-IN" sz="1100" dirty="0">
                <a:latin typeface="Times New Roman" panose="02020603050405020304" pitchFamily="18" charset="0"/>
                <a:cs typeface="Times New Roman" panose="02020603050405020304" pitchFamily="18" charset="0"/>
              </a:rPr>
              <a:t>()</a:t>
            </a:r>
          </a:p>
          <a:p>
            <a:r>
              <a:rPr lang="en-IN" sz="1100" dirty="0">
                <a:latin typeface="Times New Roman" panose="02020603050405020304" pitchFamily="18" charset="0"/>
                <a:cs typeface="Times New Roman" panose="02020603050405020304" pitchFamily="18" charset="0"/>
              </a:rPr>
              <a:t/>
            </a:r>
            <a:br>
              <a:rPr lang="en-IN" sz="1100" dirty="0">
                <a:latin typeface="Times New Roman" panose="02020603050405020304" pitchFamily="18" charset="0"/>
                <a:cs typeface="Times New Roman" panose="02020603050405020304" pitchFamily="18" charset="0"/>
              </a:rPr>
            </a:br>
            <a:r>
              <a:rPr lang="en-IN" sz="1100" dirty="0">
                <a:latin typeface="Times New Roman" panose="02020603050405020304" pitchFamily="18" charset="0"/>
                <a:cs typeface="Times New Roman" panose="02020603050405020304" pitchFamily="18" charset="0"/>
              </a:rPr>
              <a:t>print(</a:t>
            </a:r>
            <a:r>
              <a:rPr lang="en-IN" sz="1100" dirty="0" err="1">
                <a:latin typeface="Times New Roman" panose="02020603050405020304" pitchFamily="18" charset="0"/>
                <a:cs typeface="Times New Roman" panose="02020603050405020304" pitchFamily="18" charset="0"/>
              </a:rPr>
              <a:t>f"Prediction</a:t>
            </a:r>
            <a:r>
              <a:rPr lang="en-IN" sz="1100" dirty="0">
                <a:latin typeface="Times New Roman" panose="02020603050405020304" pitchFamily="18" charset="0"/>
                <a:cs typeface="Times New Roman" panose="02020603050405020304" pitchFamily="18" charset="0"/>
              </a:rPr>
              <a:t>: {label} (Confidence: {prediction:.2f})")</a:t>
            </a:r>
          </a:p>
        </p:txBody>
      </p:sp>
      <p:sp>
        <p:nvSpPr>
          <p:cNvPr id="3" name="TextBox 2"/>
          <p:cNvSpPr txBox="1"/>
          <p:nvPr/>
        </p:nvSpPr>
        <p:spPr>
          <a:xfrm>
            <a:off x="4197927" y="158363"/>
            <a:ext cx="4042061" cy="338554"/>
          </a:xfrm>
          <a:prstGeom prst="rect">
            <a:avLst/>
          </a:prstGeom>
          <a:noFill/>
        </p:spPr>
        <p:txBody>
          <a:bodyPr wrap="square" rtlCol="0">
            <a:spAutoFit/>
          </a:bodyPr>
          <a:lstStyle/>
          <a:p>
            <a:r>
              <a:rPr lang="en-US" sz="1600" b="1" u="sng" dirty="0" smtClean="0">
                <a:solidFill>
                  <a:srgbClr val="002060"/>
                </a:solidFill>
                <a:latin typeface="Times New Roman" panose="02020603050405020304" pitchFamily="18" charset="0"/>
                <a:cs typeface="Times New Roman" panose="02020603050405020304" pitchFamily="18" charset="0"/>
              </a:rPr>
              <a:t>Testing the trained model in a single image:</a:t>
            </a:r>
            <a:endParaRPr lang="en-IN" sz="1600" b="1" u="sng"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9455727" y="713068"/>
            <a:ext cx="881149" cy="276999"/>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Summary:</a:t>
            </a:r>
            <a:endParaRPr lang="en-IN" sz="12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739150" y="1039091"/>
            <a:ext cx="4314304" cy="1938992"/>
          </a:xfrm>
          <a:prstGeom prst="rect">
            <a:avLst/>
          </a:prstGeom>
          <a:noFill/>
        </p:spPr>
        <p:txBody>
          <a:bodyPr wrap="square" rtlCol="0">
            <a:spAutoFit/>
          </a:bodyPr>
          <a:lstStyle/>
          <a:p>
            <a:pPr marL="285750" indent="-285750" algn="jus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In this experiment, we selected an image from the test dataset, which was not used during training. </a:t>
            </a:r>
            <a:endParaRPr lang="en-US" sz="1200" dirty="0" smtClean="0">
              <a:latin typeface="Times New Roman" panose="02020603050405020304" pitchFamily="18" charset="0"/>
              <a:cs typeface="Times New Roman" panose="02020603050405020304" pitchFamily="18" charset="0"/>
            </a:endParaRPr>
          </a:p>
          <a:p>
            <a:pPr algn="just"/>
            <a:endParaRPr lang="en-US" sz="12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The </a:t>
            </a:r>
            <a:r>
              <a:rPr lang="en-US" sz="1200" dirty="0">
                <a:latin typeface="Times New Roman" panose="02020603050405020304" pitchFamily="18" charset="0"/>
                <a:cs typeface="Times New Roman" panose="02020603050405020304" pitchFamily="18" charset="0"/>
              </a:rPr>
              <a:t>test dataset contains two categories: Abnormal and Normal images</a:t>
            </a:r>
            <a:r>
              <a:rPr lang="en-US" sz="1200" dirty="0" smtClean="0">
                <a:latin typeface="Times New Roman" panose="02020603050405020304" pitchFamily="18" charset="0"/>
                <a:cs typeface="Times New Roman" panose="02020603050405020304" pitchFamily="18" charset="0"/>
              </a:rPr>
              <a:t>.</a:t>
            </a:r>
          </a:p>
          <a:p>
            <a:pPr algn="just"/>
            <a:endParaRPr lang="en-US" sz="12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The </a:t>
            </a:r>
            <a:r>
              <a:rPr lang="en-US" sz="1200" dirty="0">
                <a:latin typeface="Times New Roman" panose="02020603050405020304" pitchFamily="18" charset="0"/>
                <a:cs typeface="Times New Roman" panose="02020603050405020304" pitchFamily="18" charset="0"/>
              </a:rPr>
              <a:t>image chosen for evaluation belongs to the </a:t>
            </a:r>
            <a:r>
              <a:rPr lang="en-US" sz="1200" b="1" dirty="0">
                <a:solidFill>
                  <a:srgbClr val="7030A0"/>
                </a:solidFill>
                <a:latin typeface="Times New Roman" panose="02020603050405020304" pitchFamily="18" charset="0"/>
                <a:cs typeface="Times New Roman" panose="02020603050405020304" pitchFamily="18" charset="0"/>
              </a:rPr>
              <a:t>Normal </a:t>
            </a:r>
            <a:r>
              <a:rPr lang="en-US" sz="1200" b="1" dirty="0" smtClean="0">
                <a:solidFill>
                  <a:srgbClr val="7030A0"/>
                </a:solidFill>
                <a:latin typeface="Times New Roman" panose="02020603050405020304" pitchFamily="18" charset="0"/>
                <a:cs typeface="Times New Roman" panose="02020603050405020304" pitchFamily="18" charset="0"/>
              </a:rPr>
              <a:t>category from test folder</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and the trained model accurately classified it as </a:t>
            </a:r>
            <a:r>
              <a:rPr lang="en-US" sz="1200" b="1" dirty="0">
                <a:solidFill>
                  <a:srgbClr val="7030A0"/>
                </a:solidFill>
                <a:latin typeface="Times New Roman" panose="02020603050405020304" pitchFamily="18" charset="0"/>
                <a:cs typeface="Times New Roman" panose="02020603050405020304" pitchFamily="18" charset="0"/>
              </a:rPr>
              <a:t>“Normal</a:t>
            </a:r>
            <a:r>
              <a:rPr lang="en-US" sz="1200" dirty="0">
                <a:latin typeface="Times New Roman" panose="02020603050405020304" pitchFamily="18" charset="0"/>
                <a:cs typeface="Times New Roman" panose="02020603050405020304" pitchFamily="18" charset="0"/>
              </a:rPr>
              <a:t>”, demonstrating its effectiveness in distinguishing between the two classes.</a:t>
            </a:r>
            <a:endParaRPr lang="en-IN" sz="1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9673203" y="2981761"/>
            <a:ext cx="881149" cy="276999"/>
          </a:xfrm>
          <a:prstGeom prst="rect">
            <a:avLst/>
          </a:prstGeom>
          <a:noFill/>
        </p:spPr>
        <p:txBody>
          <a:bodyPr wrap="square" rtlCol="0">
            <a:spAutoFit/>
          </a:bodyPr>
          <a:lstStyle/>
          <a:p>
            <a:pPr algn="ctr"/>
            <a:r>
              <a:rPr lang="en-US" sz="1200" b="1" dirty="0" smtClean="0">
                <a:latin typeface="Times New Roman" panose="02020603050405020304" pitchFamily="18" charset="0"/>
                <a:cs typeface="Times New Roman" panose="02020603050405020304" pitchFamily="18" charset="0"/>
              </a:rPr>
              <a:t>Output:</a:t>
            </a:r>
            <a:endParaRPr lang="en-IN" sz="1200" b="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lc="http://schemas.openxmlformats.org/drawingml/2006/lockedCanvas" xmlns:a16="http://schemas.microsoft.com/office/drawing/2014/main" xmlns="" id="{2669ABA5-20E6-818E-6C08-3D0B96AA4B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6326" y="0"/>
            <a:ext cx="475673" cy="466725"/>
          </a:xfrm>
          <a:prstGeom prst="rect">
            <a:avLst/>
          </a:prstGeom>
        </p:spPr>
      </p:pic>
      <p:pic>
        <p:nvPicPr>
          <p:cNvPr id="9" name="Picture 8"/>
          <p:cNvPicPr>
            <a:picLocks noChangeAspect="1"/>
          </p:cNvPicPr>
          <p:nvPr/>
        </p:nvPicPr>
        <p:blipFill>
          <a:blip r:embed="rId3"/>
          <a:stretch>
            <a:fillRect/>
          </a:stretch>
        </p:blipFill>
        <p:spPr>
          <a:xfrm>
            <a:off x="8672727" y="3258760"/>
            <a:ext cx="2882103" cy="2783849"/>
          </a:xfrm>
          <a:prstGeom prst="rect">
            <a:avLst/>
          </a:prstGeom>
        </p:spPr>
      </p:pic>
      <p:pic>
        <p:nvPicPr>
          <p:cNvPr id="10" name="Picture 4" descr="GIAN - Global Initiative of Academic Network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715019" cy="33734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144601" y="6073387"/>
            <a:ext cx="2002471" cy="246221"/>
          </a:xfrm>
          <a:prstGeom prst="rect">
            <a:avLst/>
          </a:prstGeom>
        </p:spPr>
        <p:txBody>
          <a:bodyPr wrap="none">
            <a:spAutoFit/>
          </a:bodyPr>
          <a:lstStyle/>
          <a:p>
            <a:r>
              <a:rPr lang="en-US" sz="1000" dirty="0">
                <a:latin typeface="Times New Roman" panose="02020603050405020304" pitchFamily="18" charset="0"/>
                <a:cs typeface="Times New Roman" panose="02020603050405020304" pitchFamily="18" charset="0"/>
              </a:rPr>
              <a:t>Figure </a:t>
            </a:r>
            <a:r>
              <a:rPr lang="en-US" sz="1000" dirty="0" smtClean="0">
                <a:latin typeface="Times New Roman" panose="02020603050405020304" pitchFamily="18" charset="0"/>
                <a:cs typeface="Times New Roman" panose="02020603050405020304" pitchFamily="18" charset="0"/>
              </a:rPr>
              <a:t>10: Output of a Normal Cell</a:t>
            </a:r>
            <a:endParaRPr lang="en-IN" sz="1000" dirty="0"/>
          </a:p>
        </p:txBody>
      </p:sp>
      <p:sp>
        <p:nvSpPr>
          <p:cNvPr id="12" name="Slide Number Placeholder 11"/>
          <p:cNvSpPr>
            <a:spLocks noGrp="1"/>
          </p:cNvSpPr>
          <p:nvPr>
            <p:ph type="sldNum" sz="quarter" idx="12"/>
          </p:nvPr>
        </p:nvSpPr>
        <p:spPr/>
        <p:txBody>
          <a:bodyPr/>
          <a:lstStyle/>
          <a:p>
            <a:fld id="{7B168CCF-A15B-4761-8074-CC4E40B4ECF8}" type="slidenum">
              <a:rPr lang="en-IN" smtClean="0"/>
              <a:t>27</a:t>
            </a:fld>
            <a:endParaRPr lang="en-IN"/>
          </a:p>
        </p:txBody>
      </p:sp>
    </p:spTree>
    <p:extLst>
      <p:ext uri="{BB962C8B-B14F-4D97-AF65-F5344CB8AC3E}">
        <p14:creationId xmlns:p14="http://schemas.microsoft.com/office/powerpoint/2010/main" val="10678081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1766" y="788560"/>
            <a:ext cx="5951914" cy="5339923"/>
          </a:xfrm>
          <a:prstGeom prst="rect">
            <a:avLst/>
          </a:prstGeom>
        </p:spPr>
        <p:txBody>
          <a:bodyPr wrap="square">
            <a:spAutoFit/>
          </a:bodyPr>
          <a:lstStyle/>
          <a:p>
            <a:r>
              <a:rPr lang="en-IN" sz="1100" dirty="0">
                <a:latin typeface="Times New Roman" panose="02020603050405020304" pitchFamily="18" charset="0"/>
                <a:cs typeface="Times New Roman" panose="02020603050405020304" pitchFamily="18" charset="0"/>
              </a:rPr>
              <a:t>from </a:t>
            </a:r>
            <a:r>
              <a:rPr lang="en-IN" sz="1100" dirty="0" err="1">
                <a:latin typeface="Times New Roman" panose="02020603050405020304" pitchFamily="18" charset="0"/>
                <a:cs typeface="Times New Roman" panose="02020603050405020304" pitchFamily="18" charset="0"/>
              </a:rPr>
              <a:t>tensorflow.keras.preprocessing</a:t>
            </a:r>
            <a:r>
              <a:rPr lang="en-IN" sz="1100" dirty="0">
                <a:latin typeface="Times New Roman" panose="02020603050405020304" pitchFamily="18" charset="0"/>
                <a:cs typeface="Times New Roman" panose="02020603050405020304" pitchFamily="18" charset="0"/>
              </a:rPr>
              <a:t> import image</a:t>
            </a:r>
          </a:p>
          <a:p>
            <a:r>
              <a:rPr lang="en-IN" sz="1100" dirty="0">
                <a:latin typeface="Times New Roman" panose="02020603050405020304" pitchFamily="18" charset="0"/>
                <a:cs typeface="Times New Roman" panose="02020603050405020304" pitchFamily="18" charset="0"/>
              </a:rPr>
              <a:t>from </a:t>
            </a:r>
            <a:r>
              <a:rPr lang="en-IN" sz="1100" dirty="0" err="1">
                <a:latin typeface="Times New Roman" panose="02020603050405020304" pitchFamily="18" charset="0"/>
                <a:cs typeface="Times New Roman" panose="02020603050405020304" pitchFamily="18" charset="0"/>
              </a:rPr>
              <a:t>tensorflow.keras.models</a:t>
            </a:r>
            <a:r>
              <a:rPr lang="en-IN" sz="1100" dirty="0">
                <a:latin typeface="Times New Roman" panose="02020603050405020304" pitchFamily="18" charset="0"/>
                <a:cs typeface="Times New Roman" panose="02020603050405020304" pitchFamily="18" charset="0"/>
              </a:rPr>
              <a:t> import </a:t>
            </a:r>
            <a:r>
              <a:rPr lang="en-IN" sz="1100" dirty="0" err="1">
                <a:latin typeface="Times New Roman" panose="02020603050405020304" pitchFamily="18" charset="0"/>
                <a:cs typeface="Times New Roman" panose="02020603050405020304" pitchFamily="18" charset="0"/>
              </a:rPr>
              <a:t>load_model</a:t>
            </a:r>
            <a:endParaRPr lang="en-IN" sz="1100" dirty="0">
              <a:latin typeface="Times New Roman" panose="02020603050405020304" pitchFamily="18" charset="0"/>
              <a:cs typeface="Times New Roman" panose="02020603050405020304" pitchFamily="18" charset="0"/>
            </a:endParaRPr>
          </a:p>
          <a:p>
            <a:r>
              <a:rPr lang="en-IN" sz="1100" dirty="0">
                <a:latin typeface="Times New Roman" panose="02020603050405020304" pitchFamily="18" charset="0"/>
                <a:cs typeface="Times New Roman" panose="02020603050405020304" pitchFamily="18" charset="0"/>
              </a:rPr>
              <a:t>import </a:t>
            </a:r>
            <a:r>
              <a:rPr lang="en-IN" sz="1100" dirty="0" err="1">
                <a:latin typeface="Times New Roman" panose="02020603050405020304" pitchFamily="18" charset="0"/>
                <a:cs typeface="Times New Roman" panose="02020603050405020304" pitchFamily="18" charset="0"/>
              </a:rPr>
              <a:t>numpy</a:t>
            </a:r>
            <a:r>
              <a:rPr lang="en-IN" sz="1100" dirty="0">
                <a:latin typeface="Times New Roman" panose="02020603050405020304" pitchFamily="18" charset="0"/>
                <a:cs typeface="Times New Roman" panose="02020603050405020304" pitchFamily="18" charset="0"/>
              </a:rPr>
              <a:t> as np</a:t>
            </a:r>
          </a:p>
          <a:p>
            <a:r>
              <a:rPr lang="en-IN" sz="1100" dirty="0">
                <a:latin typeface="Times New Roman" panose="02020603050405020304" pitchFamily="18" charset="0"/>
                <a:cs typeface="Times New Roman" panose="02020603050405020304" pitchFamily="18" charset="0"/>
              </a:rPr>
              <a:t>import </a:t>
            </a:r>
            <a:r>
              <a:rPr lang="en-IN" sz="1100" dirty="0" err="1">
                <a:latin typeface="Times New Roman" panose="02020603050405020304" pitchFamily="18" charset="0"/>
                <a:cs typeface="Times New Roman" panose="02020603050405020304" pitchFamily="18" charset="0"/>
              </a:rPr>
              <a:t>matplotlib.pyplot</a:t>
            </a:r>
            <a:r>
              <a:rPr lang="en-IN" sz="1100" dirty="0">
                <a:latin typeface="Times New Roman" panose="02020603050405020304" pitchFamily="18" charset="0"/>
                <a:cs typeface="Times New Roman" panose="02020603050405020304" pitchFamily="18" charset="0"/>
              </a:rPr>
              <a:t> as </a:t>
            </a:r>
            <a:r>
              <a:rPr lang="en-IN" sz="1100" dirty="0" err="1">
                <a:latin typeface="Times New Roman" panose="02020603050405020304" pitchFamily="18" charset="0"/>
                <a:cs typeface="Times New Roman" panose="02020603050405020304" pitchFamily="18" charset="0"/>
              </a:rPr>
              <a:t>plt</a:t>
            </a:r>
            <a:endParaRPr lang="en-IN" sz="1100" dirty="0">
              <a:latin typeface="Times New Roman" panose="02020603050405020304" pitchFamily="18" charset="0"/>
              <a:cs typeface="Times New Roman" panose="02020603050405020304" pitchFamily="18" charset="0"/>
            </a:endParaRPr>
          </a:p>
          <a:p>
            <a:r>
              <a:rPr lang="en-IN" sz="1100" dirty="0">
                <a:latin typeface="Times New Roman" panose="02020603050405020304" pitchFamily="18" charset="0"/>
                <a:cs typeface="Times New Roman" panose="02020603050405020304" pitchFamily="18" charset="0"/>
              </a:rPr>
              <a:t>import </a:t>
            </a:r>
            <a:r>
              <a:rPr lang="en-IN" sz="1100" dirty="0" err="1">
                <a:latin typeface="Times New Roman" panose="02020603050405020304" pitchFamily="18" charset="0"/>
                <a:cs typeface="Times New Roman" panose="02020603050405020304" pitchFamily="18" charset="0"/>
              </a:rPr>
              <a:t>os</a:t>
            </a:r>
            <a:endParaRPr lang="en-IN" sz="1100" dirty="0">
              <a:latin typeface="Times New Roman" panose="02020603050405020304" pitchFamily="18" charset="0"/>
              <a:cs typeface="Times New Roman" panose="02020603050405020304" pitchFamily="18" charset="0"/>
            </a:endParaRPr>
          </a:p>
          <a:p>
            <a:r>
              <a:rPr lang="en-IN" sz="1100" dirty="0">
                <a:latin typeface="Times New Roman" panose="02020603050405020304" pitchFamily="18" charset="0"/>
                <a:cs typeface="Times New Roman" panose="02020603050405020304" pitchFamily="18" charset="0"/>
              </a:rPr>
              <a:t/>
            </a:r>
            <a:br>
              <a:rPr lang="en-IN" sz="1100" dirty="0">
                <a:latin typeface="Times New Roman" panose="02020603050405020304" pitchFamily="18" charset="0"/>
                <a:cs typeface="Times New Roman" panose="02020603050405020304" pitchFamily="18" charset="0"/>
              </a:rPr>
            </a:br>
            <a:r>
              <a:rPr lang="en-IN" sz="1100" dirty="0" err="1">
                <a:latin typeface="Times New Roman" panose="02020603050405020304" pitchFamily="18" charset="0"/>
                <a:cs typeface="Times New Roman" panose="02020603050405020304" pitchFamily="18" charset="0"/>
              </a:rPr>
              <a:t>model_path</a:t>
            </a:r>
            <a:r>
              <a:rPr lang="en-IN" sz="1100" dirty="0">
                <a:latin typeface="Times New Roman" panose="02020603050405020304" pitchFamily="18" charset="0"/>
                <a:cs typeface="Times New Roman" panose="02020603050405020304" pitchFamily="18" charset="0"/>
              </a:rPr>
              <a:t> = '/content/drive/</a:t>
            </a:r>
            <a:r>
              <a:rPr lang="en-IN" sz="1100" dirty="0" err="1">
                <a:latin typeface="Times New Roman" panose="02020603050405020304" pitchFamily="18" charset="0"/>
                <a:cs typeface="Times New Roman" panose="02020603050405020304" pitchFamily="18" charset="0"/>
              </a:rPr>
              <a:t>MyDrive</a:t>
            </a:r>
            <a:r>
              <a:rPr lang="en-IN" sz="1100" dirty="0">
                <a:latin typeface="Times New Roman" panose="02020603050405020304" pitchFamily="18" charset="0"/>
                <a:cs typeface="Times New Roman" panose="02020603050405020304" pitchFamily="18" charset="0"/>
              </a:rPr>
              <a:t>/vgg16_manual_30_epoch_model.h5' </a:t>
            </a:r>
          </a:p>
          <a:p>
            <a:r>
              <a:rPr lang="en-IN" sz="1100" dirty="0">
                <a:latin typeface="Times New Roman" panose="02020603050405020304" pitchFamily="18" charset="0"/>
                <a:cs typeface="Times New Roman" panose="02020603050405020304" pitchFamily="18" charset="0"/>
              </a:rPr>
              <a:t>assert </a:t>
            </a:r>
            <a:r>
              <a:rPr lang="en-IN" sz="1100" dirty="0" err="1">
                <a:latin typeface="Times New Roman" panose="02020603050405020304" pitchFamily="18" charset="0"/>
                <a:cs typeface="Times New Roman" panose="02020603050405020304" pitchFamily="18" charset="0"/>
              </a:rPr>
              <a:t>os.path.exists</a:t>
            </a:r>
            <a:r>
              <a:rPr lang="en-IN" sz="1100" dirty="0">
                <a:latin typeface="Times New Roman" panose="02020603050405020304" pitchFamily="18" charset="0"/>
                <a:cs typeface="Times New Roman" panose="02020603050405020304" pitchFamily="18" charset="0"/>
              </a:rPr>
              <a:t>(</a:t>
            </a:r>
            <a:r>
              <a:rPr lang="en-IN" sz="1100" dirty="0" err="1">
                <a:latin typeface="Times New Roman" panose="02020603050405020304" pitchFamily="18" charset="0"/>
                <a:cs typeface="Times New Roman" panose="02020603050405020304" pitchFamily="18" charset="0"/>
              </a:rPr>
              <a:t>model_path</a:t>
            </a:r>
            <a:r>
              <a:rPr lang="en-IN" sz="1100" dirty="0">
                <a:latin typeface="Times New Roman" panose="02020603050405020304" pitchFamily="18" charset="0"/>
                <a:cs typeface="Times New Roman" panose="02020603050405020304" pitchFamily="18" charset="0"/>
              </a:rPr>
              <a:t>), </a:t>
            </a:r>
            <a:r>
              <a:rPr lang="en-IN" sz="1100" dirty="0" err="1">
                <a:latin typeface="Times New Roman" panose="02020603050405020304" pitchFamily="18" charset="0"/>
                <a:cs typeface="Times New Roman" panose="02020603050405020304" pitchFamily="18" charset="0"/>
              </a:rPr>
              <a:t>f"Model</a:t>
            </a:r>
            <a:r>
              <a:rPr lang="en-IN" sz="1100" dirty="0">
                <a:latin typeface="Times New Roman" panose="02020603050405020304" pitchFamily="18" charset="0"/>
                <a:cs typeface="Times New Roman" panose="02020603050405020304" pitchFamily="18" charset="0"/>
              </a:rPr>
              <a:t> not found at: {</a:t>
            </a:r>
            <a:r>
              <a:rPr lang="en-IN" sz="1100" dirty="0" err="1">
                <a:latin typeface="Times New Roman" panose="02020603050405020304" pitchFamily="18" charset="0"/>
                <a:cs typeface="Times New Roman" panose="02020603050405020304" pitchFamily="18" charset="0"/>
              </a:rPr>
              <a:t>model_path</a:t>
            </a:r>
            <a:r>
              <a:rPr lang="en-IN" sz="1100" dirty="0">
                <a:latin typeface="Times New Roman" panose="02020603050405020304" pitchFamily="18" charset="0"/>
                <a:cs typeface="Times New Roman" panose="02020603050405020304" pitchFamily="18" charset="0"/>
              </a:rPr>
              <a:t>}"</a:t>
            </a:r>
          </a:p>
          <a:p>
            <a:r>
              <a:rPr lang="en-IN" sz="1100" dirty="0">
                <a:latin typeface="Times New Roman" panose="02020603050405020304" pitchFamily="18" charset="0"/>
                <a:cs typeface="Times New Roman" panose="02020603050405020304" pitchFamily="18" charset="0"/>
              </a:rPr>
              <a:t/>
            </a:r>
            <a:br>
              <a:rPr lang="en-IN" sz="1100" dirty="0">
                <a:latin typeface="Times New Roman" panose="02020603050405020304" pitchFamily="18" charset="0"/>
                <a:cs typeface="Times New Roman" panose="02020603050405020304" pitchFamily="18" charset="0"/>
              </a:rPr>
            </a:br>
            <a:r>
              <a:rPr lang="en-IN" sz="1100" dirty="0">
                <a:latin typeface="Times New Roman" panose="02020603050405020304" pitchFamily="18" charset="0"/>
                <a:cs typeface="Times New Roman" panose="02020603050405020304" pitchFamily="18" charset="0"/>
              </a:rPr>
              <a:t>model = </a:t>
            </a:r>
            <a:r>
              <a:rPr lang="en-IN" sz="1100" dirty="0" err="1">
                <a:latin typeface="Times New Roman" panose="02020603050405020304" pitchFamily="18" charset="0"/>
                <a:cs typeface="Times New Roman" panose="02020603050405020304" pitchFamily="18" charset="0"/>
              </a:rPr>
              <a:t>load_model</a:t>
            </a:r>
            <a:r>
              <a:rPr lang="en-IN" sz="1100" dirty="0">
                <a:latin typeface="Times New Roman" panose="02020603050405020304" pitchFamily="18" charset="0"/>
                <a:cs typeface="Times New Roman" panose="02020603050405020304" pitchFamily="18" charset="0"/>
              </a:rPr>
              <a:t>(</a:t>
            </a:r>
            <a:r>
              <a:rPr lang="en-IN" sz="1100" dirty="0" err="1">
                <a:latin typeface="Times New Roman" panose="02020603050405020304" pitchFamily="18" charset="0"/>
                <a:cs typeface="Times New Roman" panose="02020603050405020304" pitchFamily="18" charset="0"/>
              </a:rPr>
              <a:t>model_path</a:t>
            </a:r>
            <a:r>
              <a:rPr lang="en-IN" sz="1100" dirty="0">
                <a:latin typeface="Times New Roman" panose="02020603050405020304" pitchFamily="18" charset="0"/>
                <a:cs typeface="Times New Roman" panose="02020603050405020304" pitchFamily="18" charset="0"/>
              </a:rPr>
              <a:t>)</a:t>
            </a:r>
          </a:p>
          <a:p>
            <a:r>
              <a:rPr lang="en-IN" sz="1100" dirty="0" err="1">
                <a:latin typeface="Times New Roman" panose="02020603050405020304" pitchFamily="18" charset="0"/>
                <a:cs typeface="Times New Roman" panose="02020603050405020304" pitchFamily="18" charset="0"/>
              </a:rPr>
              <a:t>model.compile</a:t>
            </a:r>
            <a:r>
              <a:rPr lang="en-IN" sz="1100" dirty="0">
                <a:latin typeface="Times New Roman" panose="02020603050405020304" pitchFamily="18" charset="0"/>
                <a:cs typeface="Times New Roman" panose="02020603050405020304" pitchFamily="18" charset="0"/>
              </a:rPr>
              <a:t>(optimizer='</a:t>
            </a:r>
            <a:r>
              <a:rPr lang="en-IN" sz="1100" dirty="0" err="1">
                <a:latin typeface="Times New Roman" panose="02020603050405020304" pitchFamily="18" charset="0"/>
                <a:cs typeface="Times New Roman" panose="02020603050405020304" pitchFamily="18" charset="0"/>
              </a:rPr>
              <a:t>adam</a:t>
            </a:r>
            <a:r>
              <a:rPr lang="en-IN" sz="1100" dirty="0">
                <a:latin typeface="Times New Roman" panose="02020603050405020304" pitchFamily="18" charset="0"/>
                <a:cs typeface="Times New Roman" panose="02020603050405020304" pitchFamily="18" charset="0"/>
              </a:rPr>
              <a:t>', loss='</a:t>
            </a:r>
            <a:r>
              <a:rPr lang="en-IN" sz="1100" dirty="0" err="1">
                <a:latin typeface="Times New Roman" panose="02020603050405020304" pitchFamily="18" charset="0"/>
                <a:cs typeface="Times New Roman" panose="02020603050405020304" pitchFamily="18" charset="0"/>
              </a:rPr>
              <a:t>binary_crossentropy</a:t>
            </a:r>
            <a:r>
              <a:rPr lang="en-IN" sz="1100" dirty="0">
                <a:latin typeface="Times New Roman" panose="02020603050405020304" pitchFamily="18" charset="0"/>
                <a:cs typeface="Times New Roman" panose="02020603050405020304" pitchFamily="18" charset="0"/>
              </a:rPr>
              <a:t>', metrics=['accuracy'])</a:t>
            </a:r>
          </a:p>
          <a:p>
            <a:r>
              <a:rPr lang="en-IN" sz="1100" dirty="0">
                <a:latin typeface="Times New Roman" panose="02020603050405020304" pitchFamily="18" charset="0"/>
                <a:cs typeface="Times New Roman" panose="02020603050405020304" pitchFamily="18" charset="0"/>
              </a:rPr>
              <a:t/>
            </a:r>
            <a:br>
              <a:rPr lang="en-IN" sz="1100" dirty="0">
                <a:latin typeface="Times New Roman" panose="02020603050405020304" pitchFamily="18" charset="0"/>
                <a:cs typeface="Times New Roman" panose="02020603050405020304" pitchFamily="18" charset="0"/>
              </a:rPr>
            </a:br>
            <a:r>
              <a:rPr lang="en-IN" sz="1100" dirty="0" err="1">
                <a:latin typeface="Times New Roman" panose="02020603050405020304" pitchFamily="18" charset="0"/>
                <a:cs typeface="Times New Roman" panose="02020603050405020304" pitchFamily="18" charset="0"/>
              </a:rPr>
              <a:t>img_path</a:t>
            </a:r>
            <a:r>
              <a:rPr lang="en-IN" sz="1100" dirty="0">
                <a:latin typeface="Times New Roman" panose="02020603050405020304" pitchFamily="18" charset="0"/>
                <a:cs typeface="Times New Roman" panose="02020603050405020304" pitchFamily="18" charset="0"/>
              </a:rPr>
              <a:t> = '/content/drive/</a:t>
            </a:r>
            <a:r>
              <a:rPr lang="en-IN" sz="1100" dirty="0" err="1">
                <a:latin typeface="Times New Roman" panose="02020603050405020304" pitchFamily="18" charset="0"/>
                <a:cs typeface="Times New Roman" panose="02020603050405020304" pitchFamily="18" charset="0"/>
              </a:rPr>
              <a:t>MyDrive</a:t>
            </a:r>
            <a:r>
              <a:rPr lang="en-IN" sz="1100" dirty="0">
                <a:latin typeface="Times New Roman" panose="02020603050405020304" pitchFamily="18" charset="0"/>
                <a:cs typeface="Times New Roman" panose="02020603050405020304" pitchFamily="18" charset="0"/>
              </a:rPr>
              <a:t>/AGMC-TU </a:t>
            </a:r>
            <a:r>
              <a:rPr lang="en-IN" sz="1100" dirty="0" err="1" smtClean="0">
                <a:latin typeface="Times New Roman" panose="02020603050405020304" pitchFamily="18" charset="0"/>
                <a:cs typeface="Times New Roman" panose="02020603050405020304" pitchFamily="18" charset="0"/>
              </a:rPr>
              <a:t>DATASET_downloaded</a:t>
            </a:r>
            <a:r>
              <a:rPr lang="en-IN" sz="1100" dirty="0" smtClean="0">
                <a:latin typeface="Times New Roman" panose="02020603050405020304" pitchFamily="18" charset="0"/>
                <a:cs typeface="Times New Roman" panose="02020603050405020304" pitchFamily="18" charset="0"/>
              </a:rPr>
              <a:t>/AGMC-TU </a:t>
            </a:r>
            <a:r>
              <a:rPr lang="en-IN" sz="1100" dirty="0">
                <a:latin typeface="Times New Roman" panose="02020603050405020304" pitchFamily="18" charset="0"/>
                <a:cs typeface="Times New Roman" panose="02020603050405020304" pitchFamily="18" charset="0"/>
              </a:rPr>
              <a:t>DATASET/test/Abnormal/images/d1 (91).jpg'  </a:t>
            </a:r>
          </a:p>
          <a:p>
            <a:r>
              <a:rPr lang="en-IN" sz="1100" dirty="0">
                <a:latin typeface="Times New Roman" panose="02020603050405020304" pitchFamily="18" charset="0"/>
                <a:cs typeface="Times New Roman" panose="02020603050405020304" pitchFamily="18" charset="0"/>
              </a:rPr>
              <a:t>assert </a:t>
            </a:r>
            <a:r>
              <a:rPr lang="en-IN" sz="1100" dirty="0" err="1">
                <a:latin typeface="Times New Roman" panose="02020603050405020304" pitchFamily="18" charset="0"/>
                <a:cs typeface="Times New Roman" panose="02020603050405020304" pitchFamily="18" charset="0"/>
              </a:rPr>
              <a:t>os.path.exists</a:t>
            </a:r>
            <a:r>
              <a:rPr lang="en-IN" sz="1100" dirty="0">
                <a:latin typeface="Times New Roman" panose="02020603050405020304" pitchFamily="18" charset="0"/>
                <a:cs typeface="Times New Roman" panose="02020603050405020304" pitchFamily="18" charset="0"/>
              </a:rPr>
              <a:t>(</a:t>
            </a:r>
            <a:r>
              <a:rPr lang="en-IN" sz="1100" dirty="0" err="1">
                <a:latin typeface="Times New Roman" panose="02020603050405020304" pitchFamily="18" charset="0"/>
                <a:cs typeface="Times New Roman" panose="02020603050405020304" pitchFamily="18" charset="0"/>
              </a:rPr>
              <a:t>img_path</a:t>
            </a:r>
            <a:r>
              <a:rPr lang="en-IN" sz="1100" dirty="0">
                <a:latin typeface="Times New Roman" panose="02020603050405020304" pitchFamily="18" charset="0"/>
                <a:cs typeface="Times New Roman" panose="02020603050405020304" pitchFamily="18" charset="0"/>
              </a:rPr>
              <a:t>), f" Image not found at: {</a:t>
            </a:r>
            <a:r>
              <a:rPr lang="en-IN" sz="1100" dirty="0" err="1">
                <a:latin typeface="Times New Roman" panose="02020603050405020304" pitchFamily="18" charset="0"/>
                <a:cs typeface="Times New Roman" panose="02020603050405020304" pitchFamily="18" charset="0"/>
              </a:rPr>
              <a:t>img_path</a:t>
            </a:r>
            <a:r>
              <a:rPr lang="en-IN" sz="1100" dirty="0">
                <a:latin typeface="Times New Roman" panose="02020603050405020304" pitchFamily="18" charset="0"/>
                <a:cs typeface="Times New Roman" panose="02020603050405020304" pitchFamily="18" charset="0"/>
              </a:rPr>
              <a:t>}"</a:t>
            </a:r>
          </a:p>
          <a:p>
            <a:r>
              <a:rPr lang="en-IN" sz="1100" dirty="0">
                <a:latin typeface="Times New Roman" panose="02020603050405020304" pitchFamily="18" charset="0"/>
                <a:cs typeface="Times New Roman" panose="02020603050405020304" pitchFamily="18" charset="0"/>
              </a:rPr>
              <a:t/>
            </a:r>
            <a:br>
              <a:rPr lang="en-IN" sz="1100" dirty="0">
                <a:latin typeface="Times New Roman" panose="02020603050405020304" pitchFamily="18" charset="0"/>
                <a:cs typeface="Times New Roman" panose="02020603050405020304" pitchFamily="18" charset="0"/>
              </a:rPr>
            </a:br>
            <a:r>
              <a:rPr lang="en-IN" sz="1100" dirty="0">
                <a:solidFill>
                  <a:srgbClr val="00B0F0"/>
                </a:solidFill>
                <a:latin typeface="Times New Roman" panose="02020603050405020304" pitchFamily="18" charset="0"/>
                <a:cs typeface="Times New Roman" panose="02020603050405020304" pitchFamily="18" charset="0"/>
              </a:rPr>
              <a:t># Load image</a:t>
            </a:r>
          </a:p>
          <a:p>
            <a:r>
              <a:rPr lang="en-IN" sz="1100" dirty="0" err="1">
                <a:latin typeface="Times New Roman" panose="02020603050405020304" pitchFamily="18" charset="0"/>
                <a:cs typeface="Times New Roman" panose="02020603050405020304" pitchFamily="18" charset="0"/>
              </a:rPr>
              <a:t>img</a:t>
            </a:r>
            <a:r>
              <a:rPr lang="en-IN" sz="1100" dirty="0">
                <a:latin typeface="Times New Roman" panose="02020603050405020304" pitchFamily="18" charset="0"/>
                <a:cs typeface="Times New Roman" panose="02020603050405020304" pitchFamily="18" charset="0"/>
              </a:rPr>
              <a:t> = </a:t>
            </a:r>
            <a:r>
              <a:rPr lang="en-IN" sz="1100" dirty="0" err="1">
                <a:latin typeface="Times New Roman" panose="02020603050405020304" pitchFamily="18" charset="0"/>
                <a:cs typeface="Times New Roman" panose="02020603050405020304" pitchFamily="18" charset="0"/>
              </a:rPr>
              <a:t>image.load_img</a:t>
            </a:r>
            <a:r>
              <a:rPr lang="en-IN" sz="1100" dirty="0">
                <a:latin typeface="Times New Roman" panose="02020603050405020304" pitchFamily="18" charset="0"/>
                <a:cs typeface="Times New Roman" panose="02020603050405020304" pitchFamily="18" charset="0"/>
              </a:rPr>
              <a:t>(</a:t>
            </a:r>
            <a:r>
              <a:rPr lang="en-IN" sz="1100" dirty="0" err="1">
                <a:latin typeface="Times New Roman" panose="02020603050405020304" pitchFamily="18" charset="0"/>
                <a:cs typeface="Times New Roman" panose="02020603050405020304" pitchFamily="18" charset="0"/>
              </a:rPr>
              <a:t>img_path</a:t>
            </a:r>
            <a:r>
              <a:rPr lang="en-IN" sz="1100" dirty="0">
                <a:latin typeface="Times New Roman" panose="02020603050405020304" pitchFamily="18" charset="0"/>
                <a:cs typeface="Times New Roman" panose="02020603050405020304" pitchFamily="18" charset="0"/>
              </a:rPr>
              <a:t>, </a:t>
            </a:r>
            <a:r>
              <a:rPr lang="en-IN" sz="1100" dirty="0" err="1">
                <a:latin typeface="Times New Roman" panose="02020603050405020304" pitchFamily="18" charset="0"/>
                <a:cs typeface="Times New Roman" panose="02020603050405020304" pitchFamily="18" charset="0"/>
              </a:rPr>
              <a:t>target_size</a:t>
            </a:r>
            <a:r>
              <a:rPr lang="en-IN" sz="1100" dirty="0">
                <a:latin typeface="Times New Roman" panose="02020603050405020304" pitchFamily="18" charset="0"/>
                <a:cs typeface="Times New Roman" panose="02020603050405020304" pitchFamily="18" charset="0"/>
              </a:rPr>
              <a:t>=(224, 224))</a:t>
            </a:r>
          </a:p>
          <a:p>
            <a:r>
              <a:rPr lang="en-IN" sz="1100" dirty="0" err="1">
                <a:latin typeface="Times New Roman" panose="02020603050405020304" pitchFamily="18" charset="0"/>
                <a:cs typeface="Times New Roman" panose="02020603050405020304" pitchFamily="18" charset="0"/>
              </a:rPr>
              <a:t>img_array</a:t>
            </a:r>
            <a:r>
              <a:rPr lang="en-IN" sz="1100" dirty="0">
                <a:latin typeface="Times New Roman" panose="02020603050405020304" pitchFamily="18" charset="0"/>
                <a:cs typeface="Times New Roman" panose="02020603050405020304" pitchFamily="18" charset="0"/>
              </a:rPr>
              <a:t> = </a:t>
            </a:r>
            <a:r>
              <a:rPr lang="en-IN" sz="1100" dirty="0" err="1">
                <a:latin typeface="Times New Roman" panose="02020603050405020304" pitchFamily="18" charset="0"/>
                <a:cs typeface="Times New Roman" panose="02020603050405020304" pitchFamily="18" charset="0"/>
              </a:rPr>
              <a:t>image.img_to_array</a:t>
            </a:r>
            <a:r>
              <a:rPr lang="en-IN" sz="1100" dirty="0">
                <a:latin typeface="Times New Roman" panose="02020603050405020304" pitchFamily="18" charset="0"/>
                <a:cs typeface="Times New Roman" panose="02020603050405020304" pitchFamily="18" charset="0"/>
              </a:rPr>
              <a:t>(</a:t>
            </a:r>
            <a:r>
              <a:rPr lang="en-IN" sz="1100" dirty="0" err="1">
                <a:latin typeface="Times New Roman" panose="02020603050405020304" pitchFamily="18" charset="0"/>
                <a:cs typeface="Times New Roman" panose="02020603050405020304" pitchFamily="18" charset="0"/>
              </a:rPr>
              <a:t>img</a:t>
            </a:r>
            <a:r>
              <a:rPr lang="en-IN" sz="1100" dirty="0">
                <a:latin typeface="Times New Roman" panose="02020603050405020304" pitchFamily="18" charset="0"/>
                <a:cs typeface="Times New Roman" panose="02020603050405020304" pitchFamily="18" charset="0"/>
              </a:rPr>
              <a:t>) / 255.0   # normalize</a:t>
            </a:r>
          </a:p>
          <a:p>
            <a:r>
              <a:rPr lang="en-IN" sz="1100" dirty="0" err="1">
                <a:latin typeface="Times New Roman" panose="02020603050405020304" pitchFamily="18" charset="0"/>
                <a:cs typeface="Times New Roman" panose="02020603050405020304" pitchFamily="18" charset="0"/>
              </a:rPr>
              <a:t>img_array</a:t>
            </a:r>
            <a:r>
              <a:rPr lang="en-IN" sz="1100" dirty="0">
                <a:latin typeface="Times New Roman" panose="02020603050405020304" pitchFamily="18" charset="0"/>
                <a:cs typeface="Times New Roman" panose="02020603050405020304" pitchFamily="18" charset="0"/>
              </a:rPr>
              <a:t> = </a:t>
            </a:r>
            <a:r>
              <a:rPr lang="en-IN" sz="1100" dirty="0" err="1">
                <a:latin typeface="Times New Roman" panose="02020603050405020304" pitchFamily="18" charset="0"/>
                <a:cs typeface="Times New Roman" panose="02020603050405020304" pitchFamily="18" charset="0"/>
              </a:rPr>
              <a:t>np.expand_dims</a:t>
            </a:r>
            <a:r>
              <a:rPr lang="en-IN" sz="1100" dirty="0">
                <a:latin typeface="Times New Roman" panose="02020603050405020304" pitchFamily="18" charset="0"/>
                <a:cs typeface="Times New Roman" panose="02020603050405020304" pitchFamily="18" charset="0"/>
              </a:rPr>
              <a:t>(</a:t>
            </a:r>
            <a:r>
              <a:rPr lang="en-IN" sz="1100" dirty="0" err="1">
                <a:latin typeface="Times New Roman" panose="02020603050405020304" pitchFamily="18" charset="0"/>
                <a:cs typeface="Times New Roman" panose="02020603050405020304" pitchFamily="18" charset="0"/>
              </a:rPr>
              <a:t>img_array</a:t>
            </a:r>
            <a:r>
              <a:rPr lang="en-IN" sz="1100" dirty="0">
                <a:latin typeface="Times New Roman" panose="02020603050405020304" pitchFamily="18" charset="0"/>
                <a:cs typeface="Times New Roman" panose="02020603050405020304" pitchFamily="18" charset="0"/>
              </a:rPr>
              <a:t>, axis=0)  # shape: (1, 224, 224, 3)</a:t>
            </a:r>
          </a:p>
          <a:p>
            <a:r>
              <a:rPr lang="en-IN" sz="1100" dirty="0">
                <a:latin typeface="Times New Roman" panose="02020603050405020304" pitchFamily="18" charset="0"/>
                <a:cs typeface="Times New Roman" panose="02020603050405020304" pitchFamily="18" charset="0"/>
              </a:rPr>
              <a:t/>
            </a:r>
            <a:br>
              <a:rPr lang="en-IN" sz="1100" dirty="0">
                <a:latin typeface="Times New Roman" panose="02020603050405020304" pitchFamily="18" charset="0"/>
                <a:cs typeface="Times New Roman" panose="02020603050405020304" pitchFamily="18" charset="0"/>
              </a:rPr>
            </a:br>
            <a:r>
              <a:rPr lang="en-IN" sz="1100" dirty="0">
                <a:latin typeface="Times New Roman" panose="02020603050405020304" pitchFamily="18" charset="0"/>
                <a:cs typeface="Times New Roman" panose="02020603050405020304" pitchFamily="18" charset="0"/>
              </a:rPr>
              <a:t>prediction = </a:t>
            </a:r>
            <a:r>
              <a:rPr lang="en-IN" sz="1100" dirty="0" err="1">
                <a:latin typeface="Times New Roman" panose="02020603050405020304" pitchFamily="18" charset="0"/>
                <a:cs typeface="Times New Roman" panose="02020603050405020304" pitchFamily="18" charset="0"/>
              </a:rPr>
              <a:t>model.predict</a:t>
            </a:r>
            <a:r>
              <a:rPr lang="en-IN" sz="1100" dirty="0">
                <a:latin typeface="Times New Roman" panose="02020603050405020304" pitchFamily="18" charset="0"/>
                <a:cs typeface="Times New Roman" panose="02020603050405020304" pitchFamily="18" charset="0"/>
              </a:rPr>
              <a:t>(</a:t>
            </a:r>
            <a:r>
              <a:rPr lang="en-IN" sz="1100" dirty="0" err="1">
                <a:latin typeface="Times New Roman" panose="02020603050405020304" pitchFamily="18" charset="0"/>
                <a:cs typeface="Times New Roman" panose="02020603050405020304" pitchFamily="18" charset="0"/>
              </a:rPr>
              <a:t>img_array</a:t>
            </a:r>
            <a:r>
              <a:rPr lang="en-IN" sz="1100" dirty="0">
                <a:latin typeface="Times New Roman" panose="02020603050405020304" pitchFamily="18" charset="0"/>
                <a:cs typeface="Times New Roman" panose="02020603050405020304" pitchFamily="18" charset="0"/>
              </a:rPr>
              <a:t>, verbose=0)[0][0]</a:t>
            </a:r>
          </a:p>
          <a:p>
            <a:r>
              <a:rPr lang="en-IN" sz="1100" dirty="0">
                <a:latin typeface="Times New Roman" panose="02020603050405020304" pitchFamily="18" charset="0"/>
                <a:cs typeface="Times New Roman" panose="02020603050405020304" pitchFamily="18" charset="0"/>
              </a:rPr>
              <a:t>label = "Normal" if prediction &gt; 0.5 else "Abnormal"</a:t>
            </a:r>
          </a:p>
          <a:p>
            <a:r>
              <a:rPr lang="en-IN" sz="1100" dirty="0">
                <a:latin typeface="Times New Roman" panose="02020603050405020304" pitchFamily="18" charset="0"/>
                <a:cs typeface="Times New Roman" panose="02020603050405020304" pitchFamily="18" charset="0"/>
              </a:rPr>
              <a:t/>
            </a:r>
            <a:br>
              <a:rPr lang="en-IN" sz="1100" dirty="0">
                <a:latin typeface="Times New Roman" panose="02020603050405020304" pitchFamily="18" charset="0"/>
                <a:cs typeface="Times New Roman" panose="02020603050405020304" pitchFamily="18" charset="0"/>
              </a:rPr>
            </a:br>
            <a:r>
              <a:rPr lang="en-IN" sz="1100" dirty="0" err="1">
                <a:latin typeface="Times New Roman" panose="02020603050405020304" pitchFamily="18" charset="0"/>
                <a:cs typeface="Times New Roman" panose="02020603050405020304" pitchFamily="18" charset="0"/>
              </a:rPr>
              <a:t>plt.imshow</a:t>
            </a:r>
            <a:r>
              <a:rPr lang="en-IN" sz="1100" dirty="0">
                <a:latin typeface="Times New Roman" panose="02020603050405020304" pitchFamily="18" charset="0"/>
                <a:cs typeface="Times New Roman" panose="02020603050405020304" pitchFamily="18" charset="0"/>
              </a:rPr>
              <a:t>(</a:t>
            </a:r>
            <a:r>
              <a:rPr lang="en-IN" sz="1100" dirty="0" err="1">
                <a:latin typeface="Times New Roman" panose="02020603050405020304" pitchFamily="18" charset="0"/>
                <a:cs typeface="Times New Roman" panose="02020603050405020304" pitchFamily="18" charset="0"/>
              </a:rPr>
              <a:t>image.load_img</a:t>
            </a:r>
            <a:r>
              <a:rPr lang="en-IN" sz="1100" dirty="0">
                <a:latin typeface="Times New Roman" panose="02020603050405020304" pitchFamily="18" charset="0"/>
                <a:cs typeface="Times New Roman" panose="02020603050405020304" pitchFamily="18" charset="0"/>
              </a:rPr>
              <a:t>(</a:t>
            </a:r>
            <a:r>
              <a:rPr lang="en-IN" sz="1100" dirty="0" err="1">
                <a:latin typeface="Times New Roman" panose="02020603050405020304" pitchFamily="18" charset="0"/>
                <a:cs typeface="Times New Roman" panose="02020603050405020304" pitchFamily="18" charset="0"/>
              </a:rPr>
              <a:t>img_path</a:t>
            </a:r>
            <a:r>
              <a:rPr lang="en-IN" sz="1100" dirty="0">
                <a:latin typeface="Times New Roman" panose="02020603050405020304" pitchFamily="18" charset="0"/>
                <a:cs typeface="Times New Roman" panose="02020603050405020304" pitchFamily="18" charset="0"/>
              </a:rPr>
              <a:t>))</a:t>
            </a:r>
          </a:p>
          <a:p>
            <a:r>
              <a:rPr lang="en-IN" sz="1100" dirty="0" err="1">
                <a:latin typeface="Times New Roman" panose="02020603050405020304" pitchFamily="18" charset="0"/>
                <a:cs typeface="Times New Roman" panose="02020603050405020304" pitchFamily="18" charset="0"/>
              </a:rPr>
              <a:t>plt.axis</a:t>
            </a:r>
            <a:r>
              <a:rPr lang="en-IN" sz="1100" dirty="0">
                <a:latin typeface="Times New Roman" panose="02020603050405020304" pitchFamily="18" charset="0"/>
                <a:cs typeface="Times New Roman" panose="02020603050405020304" pitchFamily="18" charset="0"/>
              </a:rPr>
              <a:t>('off')</a:t>
            </a:r>
          </a:p>
          <a:p>
            <a:r>
              <a:rPr lang="en-IN" sz="1100" dirty="0" err="1">
                <a:latin typeface="Times New Roman" panose="02020603050405020304" pitchFamily="18" charset="0"/>
                <a:cs typeface="Times New Roman" panose="02020603050405020304" pitchFamily="18" charset="0"/>
              </a:rPr>
              <a:t>plt.title</a:t>
            </a:r>
            <a:r>
              <a:rPr lang="en-IN" sz="1100" dirty="0">
                <a:latin typeface="Times New Roman" panose="02020603050405020304" pitchFamily="18" charset="0"/>
                <a:cs typeface="Times New Roman" panose="02020603050405020304" pitchFamily="18" charset="0"/>
              </a:rPr>
              <a:t>(</a:t>
            </a:r>
            <a:r>
              <a:rPr lang="en-IN" sz="1100" dirty="0" err="1">
                <a:latin typeface="Times New Roman" panose="02020603050405020304" pitchFamily="18" charset="0"/>
                <a:cs typeface="Times New Roman" panose="02020603050405020304" pitchFamily="18" charset="0"/>
              </a:rPr>
              <a:t>f"Predicted</a:t>
            </a:r>
            <a:r>
              <a:rPr lang="en-IN" sz="1100" dirty="0">
                <a:latin typeface="Times New Roman" panose="02020603050405020304" pitchFamily="18" charset="0"/>
                <a:cs typeface="Times New Roman" panose="02020603050405020304" pitchFamily="18" charset="0"/>
              </a:rPr>
              <a:t>: {label}\</a:t>
            </a:r>
            <a:r>
              <a:rPr lang="en-IN" sz="1100" dirty="0" err="1">
                <a:latin typeface="Times New Roman" panose="02020603050405020304" pitchFamily="18" charset="0"/>
                <a:cs typeface="Times New Roman" panose="02020603050405020304" pitchFamily="18" charset="0"/>
              </a:rPr>
              <a:t>nConfidence</a:t>
            </a:r>
            <a:r>
              <a:rPr lang="en-IN" sz="1100" dirty="0">
                <a:latin typeface="Times New Roman" panose="02020603050405020304" pitchFamily="18" charset="0"/>
                <a:cs typeface="Times New Roman" panose="02020603050405020304" pitchFamily="18" charset="0"/>
              </a:rPr>
              <a:t>: {prediction:.2f}")</a:t>
            </a:r>
          </a:p>
          <a:p>
            <a:r>
              <a:rPr lang="en-IN" sz="1100" dirty="0" err="1">
                <a:latin typeface="Times New Roman" panose="02020603050405020304" pitchFamily="18" charset="0"/>
                <a:cs typeface="Times New Roman" panose="02020603050405020304" pitchFamily="18" charset="0"/>
              </a:rPr>
              <a:t>plt.show</a:t>
            </a:r>
            <a:r>
              <a:rPr lang="en-IN" sz="1100" dirty="0">
                <a:latin typeface="Times New Roman" panose="02020603050405020304" pitchFamily="18" charset="0"/>
                <a:cs typeface="Times New Roman" panose="02020603050405020304" pitchFamily="18" charset="0"/>
              </a:rPr>
              <a:t>()</a:t>
            </a:r>
          </a:p>
          <a:p>
            <a:r>
              <a:rPr lang="en-IN" sz="1100" dirty="0">
                <a:latin typeface="Times New Roman" panose="02020603050405020304" pitchFamily="18" charset="0"/>
                <a:cs typeface="Times New Roman" panose="02020603050405020304" pitchFamily="18" charset="0"/>
              </a:rPr>
              <a:t/>
            </a:r>
            <a:br>
              <a:rPr lang="en-IN" sz="1100" dirty="0">
                <a:latin typeface="Times New Roman" panose="02020603050405020304" pitchFamily="18" charset="0"/>
                <a:cs typeface="Times New Roman" panose="02020603050405020304" pitchFamily="18" charset="0"/>
              </a:rPr>
            </a:br>
            <a:r>
              <a:rPr lang="en-IN" sz="1100" dirty="0">
                <a:latin typeface="Times New Roman" panose="02020603050405020304" pitchFamily="18" charset="0"/>
                <a:cs typeface="Times New Roman" panose="02020603050405020304" pitchFamily="18" charset="0"/>
              </a:rPr>
              <a:t>print(</a:t>
            </a:r>
            <a:r>
              <a:rPr lang="en-IN" sz="1100" dirty="0" err="1">
                <a:latin typeface="Times New Roman" panose="02020603050405020304" pitchFamily="18" charset="0"/>
                <a:cs typeface="Times New Roman" panose="02020603050405020304" pitchFamily="18" charset="0"/>
              </a:rPr>
              <a:t>f"Prediction</a:t>
            </a:r>
            <a:r>
              <a:rPr lang="en-IN" sz="1100" dirty="0">
                <a:latin typeface="Times New Roman" panose="02020603050405020304" pitchFamily="18" charset="0"/>
                <a:cs typeface="Times New Roman" panose="02020603050405020304" pitchFamily="18" charset="0"/>
              </a:rPr>
              <a:t>: {label} (Confidence: {prediction:.2f})")</a:t>
            </a:r>
          </a:p>
        </p:txBody>
      </p:sp>
      <p:sp>
        <p:nvSpPr>
          <p:cNvPr id="3" name="TextBox 2"/>
          <p:cNvSpPr txBox="1"/>
          <p:nvPr/>
        </p:nvSpPr>
        <p:spPr>
          <a:xfrm>
            <a:off x="3973483" y="186989"/>
            <a:ext cx="4008810" cy="338554"/>
          </a:xfrm>
          <a:prstGeom prst="rect">
            <a:avLst/>
          </a:prstGeom>
          <a:noFill/>
        </p:spPr>
        <p:txBody>
          <a:bodyPr wrap="square" rtlCol="0">
            <a:spAutoFit/>
          </a:bodyPr>
          <a:lstStyle/>
          <a:p>
            <a:r>
              <a:rPr lang="en-US" sz="1600" b="1" u="sng" dirty="0" smtClean="0">
                <a:solidFill>
                  <a:srgbClr val="002060"/>
                </a:solidFill>
                <a:latin typeface="Times New Roman" panose="02020603050405020304" pitchFamily="18" charset="0"/>
                <a:cs typeface="Times New Roman" panose="02020603050405020304" pitchFamily="18" charset="0"/>
              </a:rPr>
              <a:t>Testing the trained model in a single image:</a:t>
            </a:r>
            <a:endParaRPr lang="en-IN" sz="1600" b="1" u="sng"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9455726" y="576931"/>
            <a:ext cx="881149" cy="276999"/>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Summary:</a:t>
            </a:r>
            <a:endParaRPr lang="en-IN" sz="12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739149" y="905318"/>
            <a:ext cx="4314304" cy="1938992"/>
          </a:xfrm>
          <a:prstGeom prst="rect">
            <a:avLst/>
          </a:prstGeom>
          <a:noFill/>
        </p:spPr>
        <p:txBody>
          <a:bodyPr wrap="square" rtlCol="0">
            <a:spAutoFit/>
          </a:bodyPr>
          <a:lstStyle/>
          <a:p>
            <a:pPr marL="285750" indent="-285750" algn="jus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In this experiment, we selected an image from the test dataset, which was not used during training. </a:t>
            </a:r>
            <a:endParaRPr lang="en-US" sz="1200" dirty="0" smtClean="0">
              <a:latin typeface="Times New Roman" panose="02020603050405020304" pitchFamily="18" charset="0"/>
              <a:cs typeface="Times New Roman" panose="02020603050405020304" pitchFamily="18" charset="0"/>
            </a:endParaRPr>
          </a:p>
          <a:p>
            <a:pPr algn="just"/>
            <a:endParaRPr lang="en-US" sz="12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The </a:t>
            </a:r>
            <a:r>
              <a:rPr lang="en-US" sz="1200" dirty="0">
                <a:latin typeface="Times New Roman" panose="02020603050405020304" pitchFamily="18" charset="0"/>
                <a:cs typeface="Times New Roman" panose="02020603050405020304" pitchFamily="18" charset="0"/>
              </a:rPr>
              <a:t>test dataset contains two categories: Abnormal and Normal images</a:t>
            </a:r>
            <a:r>
              <a:rPr lang="en-US" sz="1200" dirty="0" smtClean="0">
                <a:latin typeface="Times New Roman" panose="02020603050405020304" pitchFamily="18" charset="0"/>
                <a:cs typeface="Times New Roman" panose="02020603050405020304" pitchFamily="18" charset="0"/>
              </a:rPr>
              <a:t>.</a:t>
            </a:r>
          </a:p>
          <a:p>
            <a:pPr algn="just"/>
            <a:endParaRPr lang="en-US" sz="12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The </a:t>
            </a:r>
            <a:r>
              <a:rPr lang="en-US" sz="1200" dirty="0">
                <a:latin typeface="Times New Roman" panose="02020603050405020304" pitchFamily="18" charset="0"/>
                <a:cs typeface="Times New Roman" panose="02020603050405020304" pitchFamily="18" charset="0"/>
              </a:rPr>
              <a:t>image chosen for evaluation belongs to the </a:t>
            </a:r>
            <a:r>
              <a:rPr lang="en-US" sz="1200" b="1" dirty="0" smtClean="0">
                <a:solidFill>
                  <a:srgbClr val="7030A0"/>
                </a:solidFill>
                <a:latin typeface="Times New Roman" panose="02020603050405020304" pitchFamily="18" charset="0"/>
                <a:cs typeface="Times New Roman" panose="02020603050405020304" pitchFamily="18" charset="0"/>
              </a:rPr>
              <a:t>Abnormal category from the test folder</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and the trained model accurately classified it as </a:t>
            </a:r>
            <a:r>
              <a:rPr lang="en-US" sz="1200" b="1" dirty="0" smtClean="0">
                <a:solidFill>
                  <a:srgbClr val="7030A0"/>
                </a:solidFill>
                <a:latin typeface="Times New Roman" panose="02020603050405020304" pitchFamily="18" charset="0"/>
                <a:cs typeface="Times New Roman" panose="02020603050405020304" pitchFamily="18" charset="0"/>
              </a:rPr>
              <a:t>“Abnormal</a:t>
            </a:r>
            <a:r>
              <a:rPr lang="en-US" sz="1200" b="1" dirty="0">
                <a:solidFill>
                  <a:srgbClr val="7030A0"/>
                </a:solidFill>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demonstrating its effectiveness in distinguishing between the two classes.</a:t>
            </a:r>
            <a:endParaRPr lang="en-IN" sz="1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9537144" y="2844310"/>
            <a:ext cx="881149" cy="276999"/>
          </a:xfrm>
          <a:prstGeom prst="rect">
            <a:avLst/>
          </a:prstGeom>
          <a:noFill/>
        </p:spPr>
        <p:txBody>
          <a:bodyPr wrap="square" rtlCol="0">
            <a:spAutoFit/>
          </a:bodyPr>
          <a:lstStyle/>
          <a:p>
            <a:pPr algn="ctr"/>
            <a:r>
              <a:rPr lang="en-US" sz="1200" b="1" dirty="0" smtClean="0">
                <a:latin typeface="Times New Roman" panose="02020603050405020304" pitchFamily="18" charset="0"/>
                <a:cs typeface="Times New Roman" panose="02020603050405020304" pitchFamily="18" charset="0"/>
              </a:rPr>
              <a:t>Output:</a:t>
            </a:r>
            <a:endParaRPr lang="en-IN" sz="1200" b="1"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lc="http://schemas.openxmlformats.org/drawingml/2006/lockedCanvas" xmlns:a16="http://schemas.microsoft.com/office/drawing/2014/main" xmlns="" id="{2669ABA5-20E6-818E-6C08-3D0B96AA4B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6326" y="0"/>
            <a:ext cx="475673" cy="466725"/>
          </a:xfrm>
          <a:prstGeom prst="rect">
            <a:avLst/>
          </a:prstGeom>
        </p:spPr>
      </p:pic>
      <p:pic>
        <p:nvPicPr>
          <p:cNvPr id="6" name="Picture 5"/>
          <p:cNvPicPr>
            <a:picLocks noChangeAspect="1"/>
          </p:cNvPicPr>
          <p:nvPr/>
        </p:nvPicPr>
        <p:blipFill>
          <a:blip r:embed="rId3"/>
          <a:stretch>
            <a:fillRect/>
          </a:stretch>
        </p:blipFill>
        <p:spPr>
          <a:xfrm>
            <a:off x="8458937" y="3121309"/>
            <a:ext cx="3037562" cy="2834494"/>
          </a:xfrm>
          <a:prstGeom prst="rect">
            <a:avLst/>
          </a:prstGeom>
        </p:spPr>
      </p:pic>
      <p:pic>
        <p:nvPicPr>
          <p:cNvPr id="10" name="Picture 4" descr="GIAN - Global Initiative of Academic Network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715019" cy="33734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8640653" y="6030311"/>
            <a:ext cx="2706190" cy="246221"/>
          </a:xfrm>
          <a:prstGeom prst="rect">
            <a:avLst/>
          </a:prstGeom>
        </p:spPr>
        <p:txBody>
          <a:bodyPr wrap="none">
            <a:spAutoFit/>
          </a:bodyPr>
          <a:lstStyle/>
          <a:p>
            <a:r>
              <a:rPr lang="en-US" sz="1000" dirty="0">
                <a:latin typeface="Times New Roman" panose="02020603050405020304" pitchFamily="18" charset="0"/>
                <a:cs typeface="Times New Roman" panose="02020603050405020304" pitchFamily="18" charset="0"/>
              </a:rPr>
              <a:t>Figure </a:t>
            </a:r>
            <a:r>
              <a:rPr lang="en-US" sz="1000" dirty="0" smtClean="0">
                <a:latin typeface="Times New Roman" panose="02020603050405020304" pitchFamily="18" charset="0"/>
                <a:cs typeface="Times New Roman" panose="02020603050405020304" pitchFamily="18" charset="0"/>
              </a:rPr>
              <a:t>11: Output of a Abnormal Cancerous Cell</a:t>
            </a:r>
            <a:endParaRPr lang="en-IN" sz="1000" dirty="0"/>
          </a:p>
        </p:txBody>
      </p:sp>
      <p:sp>
        <p:nvSpPr>
          <p:cNvPr id="12" name="Slide Number Placeholder 11"/>
          <p:cNvSpPr>
            <a:spLocks noGrp="1"/>
          </p:cNvSpPr>
          <p:nvPr>
            <p:ph type="sldNum" sz="quarter" idx="12"/>
          </p:nvPr>
        </p:nvSpPr>
        <p:spPr/>
        <p:txBody>
          <a:bodyPr/>
          <a:lstStyle/>
          <a:p>
            <a:fld id="{7B168CCF-A15B-4761-8074-CC4E40B4ECF8}" type="slidenum">
              <a:rPr lang="en-IN" smtClean="0"/>
              <a:t>28</a:t>
            </a:fld>
            <a:endParaRPr lang="en-IN"/>
          </a:p>
        </p:txBody>
      </p:sp>
    </p:spTree>
    <p:extLst>
      <p:ext uri="{BB962C8B-B14F-4D97-AF65-F5344CB8AC3E}">
        <p14:creationId xmlns:p14="http://schemas.microsoft.com/office/powerpoint/2010/main" val="41354626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874" r="503" b="1574"/>
          <a:stretch/>
        </p:blipFill>
        <p:spPr>
          <a:xfrm>
            <a:off x="2970968" y="2287311"/>
            <a:ext cx="9048890" cy="3152820"/>
          </a:xfrm>
          <a:prstGeom prst="rect">
            <a:avLst/>
          </a:prstGeom>
        </p:spPr>
      </p:pic>
      <p:pic>
        <p:nvPicPr>
          <p:cNvPr id="3" name="Picture 2">
            <a:extLst>
              <a:ext uri="{FF2B5EF4-FFF2-40B4-BE49-F238E27FC236}">
                <a16:creationId xmlns:lc="http://schemas.openxmlformats.org/drawingml/2006/lockedCanvas" xmlns:a16="http://schemas.microsoft.com/office/drawing/2014/main" xmlns="" id="{2669ABA5-20E6-818E-6C08-3D0B96AA4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16326" y="0"/>
            <a:ext cx="475673" cy="466725"/>
          </a:xfrm>
          <a:prstGeom prst="rect">
            <a:avLst/>
          </a:prstGeom>
        </p:spPr>
      </p:pic>
      <p:sp>
        <p:nvSpPr>
          <p:cNvPr id="7" name="TextBox 6"/>
          <p:cNvSpPr txBox="1"/>
          <p:nvPr/>
        </p:nvSpPr>
        <p:spPr>
          <a:xfrm>
            <a:off x="11110697" y="2106965"/>
            <a:ext cx="1076828" cy="400110"/>
          </a:xfrm>
          <a:prstGeom prst="rect">
            <a:avLst/>
          </a:prstGeom>
          <a:solidFill>
            <a:schemeClr val="bg1"/>
          </a:solidFill>
        </p:spPr>
        <p:txBody>
          <a:bodyPr wrap="square" rtlCol="0">
            <a:spAutoFit/>
          </a:bodyPr>
          <a:lstStyle/>
          <a:p>
            <a:pPr algn="ctr"/>
            <a:r>
              <a:rPr lang="en-IN" sz="1000" b="1" i="1" dirty="0" err="1" smtClean="0"/>
              <a:t>Light_dysplastic</a:t>
            </a:r>
            <a:r>
              <a:rPr lang="en-IN" sz="1000" b="1" i="1" dirty="0" smtClean="0"/>
              <a:t> </a:t>
            </a:r>
            <a:r>
              <a:rPr lang="en-IN" sz="1000" b="1" i="1" dirty="0"/>
              <a:t>cells</a:t>
            </a:r>
          </a:p>
        </p:txBody>
      </p:sp>
      <p:pic>
        <p:nvPicPr>
          <p:cNvPr id="6" name="Picture 5"/>
          <p:cNvPicPr>
            <a:picLocks noChangeAspect="1"/>
          </p:cNvPicPr>
          <p:nvPr/>
        </p:nvPicPr>
        <p:blipFill>
          <a:blip r:embed="rId4"/>
          <a:stretch>
            <a:fillRect/>
          </a:stretch>
        </p:blipFill>
        <p:spPr>
          <a:xfrm>
            <a:off x="14188" y="2400246"/>
            <a:ext cx="1178511" cy="1105130"/>
          </a:xfrm>
          <a:prstGeom prst="rect">
            <a:avLst/>
          </a:prstGeom>
        </p:spPr>
      </p:pic>
      <p:cxnSp>
        <p:nvCxnSpPr>
          <p:cNvPr id="15" name="Straight Connector 14"/>
          <p:cNvCxnSpPr/>
          <p:nvPr/>
        </p:nvCxnSpPr>
        <p:spPr>
          <a:xfrm flipV="1">
            <a:off x="652317" y="1753092"/>
            <a:ext cx="0" cy="79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54511" y="1759804"/>
            <a:ext cx="58666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09144" y="6276243"/>
            <a:ext cx="9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575357" y="6025956"/>
            <a:ext cx="0" cy="252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603444" y="3497066"/>
            <a:ext cx="0" cy="27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1241796" y="5218102"/>
            <a:ext cx="670567" cy="644365"/>
            <a:chOff x="1616868" y="3094306"/>
            <a:chExt cx="1545431" cy="1263563"/>
          </a:xfrm>
        </p:grpSpPr>
        <p:sp>
          <p:nvSpPr>
            <p:cNvPr id="32" name="Rectangle 31"/>
            <p:cNvSpPr/>
            <p:nvPr/>
          </p:nvSpPr>
          <p:spPr>
            <a:xfrm>
              <a:off x="1616868" y="3094306"/>
              <a:ext cx="1545431" cy="12635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2"/>
            </a:p>
          </p:txBody>
        </p:sp>
        <p:pic>
          <p:nvPicPr>
            <p:cNvPr id="52" name="Picture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4114" y="3765565"/>
              <a:ext cx="743336" cy="571515"/>
            </a:xfrm>
            <a:prstGeom prst="rect">
              <a:avLst/>
            </a:prstGeom>
          </p:spPr>
        </p:pic>
        <p:pic>
          <p:nvPicPr>
            <p:cNvPr id="53" name="Picture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02033" y="3156294"/>
              <a:ext cx="744708" cy="545544"/>
            </a:xfrm>
            <a:prstGeom prst="rect">
              <a:avLst/>
            </a:prstGeom>
          </p:spPr>
        </p:pic>
        <p:pic>
          <p:nvPicPr>
            <p:cNvPr id="54" name="Picture 5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2033" y="3746220"/>
              <a:ext cx="742860" cy="573399"/>
            </a:xfrm>
            <a:prstGeom prst="rect">
              <a:avLst/>
            </a:prstGeom>
          </p:spPr>
        </p:pic>
        <p:pic>
          <p:nvPicPr>
            <p:cNvPr id="55" name="Picture 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57269" y="3117570"/>
              <a:ext cx="717030" cy="628650"/>
            </a:xfrm>
            <a:prstGeom prst="rect">
              <a:avLst/>
            </a:prstGeom>
          </p:spPr>
        </p:pic>
      </p:grpSp>
      <p:cxnSp>
        <p:nvCxnSpPr>
          <p:cNvPr id="61" name="Straight Connector 60"/>
          <p:cNvCxnSpPr/>
          <p:nvPr/>
        </p:nvCxnSpPr>
        <p:spPr>
          <a:xfrm flipH="1" flipV="1">
            <a:off x="2139209" y="912516"/>
            <a:ext cx="0" cy="47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9" name="Group 68"/>
          <p:cNvGrpSpPr/>
          <p:nvPr/>
        </p:nvGrpSpPr>
        <p:grpSpPr>
          <a:xfrm>
            <a:off x="1262388" y="636959"/>
            <a:ext cx="867979" cy="518673"/>
            <a:chOff x="1283732" y="702925"/>
            <a:chExt cx="1825518" cy="1046296"/>
          </a:xfrm>
        </p:grpSpPr>
        <p:grpSp>
          <p:nvGrpSpPr>
            <p:cNvPr id="51" name="Group 50"/>
            <p:cNvGrpSpPr/>
            <p:nvPr/>
          </p:nvGrpSpPr>
          <p:grpSpPr>
            <a:xfrm>
              <a:off x="1283732" y="702925"/>
              <a:ext cx="1307642" cy="1046296"/>
              <a:chOff x="1641986" y="466725"/>
              <a:chExt cx="1746220" cy="1476375"/>
            </a:xfrm>
          </p:grpSpPr>
          <p:grpSp>
            <p:nvGrpSpPr>
              <p:cNvPr id="47" name="Group 46"/>
              <p:cNvGrpSpPr/>
              <p:nvPr/>
            </p:nvGrpSpPr>
            <p:grpSpPr>
              <a:xfrm>
                <a:off x="1678478" y="485481"/>
                <a:ext cx="1671097" cy="1440005"/>
                <a:chOff x="1329524" y="506597"/>
                <a:chExt cx="1671097" cy="1440005"/>
              </a:xfrm>
            </p:grpSpPr>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92670" y="1227261"/>
                  <a:ext cx="794206" cy="719341"/>
                </a:xfrm>
                <a:prstGeom prst="rect">
                  <a:avLst/>
                </a:prstGeom>
              </p:spPr>
            </p:pic>
            <p:pic>
              <p:nvPicPr>
                <p:cNvPr id="44" name="Picture 4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29524" y="523536"/>
                  <a:ext cx="799810" cy="674935"/>
                </a:xfrm>
                <a:prstGeom prst="rect">
                  <a:avLst/>
                </a:prstGeom>
              </p:spPr>
            </p:pic>
            <p:pic>
              <p:nvPicPr>
                <p:cNvPr id="45" name="Picture 4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29524" y="1230156"/>
                  <a:ext cx="804459" cy="715306"/>
                </a:xfrm>
                <a:prstGeom prst="rect">
                  <a:avLst/>
                </a:prstGeom>
              </p:spPr>
            </p:pic>
            <p:pic>
              <p:nvPicPr>
                <p:cNvPr id="46" name="Picture 4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39592" y="506597"/>
                  <a:ext cx="861029" cy="690062"/>
                </a:xfrm>
                <a:prstGeom prst="rect">
                  <a:avLst/>
                </a:prstGeom>
              </p:spPr>
            </p:pic>
          </p:grpSp>
          <p:sp>
            <p:nvSpPr>
              <p:cNvPr id="50" name="Rectangle 49"/>
              <p:cNvSpPr/>
              <p:nvPr/>
            </p:nvSpPr>
            <p:spPr>
              <a:xfrm>
                <a:off x="1641986" y="466725"/>
                <a:ext cx="1746220" cy="14763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cxnSp>
          <p:nvCxnSpPr>
            <p:cNvPr id="63" name="Straight Connector 62"/>
            <p:cNvCxnSpPr/>
            <p:nvPr/>
          </p:nvCxnSpPr>
          <p:spPr>
            <a:xfrm>
              <a:off x="2599052" y="1286763"/>
              <a:ext cx="5101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4" name="Straight Connector 63"/>
          <p:cNvCxnSpPr/>
          <p:nvPr/>
        </p:nvCxnSpPr>
        <p:spPr>
          <a:xfrm>
            <a:off x="1921083" y="4647645"/>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2141203" y="2754311"/>
            <a:ext cx="792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Flowchart: Magnetic Disk 65"/>
          <p:cNvSpPr/>
          <p:nvPr/>
        </p:nvSpPr>
        <p:spPr>
          <a:xfrm>
            <a:off x="2947410" y="2278330"/>
            <a:ext cx="616276" cy="826738"/>
          </a:xfrm>
          <a:prstGeom prst="flowChartMagneticDisk">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accent2">
                    <a:lumMod val="75000"/>
                  </a:schemeClr>
                </a:solidFill>
                <a:latin typeface="Times New Roman" panose="02020603050405020304" pitchFamily="18" charset="0"/>
                <a:cs typeface="Times New Roman" panose="02020603050405020304" pitchFamily="18" charset="0"/>
              </a:rPr>
              <a:t>Input Images</a:t>
            </a:r>
            <a:endParaRPr lang="en-IN" sz="105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75" name="Rectangle 74"/>
          <p:cNvSpPr/>
          <p:nvPr/>
        </p:nvSpPr>
        <p:spPr>
          <a:xfrm>
            <a:off x="2007694" y="112088"/>
            <a:ext cx="8915902" cy="369332"/>
          </a:xfrm>
          <a:prstGeom prst="rect">
            <a:avLst/>
          </a:prstGeom>
        </p:spPr>
        <p:txBody>
          <a:bodyPr wrap="none">
            <a:spAutoFit/>
          </a:bodyPr>
          <a:lstStyle/>
          <a:p>
            <a:r>
              <a:rPr lang="en-US" b="1" u="sng" dirty="0">
                <a:latin typeface="Times New Roman" panose="02020603050405020304" pitchFamily="18" charset="0"/>
                <a:cs typeface="Times New Roman" panose="02020603050405020304" pitchFamily="18" charset="0"/>
              </a:rPr>
              <a:t>Diagrammatic Representation of </a:t>
            </a:r>
            <a:r>
              <a:rPr lang="en-US" b="1" u="sng" dirty="0" smtClean="0">
                <a:latin typeface="Times New Roman" panose="02020603050405020304" pitchFamily="18" charset="0"/>
                <a:cs typeface="Times New Roman" panose="02020603050405020304" pitchFamily="18" charset="0"/>
              </a:rPr>
              <a:t>microscopic cell image classification on </a:t>
            </a:r>
            <a:r>
              <a:rPr lang="en-US" b="1" u="sng" dirty="0" err="1" smtClean="0">
                <a:latin typeface="Times New Roman" panose="02020603050405020304" pitchFamily="18" charset="0"/>
                <a:cs typeface="Times New Roman" panose="02020603050405020304" pitchFamily="18" charset="0"/>
              </a:rPr>
              <a:t>Herlev</a:t>
            </a:r>
            <a:r>
              <a:rPr lang="en-US" b="1" u="sng" dirty="0" smtClean="0">
                <a:latin typeface="Times New Roman" panose="02020603050405020304" pitchFamily="18" charset="0"/>
                <a:cs typeface="Times New Roman" panose="02020603050405020304" pitchFamily="18" charset="0"/>
              </a:rPr>
              <a:t> Dataset:</a:t>
            </a:r>
            <a:endParaRPr lang="en-IN" b="1" u="sng" dirty="0">
              <a:latin typeface="Times New Roman" panose="02020603050405020304" pitchFamily="18" charset="0"/>
              <a:cs typeface="Times New Roman" panose="02020603050405020304" pitchFamily="18" charset="0"/>
            </a:endParaRPr>
          </a:p>
        </p:txBody>
      </p:sp>
      <p:sp>
        <p:nvSpPr>
          <p:cNvPr id="37" name="Rectangle 36"/>
          <p:cNvSpPr/>
          <p:nvPr/>
        </p:nvSpPr>
        <p:spPr>
          <a:xfrm>
            <a:off x="-33049" y="2644096"/>
            <a:ext cx="1278057" cy="9028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latin typeface="Times New Roman" pitchFamily="18" charset="0"/>
                <a:cs typeface="Times New Roman" pitchFamily="18" charset="0"/>
              </a:rPr>
              <a:t>Collection </a:t>
            </a:r>
            <a:r>
              <a:rPr lang="en-US" sz="1000" b="1" dirty="0">
                <a:solidFill>
                  <a:schemeClr val="tx1"/>
                </a:solidFill>
                <a:latin typeface="Times New Roman" pitchFamily="18" charset="0"/>
                <a:cs typeface="Times New Roman" pitchFamily="18" charset="0"/>
              </a:rPr>
              <a:t>of </a:t>
            </a:r>
            <a:r>
              <a:rPr lang="en-US" sz="1000" b="1" dirty="0" err="1" smtClean="0">
                <a:solidFill>
                  <a:schemeClr val="tx1"/>
                </a:solidFill>
                <a:latin typeface="Times New Roman" pitchFamily="18" charset="0"/>
                <a:cs typeface="Times New Roman" pitchFamily="18" charset="0"/>
              </a:rPr>
              <a:t>Herlev</a:t>
            </a:r>
            <a:r>
              <a:rPr lang="en-US" sz="1000" b="1" dirty="0" smtClean="0">
                <a:solidFill>
                  <a:schemeClr val="tx1"/>
                </a:solidFill>
                <a:latin typeface="Times New Roman" pitchFamily="18" charset="0"/>
                <a:cs typeface="Times New Roman" pitchFamily="18" charset="0"/>
              </a:rPr>
              <a:t> Dataset further used </a:t>
            </a:r>
            <a:r>
              <a:rPr lang="en-US" sz="900" b="1" dirty="0" smtClean="0">
                <a:solidFill>
                  <a:schemeClr val="tx1"/>
                </a:solidFill>
                <a:latin typeface="Times New Roman" pitchFamily="18" charset="0"/>
                <a:cs typeface="Times New Roman" pitchFamily="18" charset="0"/>
              </a:rPr>
              <a:t>for</a:t>
            </a:r>
            <a:r>
              <a:rPr lang="en-US" sz="1000" b="1" dirty="0" smtClean="0">
                <a:solidFill>
                  <a:schemeClr val="tx1"/>
                </a:solidFill>
                <a:latin typeface="Times New Roman" pitchFamily="18" charset="0"/>
                <a:cs typeface="Times New Roman" pitchFamily="18" charset="0"/>
              </a:rPr>
              <a:t> </a:t>
            </a:r>
            <a:r>
              <a:rPr lang="en-US" sz="1000" b="1" dirty="0" err="1" smtClean="0">
                <a:solidFill>
                  <a:schemeClr val="tx1"/>
                </a:solidFill>
                <a:latin typeface="Times New Roman" pitchFamily="18" charset="0"/>
                <a:cs typeface="Times New Roman" pitchFamily="18" charset="0"/>
              </a:rPr>
              <a:t>MultiClass</a:t>
            </a:r>
            <a:r>
              <a:rPr lang="en-US" sz="1000" b="1" dirty="0" smtClean="0">
                <a:solidFill>
                  <a:schemeClr val="tx1"/>
                </a:solidFill>
                <a:latin typeface="Times New Roman" pitchFamily="18" charset="0"/>
                <a:cs typeface="Times New Roman" pitchFamily="18" charset="0"/>
              </a:rPr>
              <a:t> Classification</a:t>
            </a:r>
            <a:endParaRPr lang="en-US" sz="1000" b="1" dirty="0">
              <a:solidFill>
                <a:schemeClr val="tx1"/>
              </a:solidFill>
              <a:latin typeface="Times New Roman" pitchFamily="18" charset="0"/>
              <a:cs typeface="Times New Roman" pitchFamily="18" charset="0"/>
            </a:endParaRPr>
          </a:p>
        </p:txBody>
      </p:sp>
      <p:grpSp>
        <p:nvGrpSpPr>
          <p:cNvPr id="38" name="Group 37"/>
          <p:cNvGrpSpPr/>
          <p:nvPr/>
        </p:nvGrpSpPr>
        <p:grpSpPr>
          <a:xfrm>
            <a:off x="1245282" y="1304661"/>
            <a:ext cx="892244" cy="531626"/>
            <a:chOff x="1283732" y="702925"/>
            <a:chExt cx="1827173" cy="1046296"/>
          </a:xfrm>
        </p:grpSpPr>
        <p:grpSp>
          <p:nvGrpSpPr>
            <p:cNvPr id="39" name="Group 38"/>
            <p:cNvGrpSpPr/>
            <p:nvPr/>
          </p:nvGrpSpPr>
          <p:grpSpPr>
            <a:xfrm>
              <a:off x="1283732" y="702925"/>
              <a:ext cx="1307642" cy="1046296"/>
              <a:chOff x="1641986" y="466725"/>
              <a:chExt cx="1746220" cy="1476375"/>
            </a:xfrm>
          </p:grpSpPr>
          <p:grpSp>
            <p:nvGrpSpPr>
              <p:cNvPr id="41" name="Group 40"/>
              <p:cNvGrpSpPr/>
              <p:nvPr/>
            </p:nvGrpSpPr>
            <p:grpSpPr>
              <a:xfrm>
                <a:off x="1678478" y="485481"/>
                <a:ext cx="1656288" cy="1440005"/>
                <a:chOff x="1329524" y="506597"/>
                <a:chExt cx="1656288" cy="1440005"/>
              </a:xfrm>
            </p:grpSpPr>
            <p:pic>
              <p:nvPicPr>
                <p:cNvPr id="48" name="Picture 4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70475" y="1227260"/>
                  <a:ext cx="815335" cy="719342"/>
                </a:xfrm>
                <a:prstGeom prst="rect">
                  <a:avLst/>
                </a:prstGeom>
              </p:spPr>
            </p:pic>
            <p:pic>
              <p:nvPicPr>
                <p:cNvPr id="49" name="Picture 4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62049" y="523535"/>
                  <a:ext cx="763435" cy="674936"/>
                </a:xfrm>
                <a:prstGeom prst="rect">
                  <a:avLst/>
                </a:prstGeom>
              </p:spPr>
            </p:pic>
            <p:pic>
              <p:nvPicPr>
                <p:cNvPr id="59" name="Picture 5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329524" y="1243653"/>
                  <a:ext cx="804459" cy="702949"/>
                </a:xfrm>
                <a:prstGeom prst="rect">
                  <a:avLst/>
                </a:prstGeom>
              </p:spPr>
            </p:pic>
            <p:pic>
              <p:nvPicPr>
                <p:cNvPr id="60" name="Picture 5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189026" y="506597"/>
                  <a:ext cx="796786" cy="690061"/>
                </a:xfrm>
                <a:prstGeom prst="rect">
                  <a:avLst/>
                </a:prstGeom>
              </p:spPr>
            </p:pic>
          </p:grpSp>
          <p:sp>
            <p:nvSpPr>
              <p:cNvPr id="42" name="Rectangle 41"/>
              <p:cNvSpPr/>
              <p:nvPr/>
            </p:nvSpPr>
            <p:spPr>
              <a:xfrm>
                <a:off x="1641986" y="466725"/>
                <a:ext cx="1746220" cy="14763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cxnSp>
          <p:nvCxnSpPr>
            <p:cNvPr id="40" name="Straight Connector 39"/>
            <p:cNvCxnSpPr/>
            <p:nvPr/>
          </p:nvCxnSpPr>
          <p:spPr>
            <a:xfrm>
              <a:off x="2599051" y="1286764"/>
              <a:ext cx="5118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1237842" y="2063067"/>
            <a:ext cx="899241" cy="533810"/>
            <a:chOff x="1283732" y="702925"/>
            <a:chExt cx="1827173" cy="1046296"/>
          </a:xfrm>
        </p:grpSpPr>
        <p:grpSp>
          <p:nvGrpSpPr>
            <p:cNvPr id="68" name="Group 67"/>
            <p:cNvGrpSpPr/>
            <p:nvPr/>
          </p:nvGrpSpPr>
          <p:grpSpPr>
            <a:xfrm>
              <a:off x="1283732" y="702925"/>
              <a:ext cx="1307642" cy="1046296"/>
              <a:chOff x="1641986" y="466725"/>
              <a:chExt cx="1746220" cy="1476375"/>
            </a:xfrm>
          </p:grpSpPr>
          <p:grpSp>
            <p:nvGrpSpPr>
              <p:cNvPr id="71" name="Group 70"/>
              <p:cNvGrpSpPr/>
              <p:nvPr/>
            </p:nvGrpSpPr>
            <p:grpSpPr>
              <a:xfrm>
                <a:off x="1678478" y="501990"/>
                <a:ext cx="1656288" cy="1422021"/>
                <a:chOff x="1329524" y="523106"/>
                <a:chExt cx="1656288" cy="1422021"/>
              </a:xfrm>
            </p:grpSpPr>
            <p:pic>
              <p:nvPicPr>
                <p:cNvPr id="73" name="Picture 7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170475" y="1237926"/>
                  <a:ext cx="815335" cy="698010"/>
                </a:xfrm>
                <a:prstGeom prst="rect">
                  <a:avLst/>
                </a:prstGeom>
              </p:spPr>
            </p:pic>
            <p:pic>
              <p:nvPicPr>
                <p:cNvPr id="76" name="Picture 7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370529" y="523535"/>
                  <a:ext cx="746472" cy="674936"/>
                </a:xfrm>
                <a:prstGeom prst="rect">
                  <a:avLst/>
                </a:prstGeom>
              </p:spPr>
            </p:pic>
            <p:pic>
              <p:nvPicPr>
                <p:cNvPr id="77" name="Picture 7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329524" y="1245128"/>
                  <a:ext cx="804458" cy="699999"/>
                </a:xfrm>
                <a:prstGeom prst="rect">
                  <a:avLst/>
                </a:prstGeom>
              </p:spPr>
            </p:pic>
            <p:pic>
              <p:nvPicPr>
                <p:cNvPr id="78" name="Picture 7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189025" y="523106"/>
                  <a:ext cx="796787" cy="657044"/>
                </a:xfrm>
                <a:prstGeom prst="rect">
                  <a:avLst/>
                </a:prstGeom>
              </p:spPr>
            </p:pic>
          </p:grpSp>
          <p:sp>
            <p:nvSpPr>
              <p:cNvPr id="72" name="Rectangle 71"/>
              <p:cNvSpPr/>
              <p:nvPr/>
            </p:nvSpPr>
            <p:spPr>
              <a:xfrm>
                <a:off x="1641986" y="466725"/>
                <a:ext cx="1746220" cy="14763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cxnSp>
          <p:nvCxnSpPr>
            <p:cNvPr id="70" name="Straight Connector 69"/>
            <p:cNvCxnSpPr/>
            <p:nvPr/>
          </p:nvCxnSpPr>
          <p:spPr>
            <a:xfrm>
              <a:off x="2599051" y="1286764"/>
              <a:ext cx="5118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1072205" y="1108708"/>
            <a:ext cx="1135247" cy="215444"/>
          </a:xfrm>
          <a:prstGeom prst="rect">
            <a:avLst/>
          </a:prstGeom>
        </p:spPr>
        <p:txBody>
          <a:bodyPr wrap="none">
            <a:spAutoFit/>
          </a:bodyPr>
          <a:lstStyle/>
          <a:p>
            <a:r>
              <a:rPr lang="en-IN" sz="800" b="1" i="1" dirty="0" err="1" smtClean="0"/>
              <a:t>severe_dysplastic</a:t>
            </a:r>
            <a:r>
              <a:rPr lang="en-IN" sz="800" b="1" i="1" dirty="0" smtClean="0"/>
              <a:t> cells</a:t>
            </a:r>
            <a:endParaRPr lang="en-IN" sz="800" b="1" i="1" dirty="0"/>
          </a:p>
        </p:txBody>
      </p:sp>
      <p:sp>
        <p:nvSpPr>
          <p:cNvPr id="12" name="Rectangle 11"/>
          <p:cNvSpPr/>
          <p:nvPr/>
        </p:nvSpPr>
        <p:spPr>
          <a:xfrm>
            <a:off x="1034173" y="1815820"/>
            <a:ext cx="1184940" cy="215444"/>
          </a:xfrm>
          <a:prstGeom prst="rect">
            <a:avLst/>
          </a:prstGeom>
        </p:spPr>
        <p:txBody>
          <a:bodyPr wrap="none">
            <a:spAutoFit/>
          </a:bodyPr>
          <a:lstStyle/>
          <a:p>
            <a:r>
              <a:rPr lang="en-IN" sz="800" b="1" i="1" dirty="0" err="1" smtClean="0"/>
              <a:t>normal_superficiel</a:t>
            </a:r>
            <a:r>
              <a:rPr lang="en-IN" sz="800" b="1" i="1" dirty="0" smtClean="0"/>
              <a:t> cells</a:t>
            </a:r>
            <a:endParaRPr lang="en-IN" sz="800" b="1" i="1" dirty="0"/>
          </a:p>
        </p:txBody>
      </p:sp>
      <p:sp>
        <p:nvSpPr>
          <p:cNvPr id="13" name="Rectangle 12"/>
          <p:cNvSpPr/>
          <p:nvPr/>
        </p:nvSpPr>
        <p:spPr>
          <a:xfrm>
            <a:off x="1120083" y="2553152"/>
            <a:ext cx="968535" cy="215444"/>
          </a:xfrm>
          <a:prstGeom prst="rect">
            <a:avLst/>
          </a:prstGeom>
        </p:spPr>
        <p:txBody>
          <a:bodyPr wrap="none">
            <a:spAutoFit/>
          </a:bodyPr>
          <a:lstStyle/>
          <a:p>
            <a:r>
              <a:rPr lang="en-IN" sz="800" b="1" i="1" dirty="0" err="1"/>
              <a:t>carcinoma_in_situ</a:t>
            </a:r>
            <a:endParaRPr lang="en-IN" sz="800" b="1" i="1" dirty="0"/>
          </a:p>
        </p:txBody>
      </p:sp>
      <p:sp>
        <p:nvSpPr>
          <p:cNvPr id="79" name="Rectangle 78"/>
          <p:cNvSpPr/>
          <p:nvPr/>
        </p:nvSpPr>
        <p:spPr>
          <a:xfrm>
            <a:off x="1059374" y="5850598"/>
            <a:ext cx="1056700" cy="215444"/>
          </a:xfrm>
          <a:prstGeom prst="rect">
            <a:avLst/>
          </a:prstGeom>
        </p:spPr>
        <p:txBody>
          <a:bodyPr wrap="none">
            <a:spAutoFit/>
          </a:bodyPr>
          <a:lstStyle/>
          <a:p>
            <a:r>
              <a:rPr lang="en-IN" sz="800" b="1" i="1" dirty="0" err="1"/>
              <a:t>light_dysplastic</a:t>
            </a:r>
            <a:r>
              <a:rPr lang="en-IN" sz="800" b="1" i="1" dirty="0"/>
              <a:t> </a:t>
            </a:r>
            <a:r>
              <a:rPr lang="en-IN" sz="800" b="1" i="1" dirty="0" smtClean="0"/>
              <a:t>cells</a:t>
            </a:r>
            <a:endParaRPr lang="en-IN" sz="800" b="1" i="1" dirty="0"/>
          </a:p>
        </p:txBody>
      </p:sp>
      <p:pic>
        <p:nvPicPr>
          <p:cNvPr id="14" name="Picture 13"/>
          <p:cNvPicPr>
            <a:picLocks noChangeAspect="1"/>
          </p:cNvPicPr>
          <p:nvPr/>
        </p:nvPicPr>
        <p:blipFill>
          <a:blip r:embed="rId21"/>
          <a:stretch>
            <a:fillRect/>
          </a:stretch>
        </p:blipFill>
        <p:spPr>
          <a:xfrm>
            <a:off x="11247120" y="2518752"/>
            <a:ext cx="848967" cy="652841"/>
          </a:xfrm>
          <a:prstGeom prst="rect">
            <a:avLst/>
          </a:prstGeom>
        </p:spPr>
      </p:pic>
      <p:sp>
        <p:nvSpPr>
          <p:cNvPr id="58" name="Rectangle 57"/>
          <p:cNvSpPr/>
          <p:nvPr/>
        </p:nvSpPr>
        <p:spPr>
          <a:xfrm>
            <a:off x="1244590" y="3553889"/>
            <a:ext cx="642988" cy="6345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2"/>
          </a:p>
        </p:txBody>
      </p:sp>
      <p:sp>
        <p:nvSpPr>
          <p:cNvPr id="84" name="Rectangle 83"/>
          <p:cNvSpPr/>
          <p:nvPr/>
        </p:nvSpPr>
        <p:spPr>
          <a:xfrm>
            <a:off x="1238060" y="4436234"/>
            <a:ext cx="674303" cy="589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2"/>
          </a:p>
        </p:txBody>
      </p:sp>
      <p:sp>
        <p:nvSpPr>
          <p:cNvPr id="90" name="Rectangle 89"/>
          <p:cNvSpPr/>
          <p:nvPr/>
        </p:nvSpPr>
        <p:spPr>
          <a:xfrm>
            <a:off x="1244590" y="2808853"/>
            <a:ext cx="643193" cy="5609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2"/>
          </a:p>
        </p:txBody>
      </p:sp>
      <p:sp>
        <p:nvSpPr>
          <p:cNvPr id="95" name="Rectangle 94"/>
          <p:cNvSpPr/>
          <p:nvPr/>
        </p:nvSpPr>
        <p:spPr>
          <a:xfrm>
            <a:off x="923119" y="3369981"/>
            <a:ext cx="1285929" cy="215444"/>
          </a:xfrm>
          <a:prstGeom prst="rect">
            <a:avLst/>
          </a:prstGeom>
        </p:spPr>
        <p:txBody>
          <a:bodyPr wrap="none">
            <a:spAutoFit/>
          </a:bodyPr>
          <a:lstStyle/>
          <a:p>
            <a:r>
              <a:rPr lang="en-IN" sz="800" b="1" i="1" dirty="0" err="1" smtClean="0"/>
              <a:t>Moderate_dysplastic</a:t>
            </a:r>
            <a:r>
              <a:rPr lang="en-IN" sz="800" b="1" i="1" dirty="0" smtClean="0"/>
              <a:t> cells</a:t>
            </a:r>
            <a:endParaRPr lang="en-IN" sz="800" b="1" i="1" dirty="0"/>
          </a:p>
        </p:txBody>
      </p:sp>
      <p:sp>
        <p:nvSpPr>
          <p:cNvPr id="96" name="Rectangle 95"/>
          <p:cNvSpPr/>
          <p:nvPr/>
        </p:nvSpPr>
        <p:spPr>
          <a:xfrm>
            <a:off x="973614" y="4172304"/>
            <a:ext cx="1152880" cy="215444"/>
          </a:xfrm>
          <a:prstGeom prst="rect">
            <a:avLst/>
          </a:prstGeom>
        </p:spPr>
        <p:txBody>
          <a:bodyPr wrap="none">
            <a:spAutoFit/>
          </a:bodyPr>
          <a:lstStyle/>
          <a:p>
            <a:r>
              <a:rPr lang="en-IN" sz="800" b="1" i="1" dirty="0" err="1" smtClean="0"/>
              <a:t>normal_columnar</a:t>
            </a:r>
            <a:r>
              <a:rPr lang="en-IN" sz="800" b="1" i="1" dirty="0" smtClean="0"/>
              <a:t> cells</a:t>
            </a:r>
            <a:endParaRPr lang="en-IN" sz="800" b="1" i="1" dirty="0"/>
          </a:p>
        </p:txBody>
      </p:sp>
      <p:sp>
        <p:nvSpPr>
          <p:cNvPr id="97" name="Rectangle 96"/>
          <p:cNvSpPr/>
          <p:nvPr/>
        </p:nvSpPr>
        <p:spPr>
          <a:xfrm>
            <a:off x="909940" y="5006399"/>
            <a:ext cx="1301959" cy="215444"/>
          </a:xfrm>
          <a:prstGeom prst="rect">
            <a:avLst/>
          </a:prstGeom>
        </p:spPr>
        <p:txBody>
          <a:bodyPr wrap="none">
            <a:spAutoFit/>
          </a:bodyPr>
          <a:lstStyle/>
          <a:p>
            <a:r>
              <a:rPr lang="en-IN" sz="800" b="1" i="1" dirty="0" err="1" smtClean="0"/>
              <a:t>normal_intermediate</a:t>
            </a:r>
            <a:r>
              <a:rPr lang="en-IN" sz="800" b="1" i="1" dirty="0" smtClean="0"/>
              <a:t> cells</a:t>
            </a:r>
            <a:endParaRPr lang="en-IN" sz="800" b="1" i="1" dirty="0"/>
          </a:p>
        </p:txBody>
      </p:sp>
      <p:cxnSp>
        <p:nvCxnSpPr>
          <p:cNvPr id="98" name="Straight Connector 97"/>
          <p:cNvCxnSpPr/>
          <p:nvPr/>
        </p:nvCxnSpPr>
        <p:spPr>
          <a:xfrm>
            <a:off x="1887578" y="3084526"/>
            <a:ext cx="2519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888142" y="3858970"/>
            <a:ext cx="25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921083" y="5625368"/>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545188" y="3094768"/>
            <a:ext cx="316511" cy="269972"/>
          </a:xfrm>
          <a:prstGeom prst="rect">
            <a:avLst/>
          </a:prstGeom>
        </p:spPr>
      </p:pic>
      <p:pic>
        <p:nvPicPr>
          <p:cNvPr id="5" name="Picture 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270621" y="3104248"/>
            <a:ext cx="257810" cy="250965"/>
          </a:xfrm>
          <a:prstGeom prst="rect">
            <a:avLst/>
          </a:prstGeom>
        </p:spPr>
      </p:pic>
      <p:pic>
        <p:nvPicPr>
          <p:cNvPr id="8" name="Picture 7"/>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545188" y="2833830"/>
            <a:ext cx="316511" cy="252390"/>
          </a:xfrm>
          <a:prstGeom prst="rect">
            <a:avLst/>
          </a:prstGeom>
        </p:spPr>
      </p:pic>
      <p:pic>
        <p:nvPicPr>
          <p:cNvPr id="9" name="Picture 8"/>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flipV="1">
            <a:off x="1268709" y="2825287"/>
            <a:ext cx="270958" cy="270958"/>
          </a:xfrm>
          <a:prstGeom prst="rect">
            <a:avLst/>
          </a:prstGeom>
        </p:spPr>
      </p:pic>
      <p:pic>
        <p:nvPicPr>
          <p:cNvPr id="11" name="Picture 10"/>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577023" y="3891415"/>
            <a:ext cx="297360" cy="265368"/>
          </a:xfrm>
          <a:prstGeom prst="rect">
            <a:avLst/>
          </a:prstGeom>
        </p:spPr>
      </p:pic>
      <p:pic>
        <p:nvPicPr>
          <p:cNvPr id="21" name="Picture 20"/>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262308" y="3886401"/>
            <a:ext cx="297847" cy="275301"/>
          </a:xfrm>
          <a:prstGeom prst="rect">
            <a:avLst/>
          </a:prstGeom>
        </p:spPr>
      </p:pic>
      <p:pic>
        <p:nvPicPr>
          <p:cNvPr id="22" name="Picture 21"/>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574397" y="3584217"/>
            <a:ext cx="295981" cy="281270"/>
          </a:xfrm>
          <a:prstGeom prst="rect">
            <a:avLst/>
          </a:prstGeom>
        </p:spPr>
      </p:pic>
      <p:pic>
        <p:nvPicPr>
          <p:cNvPr id="23" name="Picture 22"/>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260113" y="3578695"/>
            <a:ext cx="291729" cy="289972"/>
          </a:xfrm>
          <a:prstGeom prst="rect">
            <a:avLst/>
          </a:prstGeom>
        </p:spPr>
      </p:pic>
      <p:pic>
        <p:nvPicPr>
          <p:cNvPr id="24" name="Picture 23"/>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589746" y="4750197"/>
            <a:ext cx="298036" cy="253322"/>
          </a:xfrm>
          <a:prstGeom prst="rect">
            <a:avLst/>
          </a:prstGeom>
        </p:spPr>
      </p:pic>
      <p:pic>
        <p:nvPicPr>
          <p:cNvPr id="25" name="Picture 24"/>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262388" y="4735817"/>
            <a:ext cx="297768" cy="288676"/>
          </a:xfrm>
          <a:prstGeom prst="rect">
            <a:avLst/>
          </a:prstGeom>
        </p:spPr>
      </p:pic>
      <p:pic>
        <p:nvPicPr>
          <p:cNvPr id="26" name="Picture 25"/>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594219" y="4456633"/>
            <a:ext cx="293563" cy="252838"/>
          </a:xfrm>
          <a:prstGeom prst="rect">
            <a:avLst/>
          </a:prstGeom>
        </p:spPr>
      </p:pic>
      <p:pic>
        <p:nvPicPr>
          <p:cNvPr id="27" name="Picture 26"/>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265234" y="4461049"/>
            <a:ext cx="302818" cy="261373"/>
          </a:xfrm>
          <a:prstGeom prst="rect">
            <a:avLst/>
          </a:prstGeom>
        </p:spPr>
      </p:pic>
      <p:pic>
        <p:nvPicPr>
          <p:cNvPr id="80" name="Picture 4" descr="GIAN - Global Initiative of Academic Networks"/>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0" y="0"/>
            <a:ext cx="715019" cy="337347"/>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p:cNvSpPr/>
          <p:nvPr/>
        </p:nvSpPr>
        <p:spPr>
          <a:xfrm>
            <a:off x="4991362" y="5966751"/>
            <a:ext cx="5184433" cy="261610"/>
          </a:xfrm>
          <a:prstGeom prst="rect">
            <a:avLst/>
          </a:prstGeom>
        </p:spPr>
        <p:txBody>
          <a:bodyPr wrap="none">
            <a:spAutoFit/>
          </a:bodyPr>
          <a:lstStyle/>
          <a:p>
            <a:r>
              <a:rPr lang="en-US" sz="1100" dirty="0" smtClean="0">
                <a:latin typeface="Times New Roman" panose="02020603050405020304" pitchFamily="18" charset="0"/>
                <a:cs typeface="Times New Roman" panose="02020603050405020304" pitchFamily="18" charset="0"/>
              </a:rPr>
              <a:t>Figure 12: </a:t>
            </a:r>
            <a:r>
              <a:rPr lang="en-US" sz="1100" dirty="0">
                <a:latin typeface="Times New Roman" panose="02020603050405020304" pitchFamily="18" charset="0"/>
                <a:cs typeface="Times New Roman" panose="02020603050405020304" pitchFamily="18" charset="0"/>
              </a:rPr>
              <a:t>Demonstration of Hands on </a:t>
            </a:r>
            <a:r>
              <a:rPr lang="en-US" sz="1100" dirty="0" smtClean="0">
                <a:latin typeface="Times New Roman" panose="02020603050405020304" pitchFamily="18" charset="0"/>
                <a:cs typeface="Times New Roman" panose="02020603050405020304" pitchFamily="18" charset="0"/>
              </a:rPr>
              <a:t>VGG-16 Architecture (</a:t>
            </a:r>
            <a:r>
              <a:rPr lang="en-US" sz="1100" dirty="0" err="1" smtClean="0">
                <a:latin typeface="Times New Roman" panose="02020603050405020304" pitchFamily="18" charset="0"/>
                <a:cs typeface="Times New Roman" panose="02020603050405020304" pitchFamily="18" charset="0"/>
              </a:rPr>
              <a:t>Herlev</a:t>
            </a:r>
            <a:r>
              <a:rPr lang="en-US" sz="1100" dirty="0" smtClean="0">
                <a:latin typeface="Times New Roman" panose="02020603050405020304" pitchFamily="18" charset="0"/>
                <a:cs typeface="Times New Roman" panose="02020603050405020304" pitchFamily="18" charset="0"/>
              </a:rPr>
              <a:t> Multiclass dataset)</a:t>
            </a:r>
            <a:endParaRPr lang="en-IN" sz="1100" dirty="0">
              <a:latin typeface="Times New Roman" panose="02020603050405020304" pitchFamily="18" charset="0"/>
              <a:cs typeface="Times New Roman" panose="02020603050405020304" pitchFamily="18" charset="0"/>
            </a:endParaRPr>
          </a:p>
        </p:txBody>
      </p:sp>
      <p:sp>
        <p:nvSpPr>
          <p:cNvPr id="28" name="Slide Number Placeholder 27"/>
          <p:cNvSpPr>
            <a:spLocks noGrp="1"/>
          </p:cNvSpPr>
          <p:nvPr>
            <p:ph type="sldNum" sz="quarter" idx="12"/>
          </p:nvPr>
        </p:nvSpPr>
        <p:spPr/>
        <p:txBody>
          <a:bodyPr/>
          <a:lstStyle/>
          <a:p>
            <a:fld id="{7B168CCF-A15B-4761-8074-CC4E40B4ECF8}" type="slidenum">
              <a:rPr lang="en-IN" smtClean="0"/>
              <a:t>29</a:t>
            </a:fld>
            <a:endParaRPr lang="en-IN"/>
          </a:p>
        </p:txBody>
      </p:sp>
      <p:sp>
        <p:nvSpPr>
          <p:cNvPr id="29" name="TextBox 28"/>
          <p:cNvSpPr txBox="1"/>
          <p:nvPr/>
        </p:nvSpPr>
        <p:spPr>
          <a:xfrm flipV="1">
            <a:off x="10801350" y="3761899"/>
            <a:ext cx="154781" cy="45719"/>
          </a:xfrm>
          <a:prstGeom prst="rect">
            <a:avLst/>
          </a:prstGeom>
          <a:solidFill>
            <a:schemeClr val="bg1"/>
          </a:solidFill>
        </p:spPr>
        <p:txBody>
          <a:bodyPr wrap="square" rtlCol="0">
            <a:spAutoFit/>
          </a:bodyPr>
          <a:lstStyle/>
          <a:p>
            <a:endParaRPr lang="en-IN" dirty="0"/>
          </a:p>
        </p:txBody>
      </p:sp>
      <p:sp>
        <p:nvSpPr>
          <p:cNvPr id="30" name="TextBox 29"/>
          <p:cNvSpPr txBox="1"/>
          <p:nvPr/>
        </p:nvSpPr>
        <p:spPr>
          <a:xfrm>
            <a:off x="10782301" y="3708365"/>
            <a:ext cx="154781" cy="184666"/>
          </a:xfrm>
          <a:prstGeom prst="rect">
            <a:avLst/>
          </a:prstGeom>
          <a:noFill/>
        </p:spPr>
        <p:txBody>
          <a:bodyPr wrap="square" rtlCol="0">
            <a:spAutoFit/>
          </a:bodyPr>
          <a:lstStyle/>
          <a:p>
            <a:r>
              <a:rPr lang="en-US" sz="600" b="1" dirty="0" smtClean="0"/>
              <a:t>7</a:t>
            </a:r>
            <a:endParaRPr lang="en-IN" sz="600" b="1" dirty="0"/>
          </a:p>
        </p:txBody>
      </p:sp>
    </p:spTree>
    <p:extLst>
      <p:ext uri="{BB962C8B-B14F-4D97-AF65-F5344CB8AC3E}">
        <p14:creationId xmlns:p14="http://schemas.microsoft.com/office/powerpoint/2010/main" val="3928596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86444" y="-34588"/>
            <a:ext cx="10058400" cy="631825"/>
          </a:xfrm>
        </p:spPr>
        <p:txBody>
          <a:bodyPr>
            <a:normAutofit/>
          </a:bodyPr>
          <a:lstStyle/>
          <a:p>
            <a:pPr algn="ctr"/>
            <a:r>
              <a:rPr lang="en-US" sz="3600" u="sng" dirty="0" smtClean="0">
                <a:latin typeface="Times New Roman" panose="02020603050405020304" pitchFamily="18" charset="0"/>
                <a:cs typeface="Times New Roman" panose="02020603050405020304" pitchFamily="18" charset="0"/>
              </a:rPr>
              <a:t>Introduction:</a:t>
            </a:r>
            <a:endParaRPr lang="en-IN" sz="3600" u="sng"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994166" y="730939"/>
            <a:ext cx="6486525" cy="369332"/>
          </a:xfrm>
          <a:prstGeom prst="rect">
            <a:avLst/>
          </a:prstGeom>
          <a:noFill/>
        </p:spPr>
        <p:txBody>
          <a:bodyPr wrap="square" rtlCol="0">
            <a:spAutoFit/>
          </a:bodyPr>
          <a:lstStyle/>
          <a:p>
            <a:pPr marL="285750" indent="-285750" algn="ctr">
              <a:buFont typeface="Arial" panose="020B0604020202020204" pitchFamily="34" charset="0"/>
              <a:buChar char="•"/>
            </a:pPr>
            <a:r>
              <a:rPr lang="en-US" b="1" u="sng" dirty="0" smtClean="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Importance of Image Classification:</a:t>
            </a:r>
            <a:endParaRPr lang="en-IN" b="1" u="sng"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6533799" y="1497382"/>
            <a:ext cx="5407257" cy="584775"/>
          </a:xfrm>
          <a:prstGeom prst="rect">
            <a:avLst/>
          </a:prstGeom>
          <a:noFill/>
        </p:spPr>
        <p:txBody>
          <a:bodyPr wrap="square" rtlCol="0">
            <a:spAutoFit/>
          </a:bodyPr>
          <a:lstStyle/>
          <a:p>
            <a:pPr marL="285750" indent="-285750" algn="just">
              <a:buFont typeface="Arial" panose="020B0604020202020204" pitchFamily="34" charset="0"/>
              <a:buChar char="•"/>
            </a:pPr>
            <a:r>
              <a:rPr lang="en-US" sz="1600" b="1" dirty="0" smtClean="0">
                <a:latin typeface="Times New Roman" panose="02020603050405020304" pitchFamily="18" charset="0"/>
                <a:cs typeface="Times New Roman" panose="02020603050405020304" pitchFamily="18" charset="0"/>
              </a:rPr>
              <a:t>Why do we need Image Classification? What is its importance in today’s generation?</a:t>
            </a:r>
            <a:endParaRPr lang="en-IN" sz="1600" b="1" dirty="0">
              <a:latin typeface="Times New Roman" panose="02020603050405020304" pitchFamily="18" charset="0"/>
              <a:cs typeface="Times New Roman" panose="02020603050405020304" pitchFamily="18" charset="0"/>
            </a:endParaRPr>
          </a:p>
        </p:txBody>
      </p:sp>
      <p:grpSp>
        <p:nvGrpSpPr>
          <p:cNvPr id="7" name="Group 6"/>
          <p:cNvGrpSpPr/>
          <p:nvPr/>
        </p:nvGrpSpPr>
        <p:grpSpPr>
          <a:xfrm>
            <a:off x="6626538" y="2370868"/>
            <a:ext cx="5221777" cy="1766039"/>
            <a:chOff x="6626541" y="1943743"/>
            <a:chExt cx="5221777" cy="1766039"/>
          </a:xfrm>
        </p:grpSpPr>
        <p:sp>
          <p:nvSpPr>
            <p:cNvPr id="8" name="Rectangle 7"/>
            <p:cNvSpPr/>
            <p:nvPr/>
          </p:nvSpPr>
          <p:spPr>
            <a:xfrm>
              <a:off x="6626541" y="1943743"/>
              <a:ext cx="5221777" cy="1200329"/>
            </a:xfrm>
            <a:prstGeom prst="rect">
              <a:avLst/>
            </a:prstGeom>
          </p:spPr>
          <p:txBody>
            <a:bodyPr wrap="square">
              <a:spAutoFit/>
            </a:bodyPr>
            <a:lstStyle/>
            <a:p>
              <a:pPr marL="285750" indent="-285750" algn="just">
                <a:buFont typeface="Wingdings" panose="05000000000000000000" pitchFamily="2" charset="2"/>
                <a:buChar char="q"/>
              </a:pPr>
              <a:r>
                <a:rPr lang="en-US" sz="1200" dirty="0">
                  <a:latin typeface="Times New Roman" panose="02020603050405020304" pitchFamily="18" charset="0"/>
                  <a:cs typeface="Times New Roman" panose="02020603050405020304" pitchFamily="18" charset="0"/>
                </a:rPr>
                <a:t>Image classification is a fundamental task in computer vision involves assigning a category or label to an entire image based on its visual content</a:t>
              </a:r>
              <a:r>
                <a:rPr lang="en-US" sz="1200" dirty="0" smtClean="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2].</a:t>
              </a:r>
            </a:p>
            <a:p>
              <a:pPr algn="just"/>
              <a:endParaRPr lang="en-US" sz="12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en-US" sz="1200" dirty="0">
                  <a:latin typeface="Times New Roman" panose="02020603050405020304" pitchFamily="18" charset="0"/>
                  <a:cs typeface="Times New Roman" panose="02020603050405020304" pitchFamily="18" charset="0"/>
                </a:rPr>
                <a:t>We need image classification to enable computers to "see" and understand images by assigning them to predefined categories.</a:t>
              </a:r>
              <a:endParaRPr lang="en-IN" sz="12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945372" y="3432783"/>
              <a:ext cx="1371600"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For example,</a:t>
              </a:r>
              <a:endParaRPr lang="en-IN" sz="1200" dirty="0">
                <a:latin typeface="Times New Roman" panose="02020603050405020304" pitchFamily="18" charset="0"/>
                <a:cs typeface="Times New Roman" panose="02020603050405020304" pitchFamily="18" charset="0"/>
              </a:endParaRPr>
            </a:p>
          </p:txBody>
        </p:sp>
      </p:grpSp>
      <p:pic>
        <p:nvPicPr>
          <p:cNvPr id="11" name="Picture 4" descr="GIAN - Global Initiative of Academic Network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15019" cy="3373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lc="http://schemas.openxmlformats.org/drawingml/2006/lockedCanvas" xmlns:a16="http://schemas.microsoft.com/office/drawing/2014/main" xmlns="" id="{2669ABA5-20E6-818E-6C08-3D0B96AA4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16326" y="0"/>
            <a:ext cx="475673" cy="466725"/>
          </a:xfrm>
          <a:prstGeom prst="rect">
            <a:avLst/>
          </a:prstGeom>
        </p:spPr>
      </p:pic>
      <p:pic>
        <p:nvPicPr>
          <p:cNvPr id="1026" name="Picture 2" descr="What is a Cell | Types and Characteristic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43" r="2622" b="5403"/>
          <a:stretch/>
        </p:blipFill>
        <p:spPr bwMode="auto">
          <a:xfrm>
            <a:off x="715019" y="1425574"/>
            <a:ext cx="4671691" cy="314502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073448" y="4775486"/>
            <a:ext cx="2326727" cy="276999"/>
          </a:xfrm>
          <a:prstGeom prst="rect">
            <a:avLst/>
          </a:prstGeom>
        </p:spPr>
        <p:txBody>
          <a:bodyPr wrap="none">
            <a:spAutoFit/>
          </a:bodyPr>
          <a:lstStyle/>
          <a:p>
            <a:r>
              <a:rPr lang="en-US" sz="1200" b="1" dirty="0" smtClean="0">
                <a:latin typeface="Times New Roman" panose="02020603050405020304" pitchFamily="18" charset="0"/>
                <a:cs typeface="Times New Roman" panose="02020603050405020304" pitchFamily="18" charset="0"/>
              </a:rPr>
              <a:t>Figure 1: Definition of a Cell [1]</a:t>
            </a:r>
            <a:endParaRPr lang="en-IN" sz="1200" b="1" dirty="0">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7631169" y="4274766"/>
            <a:ext cx="3809704" cy="1894011"/>
            <a:chOff x="7681046" y="4420270"/>
            <a:chExt cx="3809704" cy="1894011"/>
          </a:xfrm>
        </p:grpSpPr>
        <p:pic>
          <p:nvPicPr>
            <p:cNvPr id="14" name="Picture 13"/>
            <p:cNvPicPr>
              <a:picLocks noChangeAspect="1"/>
            </p:cNvPicPr>
            <p:nvPr/>
          </p:nvPicPr>
          <p:blipFill>
            <a:blip r:embed="rId5"/>
            <a:stretch>
              <a:fillRect/>
            </a:stretch>
          </p:blipFill>
          <p:spPr>
            <a:xfrm>
              <a:off x="7681046" y="4420270"/>
              <a:ext cx="3809704" cy="1590551"/>
            </a:xfrm>
            <a:prstGeom prst="rect">
              <a:avLst/>
            </a:prstGeom>
          </p:spPr>
        </p:pic>
        <p:sp>
          <p:nvSpPr>
            <p:cNvPr id="16" name="Rectangle 15"/>
            <p:cNvSpPr/>
            <p:nvPr/>
          </p:nvSpPr>
          <p:spPr>
            <a:xfrm>
              <a:off x="7724466" y="6068060"/>
              <a:ext cx="3679213" cy="246221"/>
            </a:xfrm>
            <a:prstGeom prst="rect">
              <a:avLst/>
            </a:prstGeom>
          </p:spPr>
          <p:txBody>
            <a:bodyPr wrap="none">
              <a:spAutoFit/>
            </a:bodyPr>
            <a:lstStyle/>
            <a:p>
              <a:pPr algn="ctr"/>
              <a:r>
                <a:rPr lang="en-US" sz="1000" b="1" dirty="0" smtClean="0">
                  <a:latin typeface="Times New Roman" panose="02020603050405020304" pitchFamily="18" charset="0"/>
                  <a:cs typeface="Times New Roman" panose="02020603050405020304" pitchFamily="18" charset="0"/>
                </a:rPr>
                <a:t>Figure 2: Classification of an image using Machine Learning [3]</a:t>
              </a:r>
              <a:endParaRPr lang="en-IN" sz="1000" b="1" dirty="0">
                <a:latin typeface="Times New Roman" panose="02020603050405020304" pitchFamily="18" charset="0"/>
                <a:cs typeface="Times New Roman" panose="02020603050405020304" pitchFamily="18" charset="0"/>
              </a:endParaRPr>
            </a:p>
          </p:txBody>
        </p:sp>
      </p:grpSp>
      <p:sp>
        <p:nvSpPr>
          <p:cNvPr id="18" name="Slide Number Placeholder 17"/>
          <p:cNvSpPr>
            <a:spLocks noGrp="1"/>
          </p:cNvSpPr>
          <p:nvPr>
            <p:ph type="sldNum" sz="quarter" idx="12"/>
          </p:nvPr>
        </p:nvSpPr>
        <p:spPr/>
        <p:txBody>
          <a:bodyPr/>
          <a:lstStyle/>
          <a:p>
            <a:fld id="{7B168CCF-A15B-4761-8074-CC4E40B4ECF8}" type="slidenum">
              <a:rPr lang="en-IN" smtClean="0"/>
              <a:t>3</a:t>
            </a:fld>
            <a:endParaRPr lang="en-IN"/>
          </a:p>
        </p:txBody>
      </p:sp>
    </p:spTree>
    <p:extLst>
      <p:ext uri="{BB962C8B-B14F-4D97-AF65-F5344CB8AC3E}">
        <p14:creationId xmlns:p14="http://schemas.microsoft.com/office/powerpoint/2010/main" val="209822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lc="http://schemas.openxmlformats.org/drawingml/2006/lockedCanvas" xmlns:a16="http://schemas.microsoft.com/office/drawing/2014/main" xmlns="" id="{2669ABA5-20E6-818E-6C08-3D0B96AA4B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6326" y="0"/>
            <a:ext cx="475673" cy="466725"/>
          </a:xfrm>
          <a:prstGeom prst="rect">
            <a:avLst/>
          </a:prstGeom>
        </p:spPr>
      </p:pic>
      <p:sp>
        <p:nvSpPr>
          <p:cNvPr id="3" name="TextBox 2"/>
          <p:cNvSpPr txBox="1"/>
          <p:nvPr/>
        </p:nvSpPr>
        <p:spPr>
          <a:xfrm>
            <a:off x="1313409" y="411266"/>
            <a:ext cx="10066713"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Here, in </a:t>
            </a:r>
            <a:r>
              <a:rPr lang="en-US" dirty="0" err="1" smtClean="0">
                <a:latin typeface="Times New Roman" panose="02020603050405020304" pitchFamily="18" charset="0"/>
                <a:cs typeface="Times New Roman" panose="02020603050405020304" pitchFamily="18" charset="0"/>
              </a:rPr>
              <a:t>Herlev</a:t>
            </a:r>
            <a:r>
              <a:rPr lang="en-US" dirty="0" smtClean="0">
                <a:latin typeface="Times New Roman" panose="02020603050405020304" pitchFamily="18" charset="0"/>
                <a:cs typeface="Times New Roman" panose="02020603050405020304" pitchFamily="18" charset="0"/>
              </a:rPr>
              <a:t> Dataset </a:t>
            </a:r>
            <a:r>
              <a:rPr lang="en-US" b="1" dirty="0" smtClean="0">
                <a:latin typeface="Times New Roman" panose="02020603050405020304" pitchFamily="18" charset="0"/>
                <a:cs typeface="Times New Roman" panose="02020603050405020304" pitchFamily="18" charset="0"/>
              </a:rPr>
              <a:t>the total number of images are 917</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a:t>
            </a:r>
            <a:r>
              <a:rPr lang="en-US" dirty="0" smtClean="0">
                <a:latin typeface="Times New Roman" panose="02020603050405020304" pitchFamily="18" charset="0"/>
                <a:cs typeface="Times New Roman" panose="02020603050405020304" pitchFamily="18" charset="0"/>
              </a:rPr>
              <a:t>or training we are sending </a:t>
            </a:r>
            <a:r>
              <a:rPr lang="en-US" altLang="en-US" dirty="0" smtClean="0">
                <a:latin typeface="Times New Roman" panose="02020603050405020304" pitchFamily="18" charset="0"/>
                <a:cs typeface="Times New Roman" panose="02020603050405020304" pitchFamily="18" charset="0"/>
              </a:rPr>
              <a:t>643 </a:t>
            </a:r>
            <a:r>
              <a:rPr lang="en-US" altLang="en-US" dirty="0">
                <a:latin typeface="Times New Roman" panose="02020603050405020304" pitchFamily="18" charset="0"/>
                <a:cs typeface="Times New Roman" panose="02020603050405020304" pitchFamily="18" charset="0"/>
              </a:rPr>
              <a:t>images belonging to 7 </a:t>
            </a:r>
            <a:r>
              <a:rPr lang="en-US" altLang="en-US" dirty="0" smtClean="0">
                <a:latin typeface="Times New Roman" panose="02020603050405020304" pitchFamily="18" charset="0"/>
                <a:cs typeface="Times New Roman" panose="02020603050405020304" pitchFamily="18" charset="0"/>
              </a:rPr>
              <a:t>classes. And for testing, 274 images. </a:t>
            </a:r>
            <a:endParaRPr lang="en-US" altLang="en-US" dirty="0">
              <a:latin typeface="Times New Roman" panose="02020603050405020304" pitchFamily="18" charset="0"/>
              <a:cs typeface="Times New Roman" panose="02020603050405020304" pitchFamily="18" charset="0"/>
            </a:endParaRPr>
          </a:p>
        </p:txBody>
      </p:sp>
      <p:sp>
        <p:nvSpPr>
          <p:cNvPr id="4"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TextBox 4"/>
          <p:cNvSpPr txBox="1"/>
          <p:nvPr/>
        </p:nvSpPr>
        <p:spPr>
          <a:xfrm>
            <a:off x="1126373" y="3691309"/>
            <a:ext cx="5220393" cy="2062103"/>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err="1" smtClean="0">
                <a:latin typeface="Times New Roman" panose="02020603050405020304" pitchFamily="18" charset="0"/>
                <a:cs typeface="Times New Roman" panose="02020603050405020304" pitchFamily="18" charset="0"/>
              </a:rPr>
              <a:t>Carcinoma_in_situ</a:t>
            </a:r>
            <a:r>
              <a:rPr lang="en-US" sz="1600" dirty="0" smtClean="0">
                <a:latin typeface="Times New Roman" panose="02020603050405020304" pitchFamily="18" charset="0"/>
                <a:cs typeface="Times New Roman" panose="02020603050405020304" pitchFamily="18" charset="0"/>
              </a:rPr>
              <a:t> (which consists of 105 images). </a:t>
            </a:r>
          </a:p>
          <a:p>
            <a:pPr marL="285750" indent="-285750" algn="just">
              <a:buFont typeface="Arial" panose="020B0604020202020204" pitchFamily="34" charset="0"/>
              <a:buChar char="•"/>
            </a:pPr>
            <a:r>
              <a:rPr lang="en-US" sz="1600" dirty="0" err="1" smtClean="0">
                <a:latin typeface="Times New Roman" panose="02020603050405020304" pitchFamily="18" charset="0"/>
                <a:cs typeface="Times New Roman" panose="02020603050405020304" pitchFamily="18" charset="0"/>
              </a:rPr>
              <a:t>Light_dysplastic</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(which consists of </a:t>
            </a:r>
            <a:r>
              <a:rPr lang="en-US" sz="1600" dirty="0" smtClean="0">
                <a:latin typeface="Times New Roman" panose="02020603050405020304" pitchFamily="18" charset="0"/>
                <a:cs typeface="Times New Roman" panose="02020603050405020304" pitchFamily="18" charset="0"/>
              </a:rPr>
              <a:t>128 </a:t>
            </a:r>
            <a:r>
              <a:rPr lang="en-US" sz="1600" dirty="0">
                <a:latin typeface="Times New Roman" panose="02020603050405020304" pitchFamily="18" charset="0"/>
                <a:cs typeface="Times New Roman" panose="02020603050405020304" pitchFamily="18" charset="0"/>
              </a:rPr>
              <a:t>images</a:t>
            </a:r>
            <a:r>
              <a:rPr lang="en-US" sz="16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1600" dirty="0" err="1" smtClean="0">
                <a:latin typeface="Times New Roman" panose="02020603050405020304" pitchFamily="18" charset="0"/>
                <a:cs typeface="Times New Roman" panose="02020603050405020304" pitchFamily="18" charset="0"/>
              </a:rPr>
              <a:t>Normal_columnar</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(which consists of </a:t>
            </a:r>
            <a:r>
              <a:rPr lang="en-US" sz="1600" dirty="0" smtClean="0">
                <a:latin typeface="Times New Roman" panose="02020603050405020304" pitchFamily="18" charset="0"/>
                <a:cs typeface="Times New Roman" panose="02020603050405020304" pitchFamily="18" charset="0"/>
              </a:rPr>
              <a:t>69 </a:t>
            </a:r>
            <a:r>
              <a:rPr lang="en-US" sz="1600" dirty="0">
                <a:latin typeface="Times New Roman" panose="02020603050405020304" pitchFamily="18" charset="0"/>
                <a:cs typeface="Times New Roman" panose="02020603050405020304" pitchFamily="18" charset="0"/>
              </a:rPr>
              <a:t>images</a:t>
            </a:r>
            <a:r>
              <a:rPr lang="en-US" sz="16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1600" dirty="0" err="1" smtClean="0">
                <a:latin typeface="Times New Roman" panose="02020603050405020304" pitchFamily="18" charset="0"/>
                <a:cs typeface="Times New Roman" panose="02020603050405020304" pitchFamily="18" charset="0"/>
              </a:rPr>
              <a:t>Normal_intermediate</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(which consists of </a:t>
            </a:r>
            <a:r>
              <a:rPr lang="en-US" sz="1600" dirty="0" smtClean="0">
                <a:latin typeface="Times New Roman" panose="02020603050405020304" pitchFamily="18" charset="0"/>
                <a:cs typeface="Times New Roman" panose="02020603050405020304" pitchFamily="18" charset="0"/>
              </a:rPr>
              <a:t>49 </a:t>
            </a:r>
            <a:r>
              <a:rPr lang="en-US" sz="1600" dirty="0">
                <a:latin typeface="Times New Roman" panose="02020603050405020304" pitchFamily="18" charset="0"/>
                <a:cs typeface="Times New Roman" panose="02020603050405020304" pitchFamily="18" charset="0"/>
              </a:rPr>
              <a:t>images</a:t>
            </a:r>
            <a:r>
              <a:rPr lang="en-US" sz="16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1600" dirty="0" err="1" smtClean="0">
                <a:latin typeface="Times New Roman" panose="02020603050405020304" pitchFamily="18" charset="0"/>
                <a:cs typeface="Times New Roman" panose="02020603050405020304" pitchFamily="18" charset="0"/>
              </a:rPr>
              <a:t>Moderate_dysplastic</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(which consists of </a:t>
            </a:r>
            <a:r>
              <a:rPr lang="en-US" sz="1600" dirty="0" smtClean="0">
                <a:latin typeface="Times New Roman" panose="02020603050405020304" pitchFamily="18" charset="0"/>
                <a:cs typeface="Times New Roman" panose="02020603050405020304" pitchFamily="18" charset="0"/>
              </a:rPr>
              <a:t>103 </a:t>
            </a:r>
            <a:r>
              <a:rPr lang="en-US" sz="1600" dirty="0">
                <a:latin typeface="Times New Roman" panose="02020603050405020304" pitchFamily="18" charset="0"/>
                <a:cs typeface="Times New Roman" panose="02020603050405020304" pitchFamily="18" charset="0"/>
              </a:rPr>
              <a:t>images</a:t>
            </a:r>
            <a:r>
              <a:rPr lang="en-US" sz="16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1600" dirty="0" err="1" smtClean="0">
                <a:latin typeface="Times New Roman" panose="02020603050405020304" pitchFamily="18" charset="0"/>
                <a:cs typeface="Times New Roman" panose="02020603050405020304" pitchFamily="18" charset="0"/>
              </a:rPr>
              <a:t>Severe_dysplastic</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(which consists of </a:t>
            </a:r>
            <a:r>
              <a:rPr lang="en-US" sz="1600" dirty="0" smtClean="0">
                <a:latin typeface="Times New Roman" panose="02020603050405020304" pitchFamily="18" charset="0"/>
                <a:cs typeface="Times New Roman" panose="02020603050405020304" pitchFamily="18" charset="0"/>
              </a:rPr>
              <a:t>138 </a:t>
            </a:r>
            <a:r>
              <a:rPr lang="en-US" sz="1600" dirty="0">
                <a:latin typeface="Times New Roman" panose="02020603050405020304" pitchFamily="18" charset="0"/>
                <a:cs typeface="Times New Roman" panose="02020603050405020304" pitchFamily="18" charset="0"/>
              </a:rPr>
              <a:t>images</a:t>
            </a:r>
            <a:r>
              <a:rPr lang="en-US" sz="16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1600" dirty="0" err="1" smtClean="0">
                <a:latin typeface="Times New Roman" panose="02020603050405020304" pitchFamily="18" charset="0"/>
                <a:cs typeface="Times New Roman" panose="02020603050405020304" pitchFamily="18" charset="0"/>
              </a:rPr>
              <a:t>Normal_superficiel</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(which consists of </a:t>
            </a:r>
            <a:r>
              <a:rPr lang="en-US" sz="1600" dirty="0" smtClean="0">
                <a:latin typeface="Times New Roman" panose="02020603050405020304" pitchFamily="18" charset="0"/>
                <a:cs typeface="Times New Roman" panose="02020603050405020304" pitchFamily="18" charset="0"/>
              </a:rPr>
              <a:t>51 </a:t>
            </a:r>
            <a:r>
              <a:rPr lang="en-US" sz="1600" dirty="0">
                <a:latin typeface="Times New Roman" panose="02020603050405020304" pitchFamily="18" charset="0"/>
                <a:cs typeface="Times New Roman" panose="02020603050405020304" pitchFamily="18" charset="0"/>
              </a:rPr>
              <a:t>images</a:t>
            </a:r>
            <a:r>
              <a:rPr lang="en-US" sz="16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n-IN" sz="1600" dirty="0">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a:off x="6276109" y="1047404"/>
            <a:ext cx="0" cy="57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82290" y="1623404"/>
            <a:ext cx="51289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782290" y="1623404"/>
            <a:ext cx="0" cy="654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911243" y="1615090"/>
            <a:ext cx="0" cy="654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50770" y="2230338"/>
            <a:ext cx="1463040" cy="584775"/>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Training</a:t>
            </a:r>
          </a:p>
          <a:p>
            <a:pPr algn="ctr"/>
            <a:r>
              <a:rPr lang="en-US" sz="1400" dirty="0" smtClean="0">
                <a:latin typeface="Times New Roman" panose="02020603050405020304" pitchFamily="18" charset="0"/>
                <a:cs typeface="Times New Roman" panose="02020603050405020304" pitchFamily="18" charset="0"/>
              </a:rPr>
              <a:t>(643 images)</a:t>
            </a:r>
            <a:endParaRPr lang="en-IN" sz="14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8188035" y="2230338"/>
            <a:ext cx="1446415" cy="584775"/>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Testing</a:t>
            </a:r>
          </a:p>
          <a:p>
            <a:pPr algn="ctr"/>
            <a:r>
              <a:rPr lang="en-US" sz="1400" dirty="0" smtClean="0">
                <a:latin typeface="Times New Roman" panose="02020603050405020304" pitchFamily="18" charset="0"/>
                <a:cs typeface="Times New Roman" panose="02020603050405020304" pitchFamily="18" charset="0"/>
              </a:rPr>
              <a:t>(274 images)</a:t>
            </a:r>
            <a:endParaRPr lang="en-IN" sz="1400" dirty="0">
              <a:latin typeface="Times New Roman" panose="02020603050405020304" pitchFamily="18" charset="0"/>
              <a:cs typeface="Times New Roman" panose="02020603050405020304" pitchFamily="18" charset="0"/>
            </a:endParaRPr>
          </a:p>
        </p:txBody>
      </p:sp>
      <p:sp>
        <p:nvSpPr>
          <p:cNvPr id="15" name="Rectangle 14"/>
          <p:cNvSpPr/>
          <p:nvPr/>
        </p:nvSpPr>
        <p:spPr>
          <a:xfrm>
            <a:off x="1449004" y="3128085"/>
            <a:ext cx="2460930" cy="369332"/>
          </a:xfrm>
          <a:prstGeom prst="rect">
            <a:avLst/>
          </a:prstGeom>
        </p:spPr>
        <p:txBody>
          <a:bodyPr wrap="none">
            <a:spAutoFit/>
          </a:bodyPr>
          <a:lstStyle/>
          <a:p>
            <a:r>
              <a:rPr lang="en-US" altLang="en-US" dirty="0">
                <a:latin typeface="Times New Roman" panose="02020603050405020304" pitchFamily="18" charset="0"/>
                <a:cs typeface="Times New Roman" panose="02020603050405020304" pitchFamily="18" charset="0"/>
              </a:rPr>
              <a:t>The 7 classes named as :</a:t>
            </a:r>
          </a:p>
        </p:txBody>
      </p:sp>
      <p:sp>
        <p:nvSpPr>
          <p:cNvPr id="16" name="TextBox 15"/>
          <p:cNvSpPr txBox="1"/>
          <p:nvPr/>
        </p:nvSpPr>
        <p:spPr>
          <a:xfrm>
            <a:off x="7322125" y="3619265"/>
            <a:ext cx="5220393" cy="2062103"/>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err="1" smtClean="0">
                <a:latin typeface="Times New Roman" panose="02020603050405020304" pitchFamily="18" charset="0"/>
                <a:cs typeface="Times New Roman" panose="02020603050405020304" pitchFamily="18" charset="0"/>
              </a:rPr>
              <a:t>Carcinoma_in_situ</a:t>
            </a:r>
            <a:r>
              <a:rPr lang="en-US" sz="1600" dirty="0" smtClean="0">
                <a:latin typeface="Times New Roman" panose="02020603050405020304" pitchFamily="18" charset="0"/>
                <a:cs typeface="Times New Roman" panose="02020603050405020304" pitchFamily="18" charset="0"/>
              </a:rPr>
              <a:t> (which consists of 45 images). </a:t>
            </a:r>
          </a:p>
          <a:p>
            <a:pPr marL="285750" indent="-285750" algn="just">
              <a:buFont typeface="Arial" panose="020B0604020202020204" pitchFamily="34" charset="0"/>
              <a:buChar char="•"/>
            </a:pPr>
            <a:r>
              <a:rPr lang="en-US" sz="1600" dirty="0" err="1" smtClean="0">
                <a:latin typeface="Times New Roman" panose="02020603050405020304" pitchFamily="18" charset="0"/>
                <a:cs typeface="Times New Roman" panose="02020603050405020304" pitchFamily="18" charset="0"/>
              </a:rPr>
              <a:t>Light_dysplastic</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(which consists of </a:t>
            </a:r>
            <a:r>
              <a:rPr lang="en-US" sz="1600" dirty="0" smtClean="0">
                <a:latin typeface="Times New Roman" panose="02020603050405020304" pitchFamily="18" charset="0"/>
                <a:cs typeface="Times New Roman" panose="02020603050405020304" pitchFamily="18" charset="0"/>
              </a:rPr>
              <a:t>54 </a:t>
            </a:r>
            <a:r>
              <a:rPr lang="en-US" sz="1600" dirty="0">
                <a:latin typeface="Times New Roman" panose="02020603050405020304" pitchFamily="18" charset="0"/>
                <a:cs typeface="Times New Roman" panose="02020603050405020304" pitchFamily="18" charset="0"/>
              </a:rPr>
              <a:t>images</a:t>
            </a:r>
            <a:r>
              <a:rPr lang="en-US" sz="16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1600" dirty="0" err="1" smtClean="0">
                <a:latin typeface="Times New Roman" panose="02020603050405020304" pitchFamily="18" charset="0"/>
                <a:cs typeface="Times New Roman" panose="02020603050405020304" pitchFamily="18" charset="0"/>
              </a:rPr>
              <a:t>Normal_columnar</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(which consists of 2</a:t>
            </a:r>
            <a:r>
              <a:rPr lang="en-US" sz="1600" dirty="0" smtClean="0">
                <a:latin typeface="Times New Roman" panose="02020603050405020304" pitchFamily="18" charset="0"/>
                <a:cs typeface="Times New Roman" panose="02020603050405020304" pitchFamily="18" charset="0"/>
              </a:rPr>
              <a:t>9 </a:t>
            </a:r>
            <a:r>
              <a:rPr lang="en-US" sz="1600" dirty="0">
                <a:latin typeface="Times New Roman" panose="02020603050405020304" pitchFamily="18" charset="0"/>
                <a:cs typeface="Times New Roman" panose="02020603050405020304" pitchFamily="18" charset="0"/>
              </a:rPr>
              <a:t>images</a:t>
            </a:r>
            <a:r>
              <a:rPr lang="en-US" sz="16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1600" dirty="0" err="1" smtClean="0">
                <a:latin typeface="Times New Roman" panose="02020603050405020304" pitchFamily="18" charset="0"/>
                <a:cs typeface="Times New Roman" panose="02020603050405020304" pitchFamily="18" charset="0"/>
              </a:rPr>
              <a:t>Normal_intermediate</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(which consists of </a:t>
            </a:r>
            <a:r>
              <a:rPr lang="en-US" sz="1600" dirty="0" smtClean="0">
                <a:latin typeface="Times New Roman" panose="02020603050405020304" pitchFamily="18" charset="0"/>
                <a:cs typeface="Times New Roman" panose="02020603050405020304" pitchFamily="18" charset="0"/>
              </a:rPr>
              <a:t>21 </a:t>
            </a:r>
            <a:r>
              <a:rPr lang="en-US" sz="1600" dirty="0">
                <a:latin typeface="Times New Roman" panose="02020603050405020304" pitchFamily="18" charset="0"/>
                <a:cs typeface="Times New Roman" panose="02020603050405020304" pitchFamily="18" charset="0"/>
              </a:rPr>
              <a:t>images</a:t>
            </a:r>
            <a:r>
              <a:rPr lang="en-US" sz="16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1600" dirty="0" err="1" smtClean="0">
                <a:latin typeface="Times New Roman" panose="02020603050405020304" pitchFamily="18" charset="0"/>
                <a:cs typeface="Times New Roman" panose="02020603050405020304" pitchFamily="18" charset="0"/>
              </a:rPr>
              <a:t>Moderate_dysplastic</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(which consists of 4</a:t>
            </a:r>
            <a:r>
              <a:rPr lang="en-US" sz="1600" dirty="0" smtClean="0">
                <a:latin typeface="Times New Roman" panose="02020603050405020304" pitchFamily="18" charset="0"/>
                <a:cs typeface="Times New Roman" panose="02020603050405020304" pitchFamily="18" charset="0"/>
              </a:rPr>
              <a:t>3 </a:t>
            </a:r>
            <a:r>
              <a:rPr lang="en-US" sz="1600" dirty="0">
                <a:latin typeface="Times New Roman" panose="02020603050405020304" pitchFamily="18" charset="0"/>
                <a:cs typeface="Times New Roman" panose="02020603050405020304" pitchFamily="18" charset="0"/>
              </a:rPr>
              <a:t>images</a:t>
            </a:r>
            <a:r>
              <a:rPr lang="en-US" sz="16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1600" dirty="0" err="1" smtClean="0">
                <a:latin typeface="Times New Roman" panose="02020603050405020304" pitchFamily="18" charset="0"/>
                <a:cs typeface="Times New Roman" panose="02020603050405020304" pitchFamily="18" charset="0"/>
              </a:rPr>
              <a:t>Severe_dysplastic</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(which consists of 5</a:t>
            </a:r>
            <a:r>
              <a:rPr lang="en-US" sz="1600" dirty="0" smtClean="0">
                <a:latin typeface="Times New Roman" panose="02020603050405020304" pitchFamily="18" charset="0"/>
                <a:cs typeface="Times New Roman" panose="02020603050405020304" pitchFamily="18" charset="0"/>
              </a:rPr>
              <a:t>9 </a:t>
            </a:r>
            <a:r>
              <a:rPr lang="en-US" sz="1600" dirty="0">
                <a:latin typeface="Times New Roman" panose="02020603050405020304" pitchFamily="18" charset="0"/>
                <a:cs typeface="Times New Roman" panose="02020603050405020304" pitchFamily="18" charset="0"/>
              </a:rPr>
              <a:t>images</a:t>
            </a:r>
            <a:r>
              <a:rPr lang="en-US" sz="16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1600" dirty="0" err="1" smtClean="0">
                <a:latin typeface="Times New Roman" panose="02020603050405020304" pitchFamily="18" charset="0"/>
                <a:cs typeface="Times New Roman" panose="02020603050405020304" pitchFamily="18" charset="0"/>
              </a:rPr>
              <a:t>Normal_superficiel</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(which consists of </a:t>
            </a:r>
            <a:r>
              <a:rPr lang="en-US" sz="1600" dirty="0" smtClean="0">
                <a:latin typeface="Times New Roman" panose="02020603050405020304" pitchFamily="18" charset="0"/>
                <a:cs typeface="Times New Roman" panose="02020603050405020304" pitchFamily="18" charset="0"/>
              </a:rPr>
              <a:t>23 </a:t>
            </a:r>
            <a:r>
              <a:rPr lang="en-US" sz="1600" dirty="0">
                <a:latin typeface="Times New Roman" panose="02020603050405020304" pitchFamily="18" charset="0"/>
                <a:cs typeface="Times New Roman" panose="02020603050405020304" pitchFamily="18" charset="0"/>
              </a:rPr>
              <a:t>images</a:t>
            </a:r>
            <a:r>
              <a:rPr lang="en-US" sz="16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n-IN" sz="1600" dirty="0">
              <a:latin typeface="Times New Roman" panose="02020603050405020304" pitchFamily="18" charset="0"/>
              <a:cs typeface="Times New Roman" panose="02020603050405020304" pitchFamily="18" charset="0"/>
            </a:endParaRPr>
          </a:p>
        </p:txBody>
      </p:sp>
      <p:pic>
        <p:nvPicPr>
          <p:cNvPr id="17" name="Picture 4" descr="GIAN - Global Initiative of Academic Networ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15019" cy="337347"/>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7B168CCF-A15B-4761-8074-CC4E40B4ECF8}" type="slidenum">
              <a:rPr lang="en-IN" smtClean="0"/>
              <a:t>30</a:t>
            </a:fld>
            <a:endParaRPr lang="en-IN"/>
          </a:p>
        </p:txBody>
      </p:sp>
    </p:spTree>
    <p:extLst>
      <p:ext uri="{BB962C8B-B14F-4D97-AF65-F5344CB8AC3E}">
        <p14:creationId xmlns:p14="http://schemas.microsoft.com/office/powerpoint/2010/main" val="36141457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4524" y="1058778"/>
            <a:ext cx="10723416" cy="5016758"/>
          </a:xfrm>
          <a:prstGeom prst="rect">
            <a:avLst/>
          </a:prstGeom>
        </p:spPr>
        <p:txBody>
          <a:bodyPr wrap="square">
            <a:spAutoFit/>
          </a:bodyPr>
          <a:lstStyle/>
          <a:p>
            <a:pPr algn="just"/>
            <a:endParaRPr lang="en-US" sz="20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For </a:t>
            </a:r>
            <a:r>
              <a:rPr lang="en-US" sz="2000" dirty="0" smtClean="0">
                <a:latin typeface="Times New Roman" panose="02020603050405020304" pitchFamily="18" charset="0"/>
                <a:cs typeface="Times New Roman" panose="02020603050405020304" pitchFamily="18" charset="0"/>
              </a:rPr>
              <a:t>this dataset</a:t>
            </a:r>
            <a:r>
              <a:rPr lang="en-US" sz="2000" dirty="0">
                <a:latin typeface="Times New Roman" panose="02020603050405020304" pitchFamily="18" charset="0"/>
                <a:cs typeface="Times New Roman" panose="02020603050405020304" pitchFamily="18" charset="0"/>
              </a:rPr>
              <a:t>, I have chosen to use </a:t>
            </a:r>
            <a:r>
              <a:rPr lang="en-US" sz="2000" b="1" dirty="0" err="1">
                <a:latin typeface="Times New Roman" panose="02020603050405020304" pitchFamily="18" charset="0"/>
                <a:cs typeface="Times New Roman" panose="02020603050405020304" pitchFamily="18" charset="0"/>
              </a:rPr>
              <a:t>Kaggle</a:t>
            </a:r>
            <a:r>
              <a:rPr lang="en-US" sz="2000" dirty="0">
                <a:latin typeface="Times New Roman" panose="02020603050405020304" pitchFamily="18" charset="0"/>
                <a:cs typeface="Times New Roman" panose="02020603050405020304" pitchFamily="18" charset="0"/>
              </a:rPr>
              <a:t> instead of Google </a:t>
            </a:r>
            <a:r>
              <a:rPr lang="en-US" sz="2000" dirty="0" err="1">
                <a:latin typeface="Times New Roman" panose="02020603050405020304" pitchFamily="18" charset="0"/>
                <a:cs typeface="Times New Roman" panose="02020603050405020304" pitchFamily="18" charset="0"/>
              </a:rPr>
              <a:t>Colab</a:t>
            </a:r>
            <a:r>
              <a:rPr lang="en-US" sz="2000" dirty="0">
                <a:latin typeface="Times New Roman" panose="02020603050405020304" pitchFamily="18" charset="0"/>
                <a:cs typeface="Times New Roman" panose="02020603050405020304" pitchFamily="18" charset="0"/>
              </a:rPr>
              <a:t>. The </a:t>
            </a:r>
            <a:r>
              <a:rPr lang="en-US" sz="2000" dirty="0" err="1">
                <a:latin typeface="Times New Roman" panose="02020603050405020304" pitchFamily="18" charset="0"/>
                <a:cs typeface="Times New Roman" panose="02020603050405020304" pitchFamily="18" charset="0"/>
              </a:rPr>
              <a:t>Herlev</a:t>
            </a:r>
            <a:r>
              <a:rPr lang="en-US" sz="2000" dirty="0">
                <a:latin typeface="Times New Roman" panose="02020603050405020304" pitchFamily="18" charset="0"/>
                <a:cs typeface="Times New Roman" panose="02020603050405020304" pitchFamily="18" charset="0"/>
              </a:rPr>
              <a:t> Database contains seven classes, making it a multiclass classification problem with a larger number of images and consequently longer training times. </a:t>
            </a:r>
            <a:endParaRPr lang="en-US" sz="2000" dirty="0" smtClean="0">
              <a:latin typeface="Times New Roman" panose="02020603050405020304" pitchFamily="18" charset="0"/>
              <a:cs typeface="Times New Roman" panose="02020603050405020304" pitchFamily="18" charset="0"/>
            </a:endParaRPr>
          </a:p>
          <a:p>
            <a:pPr algn="just"/>
            <a:endParaRPr lang="en-US" sz="20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err="1" smtClean="0">
                <a:latin typeface="Times New Roman" panose="02020603050405020304" pitchFamily="18" charset="0"/>
                <a:cs typeface="Times New Roman" panose="02020603050405020304" pitchFamily="18" charset="0"/>
              </a:rPr>
              <a:t>Kaggle</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provides a more powerful GPU environment and allows longer execution durations compared to Google </a:t>
            </a:r>
            <a:r>
              <a:rPr lang="en-US" sz="2000" dirty="0" err="1">
                <a:latin typeface="Times New Roman" panose="02020603050405020304" pitchFamily="18" charset="0"/>
                <a:cs typeface="Times New Roman" panose="02020603050405020304" pitchFamily="18" charset="0"/>
              </a:rPr>
              <a:t>Colab</a:t>
            </a:r>
            <a:r>
              <a:rPr lang="en-US" sz="2000" dirty="0">
                <a:latin typeface="Times New Roman" panose="02020603050405020304" pitchFamily="18" charset="0"/>
                <a:cs typeface="Times New Roman" panose="02020603050405020304" pitchFamily="18" charset="0"/>
              </a:rPr>
              <a:t>, which has usage limits and runtime restrictions. Therefore, </a:t>
            </a:r>
            <a:r>
              <a:rPr lang="en-US" sz="2000" dirty="0" err="1">
                <a:latin typeface="Times New Roman" panose="02020603050405020304" pitchFamily="18" charset="0"/>
                <a:cs typeface="Times New Roman" panose="02020603050405020304" pitchFamily="18" charset="0"/>
              </a:rPr>
              <a:t>Kaggle</a:t>
            </a:r>
            <a:r>
              <a:rPr lang="en-US" sz="2000" dirty="0">
                <a:latin typeface="Times New Roman" panose="02020603050405020304" pitchFamily="18" charset="0"/>
                <a:cs typeface="Times New Roman" panose="02020603050405020304" pitchFamily="18" charset="0"/>
              </a:rPr>
              <a:t> is better suited for training this model efficiently</a:t>
            </a:r>
            <a:r>
              <a:rPr lang="en-US" sz="2000" dirty="0" smtClean="0">
                <a:latin typeface="Times New Roman" panose="02020603050405020304" pitchFamily="18" charset="0"/>
                <a:cs typeface="Times New Roman" panose="02020603050405020304" pitchFamily="18" charset="0"/>
              </a:rPr>
              <a:t>.</a:t>
            </a:r>
          </a:p>
          <a:p>
            <a:pPr algn="just"/>
            <a:endParaRPr lang="en-US" sz="20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Kaggle</a:t>
            </a:r>
            <a:r>
              <a:rPr lang="en-US" sz="2000" dirty="0">
                <a:latin typeface="Times New Roman" panose="02020603050405020304" pitchFamily="18" charset="0"/>
                <a:cs typeface="Times New Roman" panose="02020603050405020304" pitchFamily="18" charset="0"/>
              </a:rPr>
              <a:t> is highly </a:t>
            </a:r>
            <a:r>
              <a:rPr lang="en-US" sz="2000" dirty="0" smtClean="0">
                <a:latin typeface="Times New Roman" panose="02020603050405020304" pitchFamily="18" charset="0"/>
                <a:cs typeface="Times New Roman" panose="02020603050405020304" pitchFamily="18" charset="0"/>
              </a:rPr>
              <a:t>beneficial, as it comes with </a:t>
            </a:r>
            <a:r>
              <a:rPr lang="en-US" sz="2000" dirty="0">
                <a:latin typeface="Times New Roman" panose="02020603050405020304" pitchFamily="18" charset="0"/>
                <a:cs typeface="Times New Roman" panose="02020603050405020304" pitchFamily="18" charset="0"/>
              </a:rPr>
              <a:t>the availability of free GPUs being a major advantage, especially for deep learning tasks</a:t>
            </a:r>
            <a:r>
              <a:rPr lang="en-US" sz="2000" dirty="0" smtClean="0">
                <a:latin typeface="Times New Roman" panose="02020603050405020304" pitchFamily="18" charset="0"/>
                <a:cs typeface="Times New Roman" panose="02020603050405020304" pitchFamily="18" charset="0"/>
              </a:rPr>
              <a:t>.</a:t>
            </a:r>
          </a:p>
          <a:p>
            <a:pPr algn="just"/>
            <a:endParaRPr lang="en-US" sz="20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It has access </a:t>
            </a:r>
            <a:r>
              <a:rPr lang="en-US" sz="2000" dirty="0">
                <a:latin typeface="Times New Roman" panose="02020603050405020304" pitchFamily="18" charset="0"/>
                <a:cs typeface="Times New Roman" panose="02020603050405020304" pitchFamily="18" charset="0"/>
              </a:rPr>
              <a:t>to powerful, free </a:t>
            </a:r>
            <a:r>
              <a:rPr lang="en-US" sz="2000" dirty="0" smtClean="0">
                <a:latin typeface="Times New Roman" panose="02020603050405020304" pitchFamily="18" charset="0"/>
                <a:cs typeface="Times New Roman" panose="02020603050405020304" pitchFamily="18" charset="0"/>
              </a:rPr>
              <a:t>computing since </a:t>
            </a:r>
            <a:r>
              <a:rPr lang="en-US" sz="2000" dirty="0" err="1" smtClean="0">
                <a:latin typeface="Times New Roman" panose="02020603050405020304" pitchFamily="18" charset="0"/>
                <a:cs typeface="Times New Roman" panose="02020603050405020304" pitchFamily="18" charset="0"/>
              </a:rPr>
              <a:t>Kaggle</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Notebooks provide free access to powerful GPUs (like the NVIDIA Tesla T4 and P100) and TPUs for a limited time each week. </a:t>
            </a:r>
            <a:endParaRPr lang="en-US" sz="2000" dirty="0" smtClean="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000" dirty="0" smtClean="0">
              <a:latin typeface="Times New Roman" panose="02020603050405020304" pitchFamily="18" charset="0"/>
              <a:cs typeface="Times New Roman" panose="02020603050405020304" pitchFamily="18" charset="0"/>
            </a:endParaRPr>
          </a:p>
        </p:txBody>
      </p:sp>
      <p:sp>
        <p:nvSpPr>
          <p:cNvPr id="3" name="TextBox 2"/>
          <p:cNvSpPr txBox="1"/>
          <p:nvPr/>
        </p:nvSpPr>
        <p:spPr>
          <a:xfrm>
            <a:off x="2751513" y="340821"/>
            <a:ext cx="6949439" cy="461665"/>
          </a:xfrm>
          <a:prstGeom prst="rect">
            <a:avLst/>
          </a:prstGeom>
          <a:noFill/>
        </p:spPr>
        <p:txBody>
          <a:bodyPr wrap="square" rtlCol="0">
            <a:spAutoFit/>
          </a:bodyPr>
          <a:lstStyle/>
          <a:p>
            <a:pPr algn="ctr"/>
            <a:r>
              <a:rPr lang="en-US" sz="2400" b="1" u="sng" dirty="0" smtClean="0">
                <a:latin typeface="Times New Roman" panose="02020603050405020304" pitchFamily="18" charset="0"/>
                <a:cs typeface="Times New Roman" panose="02020603050405020304" pitchFamily="18" charset="0"/>
              </a:rPr>
              <a:t>Code Running Platform for </a:t>
            </a:r>
            <a:r>
              <a:rPr lang="en-US" sz="2400" b="1" u="sng" dirty="0" err="1" smtClean="0">
                <a:latin typeface="Times New Roman" panose="02020603050405020304" pitchFamily="18" charset="0"/>
                <a:cs typeface="Times New Roman" panose="02020603050405020304" pitchFamily="18" charset="0"/>
              </a:rPr>
              <a:t>Herlev</a:t>
            </a:r>
            <a:r>
              <a:rPr lang="en-US" sz="2400" b="1" u="sng" dirty="0" smtClean="0">
                <a:latin typeface="Times New Roman" panose="02020603050405020304" pitchFamily="18" charset="0"/>
                <a:cs typeface="Times New Roman" panose="02020603050405020304" pitchFamily="18" charset="0"/>
              </a:rPr>
              <a:t> Dataset:</a:t>
            </a:r>
            <a:endParaRPr lang="en-IN" sz="2400" b="1" u="sng" dirty="0">
              <a:latin typeface="Times New Roman" panose="02020603050405020304" pitchFamily="18" charset="0"/>
              <a:cs typeface="Times New Roman" panose="02020603050405020304" pitchFamily="18" charset="0"/>
            </a:endParaRPr>
          </a:p>
        </p:txBody>
      </p:sp>
      <p:pic>
        <p:nvPicPr>
          <p:cNvPr id="4" name="Picture 4" descr="GIAN - Global Initiative of Academic Network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15019" cy="3373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lc="http://schemas.openxmlformats.org/drawingml/2006/lockedCanvas" xmlns:a16="http://schemas.microsoft.com/office/drawing/2014/main" xmlns="" id="{2669ABA5-20E6-818E-6C08-3D0B96AA4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16326" y="0"/>
            <a:ext cx="475673" cy="466725"/>
          </a:xfrm>
          <a:prstGeom prst="rect">
            <a:avLst/>
          </a:prstGeom>
        </p:spPr>
      </p:pic>
      <p:sp>
        <p:nvSpPr>
          <p:cNvPr id="7" name="Slide Number Placeholder 6"/>
          <p:cNvSpPr>
            <a:spLocks noGrp="1"/>
          </p:cNvSpPr>
          <p:nvPr>
            <p:ph type="sldNum" sz="quarter" idx="12"/>
          </p:nvPr>
        </p:nvSpPr>
        <p:spPr/>
        <p:txBody>
          <a:bodyPr/>
          <a:lstStyle/>
          <a:p>
            <a:fld id="{7B168CCF-A15B-4761-8074-CC4E40B4ECF8}" type="slidenum">
              <a:rPr lang="en-IN" smtClean="0"/>
              <a:t>31</a:t>
            </a:fld>
            <a:endParaRPr lang="en-IN"/>
          </a:p>
        </p:txBody>
      </p:sp>
    </p:spTree>
    <p:extLst>
      <p:ext uri="{BB962C8B-B14F-4D97-AF65-F5344CB8AC3E}">
        <p14:creationId xmlns:p14="http://schemas.microsoft.com/office/powerpoint/2010/main" val="42115102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26626" y="7640"/>
            <a:ext cx="5492983" cy="307777"/>
          </a:xfrm>
          <a:prstGeom prst="rect">
            <a:avLst/>
          </a:prstGeom>
          <a:noFill/>
        </p:spPr>
        <p:txBody>
          <a:bodyPr wrap="square" rtlCol="0">
            <a:spAutoFit/>
          </a:bodyPr>
          <a:lstStyle/>
          <a:p>
            <a:pPr algn="ctr"/>
            <a:r>
              <a:rPr lang="en-US" sz="1400" b="1" u="sng" dirty="0">
                <a:latin typeface="Times New Roman" panose="02020603050405020304" pitchFamily="18" charset="0"/>
                <a:cs typeface="Times New Roman" panose="02020603050405020304" pitchFamily="18" charset="0"/>
              </a:rPr>
              <a:t>Python Code snippet for multi class segmentation (In </a:t>
            </a:r>
            <a:r>
              <a:rPr lang="en-US" sz="1400" b="1" u="sng" dirty="0" err="1">
                <a:latin typeface="Times New Roman" panose="02020603050405020304" pitchFamily="18" charset="0"/>
                <a:cs typeface="Times New Roman" panose="02020603050405020304" pitchFamily="18" charset="0"/>
              </a:rPr>
              <a:t>Kaggle</a:t>
            </a:r>
            <a:r>
              <a:rPr lang="en-US" sz="1400" b="1" u="sng" dirty="0">
                <a:latin typeface="Times New Roman" panose="02020603050405020304" pitchFamily="18" charset="0"/>
                <a:cs typeface="Times New Roman" panose="02020603050405020304" pitchFamily="18" charset="0"/>
              </a:rPr>
              <a:t>):</a:t>
            </a:r>
            <a:endParaRPr lang="en-IN" sz="1400" b="1" u="sng" dirty="0">
              <a:latin typeface="Times New Roman" panose="02020603050405020304" pitchFamily="18" charset="0"/>
              <a:cs typeface="Times New Roman" panose="02020603050405020304" pitchFamily="18" charset="0"/>
            </a:endParaRPr>
          </a:p>
        </p:txBody>
      </p:sp>
      <p:sp>
        <p:nvSpPr>
          <p:cNvPr id="3" name="Rectangle 2"/>
          <p:cNvSpPr/>
          <p:nvPr/>
        </p:nvSpPr>
        <p:spPr>
          <a:xfrm>
            <a:off x="778626" y="459873"/>
            <a:ext cx="4433454" cy="1615827"/>
          </a:xfrm>
          <a:prstGeom prst="rect">
            <a:avLst/>
          </a:prstGeom>
        </p:spPr>
        <p:txBody>
          <a:bodyPr wrap="square">
            <a:spAutoFit/>
          </a:bodyPr>
          <a:lstStyle/>
          <a:p>
            <a:r>
              <a:rPr lang="en-IN" sz="1100" dirty="0"/>
              <a:t>import </a:t>
            </a:r>
            <a:r>
              <a:rPr lang="en-IN" sz="1100" dirty="0" err="1"/>
              <a:t>tensorflow</a:t>
            </a:r>
            <a:r>
              <a:rPr lang="en-IN" sz="1100" dirty="0"/>
              <a:t> as </a:t>
            </a:r>
            <a:r>
              <a:rPr lang="en-IN" sz="1100" dirty="0" err="1" smtClean="0"/>
              <a:t>tf</a:t>
            </a:r>
            <a:endParaRPr lang="en-IN" sz="1100" dirty="0" smtClean="0"/>
          </a:p>
          <a:p>
            <a:r>
              <a:rPr lang="en-IN" sz="1100" dirty="0" smtClean="0"/>
              <a:t>from </a:t>
            </a:r>
            <a:r>
              <a:rPr lang="en-IN" sz="1100" dirty="0" err="1"/>
              <a:t>tensorflow.keras</a:t>
            </a:r>
            <a:r>
              <a:rPr lang="en-IN" sz="1100" dirty="0"/>
              <a:t> import layers, models, </a:t>
            </a:r>
            <a:r>
              <a:rPr lang="en-IN" sz="1100" dirty="0" smtClean="0"/>
              <a:t>Input</a:t>
            </a:r>
          </a:p>
          <a:p>
            <a:r>
              <a:rPr lang="en-IN" sz="1100" dirty="0" smtClean="0"/>
              <a:t>from </a:t>
            </a:r>
            <a:r>
              <a:rPr lang="en-IN" sz="1100" dirty="0" err="1"/>
              <a:t>tensorflow.keras.preprocessing.image</a:t>
            </a:r>
            <a:r>
              <a:rPr lang="en-IN" sz="1100" dirty="0"/>
              <a:t> import </a:t>
            </a:r>
            <a:r>
              <a:rPr lang="en-IN" sz="1100" dirty="0" err="1" smtClean="0"/>
              <a:t>ImageDataGenerator</a:t>
            </a:r>
            <a:endParaRPr lang="en-IN" sz="1100" dirty="0" smtClean="0"/>
          </a:p>
          <a:p>
            <a:r>
              <a:rPr lang="en-IN" sz="1100" dirty="0" smtClean="0"/>
              <a:t>from </a:t>
            </a:r>
            <a:r>
              <a:rPr lang="en-IN" sz="1100" dirty="0" err="1"/>
              <a:t>tensorflow.keras.optimizers</a:t>
            </a:r>
            <a:r>
              <a:rPr lang="en-IN" sz="1100" dirty="0"/>
              <a:t> import </a:t>
            </a:r>
            <a:r>
              <a:rPr lang="en-IN" sz="1100" dirty="0" smtClean="0"/>
              <a:t>Adam</a:t>
            </a:r>
          </a:p>
          <a:p>
            <a:r>
              <a:rPr lang="en-IN" sz="1100" dirty="0" smtClean="0"/>
              <a:t>import </a:t>
            </a:r>
            <a:r>
              <a:rPr lang="en-IN" sz="1100" dirty="0" err="1"/>
              <a:t>matplotlib.pyplot</a:t>
            </a:r>
            <a:r>
              <a:rPr lang="en-IN" sz="1100" dirty="0"/>
              <a:t> as </a:t>
            </a:r>
            <a:r>
              <a:rPr lang="en-IN" sz="1100" dirty="0" err="1" smtClean="0"/>
              <a:t>plt</a:t>
            </a:r>
            <a:endParaRPr lang="en-IN" sz="1100" dirty="0" smtClean="0"/>
          </a:p>
          <a:p>
            <a:r>
              <a:rPr lang="en-IN" sz="1100" dirty="0" smtClean="0"/>
              <a:t>import </a:t>
            </a:r>
            <a:r>
              <a:rPr lang="en-IN" sz="1100" dirty="0" err="1"/>
              <a:t>numpy</a:t>
            </a:r>
            <a:r>
              <a:rPr lang="en-IN" sz="1100" dirty="0"/>
              <a:t> as </a:t>
            </a:r>
            <a:r>
              <a:rPr lang="en-IN" sz="1100" dirty="0" smtClean="0"/>
              <a:t>np</a:t>
            </a:r>
          </a:p>
          <a:p>
            <a:r>
              <a:rPr lang="en-IN" sz="1100" dirty="0" smtClean="0"/>
              <a:t>import </a:t>
            </a:r>
            <a:r>
              <a:rPr lang="en-IN" sz="1100" dirty="0" err="1"/>
              <a:t>seaborn</a:t>
            </a:r>
            <a:r>
              <a:rPr lang="en-IN" sz="1100" dirty="0"/>
              <a:t> as </a:t>
            </a:r>
            <a:r>
              <a:rPr lang="en-IN" sz="1100" dirty="0" err="1" smtClean="0"/>
              <a:t>sns</a:t>
            </a:r>
            <a:endParaRPr lang="en-IN" sz="1100" dirty="0" smtClean="0"/>
          </a:p>
          <a:p>
            <a:r>
              <a:rPr lang="en-IN" sz="1100" dirty="0" smtClean="0"/>
              <a:t>from </a:t>
            </a:r>
            <a:r>
              <a:rPr lang="en-IN" sz="1100" dirty="0" err="1"/>
              <a:t>sklearn.metrics</a:t>
            </a:r>
            <a:r>
              <a:rPr lang="en-IN" sz="1100" dirty="0"/>
              <a:t> import </a:t>
            </a:r>
            <a:r>
              <a:rPr lang="en-IN" sz="1100" dirty="0" err="1"/>
              <a:t>confusion_matrix</a:t>
            </a:r>
            <a:r>
              <a:rPr lang="en-IN" sz="1100" dirty="0"/>
              <a:t>, </a:t>
            </a:r>
            <a:r>
              <a:rPr lang="en-IN" sz="1100" dirty="0" err="1" smtClean="0"/>
              <a:t>classification_report</a:t>
            </a:r>
            <a:endParaRPr lang="en-IN" sz="1100" dirty="0" smtClean="0"/>
          </a:p>
          <a:p>
            <a:r>
              <a:rPr lang="en-IN" sz="1100" dirty="0" smtClean="0"/>
              <a:t>import </a:t>
            </a:r>
            <a:r>
              <a:rPr lang="en-IN" sz="1100" dirty="0" err="1"/>
              <a:t>os</a:t>
            </a:r>
            <a:endParaRPr lang="en-IN" sz="1100" dirty="0"/>
          </a:p>
        </p:txBody>
      </p:sp>
      <p:sp>
        <p:nvSpPr>
          <p:cNvPr id="4" name="Right Brace 3"/>
          <p:cNvSpPr/>
          <p:nvPr/>
        </p:nvSpPr>
        <p:spPr>
          <a:xfrm>
            <a:off x="4971011" y="501296"/>
            <a:ext cx="241069" cy="155016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ln w="0"/>
              <a:effectLst>
                <a:outerShdw blurRad="38100" dist="19050" dir="2700000" algn="tl" rotWithShape="0">
                  <a:schemeClr val="dk1">
                    <a:alpha val="40000"/>
                  </a:schemeClr>
                </a:outerShdw>
              </a:effectLst>
            </a:endParaRPr>
          </a:p>
        </p:txBody>
      </p:sp>
      <p:sp>
        <p:nvSpPr>
          <p:cNvPr id="5" name="TextBox 4"/>
          <p:cNvSpPr txBox="1"/>
          <p:nvPr/>
        </p:nvSpPr>
        <p:spPr>
          <a:xfrm>
            <a:off x="5185815" y="1149419"/>
            <a:ext cx="2774604" cy="253916"/>
          </a:xfrm>
          <a:prstGeom prst="rect">
            <a:avLst/>
          </a:prstGeom>
          <a:noFill/>
        </p:spPr>
        <p:txBody>
          <a:bodyPr wrap="square" rtlCol="0">
            <a:spAutoFit/>
          </a:bodyPr>
          <a:lstStyle/>
          <a:p>
            <a:r>
              <a:rPr lang="en-US" sz="1050" dirty="0" smtClean="0">
                <a:solidFill>
                  <a:srgbClr val="00B0F0"/>
                </a:solidFill>
                <a:latin typeface="Times New Roman" panose="02020603050405020304" pitchFamily="18" charset="0"/>
                <a:cs typeface="Times New Roman" panose="02020603050405020304" pitchFamily="18" charset="0"/>
              </a:rPr>
              <a:t>Importing the required libraries from scratch</a:t>
            </a:r>
            <a:endParaRPr lang="en-IN" sz="1050" dirty="0">
              <a:solidFill>
                <a:srgbClr val="00B0F0"/>
              </a:solidFill>
              <a:latin typeface="Times New Roman" panose="02020603050405020304" pitchFamily="18" charset="0"/>
              <a:cs typeface="Times New Roman" panose="02020603050405020304" pitchFamily="18" charset="0"/>
            </a:endParaRPr>
          </a:p>
        </p:txBody>
      </p:sp>
      <p:sp>
        <p:nvSpPr>
          <p:cNvPr id="6" name="Rectangle 5"/>
          <p:cNvSpPr/>
          <p:nvPr/>
        </p:nvSpPr>
        <p:spPr>
          <a:xfrm>
            <a:off x="778626" y="2074006"/>
            <a:ext cx="9227126" cy="769441"/>
          </a:xfrm>
          <a:prstGeom prst="rect">
            <a:avLst/>
          </a:prstGeom>
        </p:spPr>
        <p:txBody>
          <a:bodyPr wrap="square">
            <a:spAutoFit/>
          </a:bodyPr>
          <a:lstStyle/>
          <a:p>
            <a:r>
              <a:rPr lang="en-IN" sz="1100" dirty="0" err="1"/>
              <a:t>train_dir</a:t>
            </a:r>
            <a:r>
              <a:rPr lang="en-IN" sz="1100" dirty="0"/>
              <a:t> = '/</a:t>
            </a:r>
            <a:r>
              <a:rPr lang="en-IN" sz="1100" dirty="0" err="1"/>
              <a:t>kaggle</a:t>
            </a:r>
            <a:r>
              <a:rPr lang="en-IN" sz="1100" dirty="0"/>
              <a:t>/input/</a:t>
            </a:r>
            <a:r>
              <a:rPr lang="en-IN" sz="1100" dirty="0" err="1"/>
              <a:t>herlev</a:t>
            </a:r>
            <a:r>
              <a:rPr lang="en-IN" sz="1100" dirty="0"/>
              <a:t>-dataset/</a:t>
            </a:r>
            <a:r>
              <a:rPr lang="en-IN" sz="1100" dirty="0" err="1"/>
              <a:t>Herlev</a:t>
            </a:r>
            <a:r>
              <a:rPr lang="en-IN" sz="1100" dirty="0"/>
              <a:t> </a:t>
            </a:r>
            <a:r>
              <a:rPr lang="en-IN" sz="1100" dirty="0" smtClean="0"/>
              <a:t>Dataset/train‘</a:t>
            </a:r>
          </a:p>
          <a:p>
            <a:r>
              <a:rPr lang="en-IN" sz="1100" dirty="0" err="1" smtClean="0"/>
              <a:t>test_dir</a:t>
            </a:r>
            <a:r>
              <a:rPr lang="en-IN" sz="1100" dirty="0" smtClean="0"/>
              <a:t>  </a:t>
            </a:r>
            <a:r>
              <a:rPr lang="en-IN" sz="1100" dirty="0"/>
              <a:t>= '/</a:t>
            </a:r>
            <a:r>
              <a:rPr lang="en-IN" sz="1100" dirty="0" err="1"/>
              <a:t>kaggle</a:t>
            </a:r>
            <a:r>
              <a:rPr lang="en-IN" sz="1100" dirty="0"/>
              <a:t>/input/</a:t>
            </a:r>
            <a:r>
              <a:rPr lang="en-IN" sz="1100" dirty="0" err="1"/>
              <a:t>herlev</a:t>
            </a:r>
            <a:r>
              <a:rPr lang="en-IN" sz="1100" dirty="0"/>
              <a:t>-dataset/</a:t>
            </a:r>
            <a:r>
              <a:rPr lang="en-IN" sz="1100" dirty="0" err="1"/>
              <a:t>Herlev</a:t>
            </a:r>
            <a:r>
              <a:rPr lang="en-IN" sz="1100" dirty="0"/>
              <a:t> </a:t>
            </a:r>
            <a:r>
              <a:rPr lang="en-IN" sz="1100" dirty="0" smtClean="0"/>
              <a:t>Dataset/test‘</a:t>
            </a:r>
          </a:p>
          <a:p>
            <a:endParaRPr lang="en-IN" sz="1100" b="1" dirty="0" smtClean="0"/>
          </a:p>
          <a:p>
            <a:r>
              <a:rPr lang="en-IN" sz="1100" b="1" dirty="0" smtClean="0"/>
              <a:t>These </a:t>
            </a:r>
            <a:r>
              <a:rPr lang="en-IN" sz="1100" b="1" dirty="0"/>
              <a:t>paths point to the folders containing training and test images.</a:t>
            </a:r>
          </a:p>
        </p:txBody>
      </p:sp>
      <p:sp>
        <p:nvSpPr>
          <p:cNvPr id="7" name="Right Brace 6"/>
          <p:cNvSpPr/>
          <p:nvPr/>
        </p:nvSpPr>
        <p:spPr>
          <a:xfrm>
            <a:off x="4513114" y="2111063"/>
            <a:ext cx="212670" cy="48344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ln w="0"/>
              <a:effectLst>
                <a:outerShdw blurRad="38100" dist="19050" dir="2700000" algn="tl" rotWithShape="0">
                  <a:schemeClr val="dk1">
                    <a:alpha val="40000"/>
                  </a:schemeClr>
                </a:outerShdw>
              </a:effectLst>
            </a:endParaRPr>
          </a:p>
        </p:txBody>
      </p:sp>
      <p:sp>
        <p:nvSpPr>
          <p:cNvPr id="8" name="TextBox 7"/>
          <p:cNvSpPr txBox="1"/>
          <p:nvPr/>
        </p:nvSpPr>
        <p:spPr>
          <a:xfrm>
            <a:off x="4725784" y="2214631"/>
            <a:ext cx="2500169" cy="253916"/>
          </a:xfrm>
          <a:prstGeom prst="rect">
            <a:avLst/>
          </a:prstGeom>
          <a:noFill/>
        </p:spPr>
        <p:txBody>
          <a:bodyPr wrap="square" rtlCol="0">
            <a:spAutoFit/>
          </a:bodyPr>
          <a:lstStyle/>
          <a:p>
            <a:r>
              <a:rPr lang="en-US" sz="1050" dirty="0" smtClean="0">
                <a:solidFill>
                  <a:srgbClr val="00B0F0"/>
                </a:solidFill>
                <a:latin typeface="Times New Roman" panose="02020603050405020304" pitchFamily="18" charset="0"/>
                <a:cs typeface="Times New Roman" panose="02020603050405020304" pitchFamily="18" charset="0"/>
              </a:rPr>
              <a:t>Defining training and test data directories</a:t>
            </a:r>
            <a:endParaRPr lang="en-IN" sz="1050" dirty="0">
              <a:solidFill>
                <a:srgbClr val="00B0F0"/>
              </a:solidFill>
              <a:latin typeface="Times New Roman" panose="02020603050405020304" pitchFamily="18" charset="0"/>
              <a:cs typeface="Times New Roman" panose="02020603050405020304" pitchFamily="18" charset="0"/>
            </a:endParaRPr>
          </a:p>
        </p:txBody>
      </p:sp>
      <p:sp>
        <p:nvSpPr>
          <p:cNvPr id="9" name="Rectangle 8"/>
          <p:cNvSpPr/>
          <p:nvPr/>
        </p:nvSpPr>
        <p:spPr>
          <a:xfrm>
            <a:off x="778626" y="2907500"/>
            <a:ext cx="4271354" cy="1615827"/>
          </a:xfrm>
          <a:prstGeom prst="rect">
            <a:avLst/>
          </a:prstGeom>
        </p:spPr>
        <p:txBody>
          <a:bodyPr wrap="square">
            <a:spAutoFit/>
          </a:bodyPr>
          <a:lstStyle/>
          <a:p>
            <a:r>
              <a:rPr lang="en-US" sz="1100" dirty="0" err="1"/>
              <a:t>train_gen</a:t>
            </a:r>
            <a:r>
              <a:rPr lang="en-US" sz="1100" dirty="0"/>
              <a:t> = </a:t>
            </a:r>
            <a:r>
              <a:rPr lang="en-US" sz="1100" dirty="0" err="1"/>
              <a:t>ImageDataGenerator</a:t>
            </a:r>
            <a:r>
              <a:rPr lang="en-US" sz="1100" dirty="0" smtClean="0"/>
              <a:t>(</a:t>
            </a:r>
          </a:p>
          <a:p>
            <a:r>
              <a:rPr lang="en-US" sz="1100" dirty="0" smtClean="0"/>
              <a:t>    </a:t>
            </a:r>
            <a:r>
              <a:rPr lang="en-US" sz="1100" dirty="0"/>
              <a:t>rescale=1./255</a:t>
            </a:r>
            <a:r>
              <a:rPr lang="en-US" sz="1100" dirty="0" smtClean="0"/>
              <a:t>,</a:t>
            </a:r>
          </a:p>
          <a:p>
            <a:r>
              <a:rPr lang="en-US" sz="1100" dirty="0" smtClean="0"/>
              <a:t>    </a:t>
            </a:r>
            <a:r>
              <a:rPr lang="en-US" sz="1100" dirty="0" err="1" smtClean="0"/>
              <a:t>rotation_range</a:t>
            </a:r>
            <a:r>
              <a:rPr lang="en-US" sz="1100" dirty="0" smtClean="0"/>
              <a:t>=20,</a:t>
            </a:r>
          </a:p>
          <a:p>
            <a:r>
              <a:rPr lang="en-US" sz="1100" dirty="0" smtClean="0"/>
              <a:t>    </a:t>
            </a:r>
            <a:r>
              <a:rPr lang="en-US" sz="1100" dirty="0" err="1"/>
              <a:t>zoom_range</a:t>
            </a:r>
            <a:r>
              <a:rPr lang="en-US" sz="1100" dirty="0"/>
              <a:t>=0.2</a:t>
            </a:r>
            <a:r>
              <a:rPr lang="en-US" sz="1100" dirty="0" smtClean="0"/>
              <a:t>,</a:t>
            </a:r>
          </a:p>
          <a:p>
            <a:r>
              <a:rPr lang="en-US" sz="1100" dirty="0" smtClean="0"/>
              <a:t>    </a:t>
            </a:r>
            <a:r>
              <a:rPr lang="en-US" sz="1100" dirty="0" err="1"/>
              <a:t>width_shift_range</a:t>
            </a:r>
            <a:r>
              <a:rPr lang="en-US" sz="1100" dirty="0"/>
              <a:t>=0.1</a:t>
            </a:r>
            <a:r>
              <a:rPr lang="en-US" sz="1100" dirty="0" smtClean="0"/>
              <a:t>,</a:t>
            </a:r>
          </a:p>
          <a:p>
            <a:r>
              <a:rPr lang="en-US" sz="1100" dirty="0" smtClean="0"/>
              <a:t>    </a:t>
            </a:r>
            <a:r>
              <a:rPr lang="en-US" sz="1100" dirty="0" err="1"/>
              <a:t>height_shift_range</a:t>
            </a:r>
            <a:r>
              <a:rPr lang="en-US" sz="1100" dirty="0"/>
              <a:t>=0.1</a:t>
            </a:r>
            <a:r>
              <a:rPr lang="en-US" sz="1100" dirty="0" smtClean="0"/>
              <a:t>,</a:t>
            </a:r>
          </a:p>
          <a:p>
            <a:r>
              <a:rPr lang="en-US" sz="1100" dirty="0" smtClean="0"/>
              <a:t>    </a:t>
            </a:r>
            <a:r>
              <a:rPr lang="en-US" sz="1100" dirty="0" err="1"/>
              <a:t>shear_range</a:t>
            </a:r>
            <a:r>
              <a:rPr lang="en-US" sz="1100" dirty="0"/>
              <a:t>=0.2</a:t>
            </a:r>
            <a:r>
              <a:rPr lang="en-US" sz="1100" dirty="0" smtClean="0"/>
              <a:t>,</a:t>
            </a:r>
          </a:p>
          <a:p>
            <a:r>
              <a:rPr lang="en-US" sz="1100" dirty="0" smtClean="0"/>
              <a:t>    </a:t>
            </a:r>
            <a:r>
              <a:rPr lang="en-US" sz="1100" dirty="0" err="1"/>
              <a:t>horizontal_flip</a:t>
            </a:r>
            <a:r>
              <a:rPr lang="en-US" sz="1100" dirty="0"/>
              <a:t>=True</a:t>
            </a:r>
            <a:r>
              <a:rPr lang="en-US" sz="1100" dirty="0" smtClean="0"/>
              <a:t>,</a:t>
            </a:r>
          </a:p>
          <a:p>
            <a:r>
              <a:rPr lang="en-US" sz="1100" dirty="0" smtClean="0"/>
              <a:t>    </a:t>
            </a:r>
            <a:r>
              <a:rPr lang="en-US" sz="1100" dirty="0" err="1" smtClean="0"/>
              <a:t>validation_split</a:t>
            </a:r>
            <a:r>
              <a:rPr lang="en-US" sz="1100" dirty="0" smtClean="0"/>
              <a:t>=0.15)</a:t>
            </a:r>
            <a:endParaRPr lang="en-IN" sz="1100" dirty="0"/>
          </a:p>
        </p:txBody>
      </p:sp>
      <p:sp>
        <p:nvSpPr>
          <p:cNvPr id="10" name="Right Brace 9"/>
          <p:cNvSpPr/>
          <p:nvPr/>
        </p:nvSpPr>
        <p:spPr>
          <a:xfrm>
            <a:off x="2757542" y="2907500"/>
            <a:ext cx="197899" cy="160197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ln w="0"/>
              <a:effectLst>
                <a:outerShdw blurRad="38100" dist="19050" dir="2700000" algn="tl" rotWithShape="0">
                  <a:schemeClr val="dk1">
                    <a:alpha val="40000"/>
                  </a:schemeClr>
                </a:outerShdw>
              </a:effectLst>
            </a:endParaRPr>
          </a:p>
        </p:txBody>
      </p:sp>
      <p:sp>
        <p:nvSpPr>
          <p:cNvPr id="11" name="TextBox 10"/>
          <p:cNvSpPr txBox="1"/>
          <p:nvPr/>
        </p:nvSpPr>
        <p:spPr>
          <a:xfrm>
            <a:off x="2955441" y="3608071"/>
            <a:ext cx="2227811" cy="261610"/>
          </a:xfrm>
          <a:prstGeom prst="rect">
            <a:avLst/>
          </a:prstGeom>
          <a:noFill/>
        </p:spPr>
        <p:txBody>
          <a:bodyPr wrap="square" rtlCol="0">
            <a:spAutoFit/>
          </a:bodyPr>
          <a:lstStyle/>
          <a:p>
            <a:r>
              <a:rPr lang="en-IN" sz="1050" dirty="0">
                <a:solidFill>
                  <a:srgbClr val="00B0F0"/>
                </a:solidFill>
              </a:rPr>
              <a:t>20% of train data used as validation</a:t>
            </a:r>
          </a:p>
        </p:txBody>
      </p:sp>
      <p:sp>
        <p:nvSpPr>
          <p:cNvPr id="12" name="Rectangle 11"/>
          <p:cNvSpPr/>
          <p:nvPr/>
        </p:nvSpPr>
        <p:spPr>
          <a:xfrm>
            <a:off x="715019" y="4599004"/>
            <a:ext cx="6096000" cy="1785104"/>
          </a:xfrm>
          <a:prstGeom prst="rect">
            <a:avLst/>
          </a:prstGeom>
        </p:spPr>
        <p:txBody>
          <a:bodyPr>
            <a:spAutoFit/>
          </a:bodyPr>
          <a:lstStyle/>
          <a:p>
            <a:r>
              <a:rPr lang="en-IN" sz="1100" dirty="0" smtClean="0"/>
              <a:t>train </a:t>
            </a:r>
            <a:r>
              <a:rPr lang="en-IN" sz="1100" dirty="0"/>
              <a:t>= </a:t>
            </a:r>
            <a:r>
              <a:rPr lang="en-IN" sz="1100" dirty="0" err="1"/>
              <a:t>train_gen.flow_from_directory</a:t>
            </a:r>
            <a:r>
              <a:rPr lang="en-IN" sz="1100" dirty="0"/>
              <a:t>(</a:t>
            </a:r>
          </a:p>
          <a:p>
            <a:r>
              <a:rPr lang="en-IN" sz="1100" dirty="0"/>
              <a:t>    </a:t>
            </a:r>
            <a:r>
              <a:rPr lang="en-IN" sz="1100" dirty="0" err="1"/>
              <a:t>train_dir</a:t>
            </a:r>
            <a:r>
              <a:rPr lang="en-IN" sz="1100" dirty="0"/>
              <a:t>, </a:t>
            </a:r>
            <a:r>
              <a:rPr lang="en-IN" sz="1100" dirty="0" err="1"/>
              <a:t>target_size</a:t>
            </a:r>
            <a:r>
              <a:rPr lang="en-IN" sz="1100" dirty="0"/>
              <a:t>=(224,224),</a:t>
            </a:r>
          </a:p>
          <a:p>
            <a:r>
              <a:rPr lang="en-IN" sz="1100" dirty="0"/>
              <a:t>    </a:t>
            </a:r>
            <a:r>
              <a:rPr lang="en-IN" sz="1100" dirty="0" err="1"/>
              <a:t>batch_size</a:t>
            </a:r>
            <a:r>
              <a:rPr lang="en-IN" sz="1100" dirty="0"/>
              <a:t>=32, </a:t>
            </a:r>
            <a:r>
              <a:rPr lang="en-IN" sz="1100" dirty="0" err="1"/>
              <a:t>class_mode</a:t>
            </a:r>
            <a:r>
              <a:rPr lang="en-IN" sz="1100" dirty="0" smtClean="0"/>
              <a:t>=‘categorical',</a:t>
            </a:r>
            <a:r>
              <a:rPr lang="en-US" sz="1100" dirty="0" smtClean="0">
                <a:cs typeface="Times New Roman" panose="02020603050405020304" pitchFamily="18" charset="0"/>
              </a:rPr>
              <a:t> </a:t>
            </a:r>
            <a:r>
              <a:rPr lang="en-US" sz="1100" dirty="0" err="1">
                <a:cs typeface="Times New Roman" panose="02020603050405020304" pitchFamily="18" charset="0"/>
              </a:rPr>
              <a:t>color_mode</a:t>
            </a:r>
            <a:r>
              <a:rPr lang="en-US" sz="1100" dirty="0">
                <a:cs typeface="Times New Roman" panose="02020603050405020304" pitchFamily="18" charset="0"/>
              </a:rPr>
              <a:t>=‘</a:t>
            </a:r>
            <a:r>
              <a:rPr lang="en-US" sz="1100" dirty="0" err="1">
                <a:cs typeface="Times New Roman" panose="02020603050405020304" pitchFamily="18" charset="0"/>
              </a:rPr>
              <a:t>rgb</a:t>
            </a:r>
            <a:r>
              <a:rPr lang="en-US" sz="1100" dirty="0" smtClean="0">
                <a:cs typeface="Times New Roman" panose="02020603050405020304" pitchFamily="18" charset="0"/>
              </a:rPr>
              <a:t>’,</a:t>
            </a:r>
          </a:p>
          <a:p>
            <a:r>
              <a:rPr lang="en-IN" sz="1100" dirty="0" smtClean="0"/>
              <a:t> </a:t>
            </a:r>
            <a:r>
              <a:rPr lang="en-IN" sz="1100" dirty="0"/>
              <a:t>subset</a:t>
            </a:r>
            <a:r>
              <a:rPr lang="en-IN" sz="1100" dirty="0" smtClean="0"/>
              <a:t>=‘training‘, shuffle=True</a:t>
            </a:r>
            <a:endParaRPr lang="en-IN" sz="1100" dirty="0"/>
          </a:p>
          <a:p>
            <a:r>
              <a:rPr lang="en-IN" sz="1100" dirty="0"/>
              <a:t>)</a:t>
            </a:r>
          </a:p>
          <a:p>
            <a:endParaRPr lang="en-IN" sz="1100" dirty="0"/>
          </a:p>
          <a:p>
            <a:r>
              <a:rPr lang="en-IN" sz="1100" dirty="0" err="1"/>
              <a:t>val</a:t>
            </a:r>
            <a:r>
              <a:rPr lang="en-IN" sz="1100" dirty="0"/>
              <a:t> = </a:t>
            </a:r>
            <a:r>
              <a:rPr lang="en-IN" sz="1100" dirty="0" err="1"/>
              <a:t>train_gen.flow_from_directory</a:t>
            </a:r>
            <a:r>
              <a:rPr lang="en-IN" sz="1100" dirty="0"/>
              <a:t>(</a:t>
            </a:r>
          </a:p>
          <a:p>
            <a:r>
              <a:rPr lang="en-IN" sz="1100" dirty="0"/>
              <a:t>    </a:t>
            </a:r>
            <a:r>
              <a:rPr lang="en-IN" sz="1100" dirty="0" err="1"/>
              <a:t>train_dir</a:t>
            </a:r>
            <a:r>
              <a:rPr lang="en-IN" sz="1100" dirty="0"/>
              <a:t>, </a:t>
            </a:r>
            <a:r>
              <a:rPr lang="en-IN" sz="1100" dirty="0" err="1"/>
              <a:t>target_size</a:t>
            </a:r>
            <a:r>
              <a:rPr lang="en-IN" sz="1100" dirty="0"/>
              <a:t>=(224,224),</a:t>
            </a:r>
          </a:p>
          <a:p>
            <a:r>
              <a:rPr lang="en-IN" sz="1100" dirty="0"/>
              <a:t>    </a:t>
            </a:r>
            <a:r>
              <a:rPr lang="en-IN" sz="1100" dirty="0" err="1"/>
              <a:t>batch_size</a:t>
            </a:r>
            <a:r>
              <a:rPr lang="en-IN" sz="1100" dirty="0"/>
              <a:t>=32, </a:t>
            </a:r>
            <a:r>
              <a:rPr lang="en-IN" sz="1100" dirty="0" err="1"/>
              <a:t>class_mode</a:t>
            </a:r>
            <a:r>
              <a:rPr lang="en-IN" sz="1100" dirty="0" smtClean="0"/>
              <a:t>=‘categorical', </a:t>
            </a:r>
            <a:r>
              <a:rPr lang="en-IN" sz="1100" dirty="0"/>
              <a:t>subset=</a:t>
            </a:r>
            <a:r>
              <a:rPr lang="en-IN" sz="1100" dirty="0" smtClean="0"/>
              <a:t>'validation‘, shuffle=True</a:t>
            </a:r>
            <a:endParaRPr lang="en-IN" sz="1100" dirty="0"/>
          </a:p>
          <a:p>
            <a:r>
              <a:rPr lang="en-IN" sz="1100" dirty="0"/>
              <a:t>)</a:t>
            </a:r>
          </a:p>
        </p:txBody>
      </p:sp>
      <p:sp>
        <p:nvSpPr>
          <p:cNvPr id="13" name="Right Brace 12"/>
          <p:cNvSpPr/>
          <p:nvPr/>
        </p:nvSpPr>
        <p:spPr>
          <a:xfrm>
            <a:off x="7653248" y="4725163"/>
            <a:ext cx="241071" cy="147509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ln w="0"/>
              <a:effectLst>
                <a:outerShdw blurRad="38100" dist="19050" dir="2700000" algn="tl" rotWithShape="0">
                  <a:schemeClr val="dk1">
                    <a:alpha val="40000"/>
                  </a:schemeClr>
                </a:outerShdw>
              </a:effectLst>
            </a:endParaRPr>
          </a:p>
        </p:txBody>
      </p:sp>
      <p:sp>
        <p:nvSpPr>
          <p:cNvPr id="14" name="TextBox 13"/>
          <p:cNvSpPr txBox="1"/>
          <p:nvPr/>
        </p:nvSpPr>
        <p:spPr>
          <a:xfrm>
            <a:off x="7877229" y="5335753"/>
            <a:ext cx="3839097" cy="253916"/>
          </a:xfrm>
          <a:prstGeom prst="rect">
            <a:avLst/>
          </a:prstGeom>
          <a:noFill/>
        </p:spPr>
        <p:txBody>
          <a:bodyPr wrap="square" rtlCol="0">
            <a:spAutoFit/>
          </a:bodyPr>
          <a:lstStyle/>
          <a:p>
            <a:r>
              <a:rPr lang="en-US" sz="1050" dirty="0" smtClean="0">
                <a:solidFill>
                  <a:srgbClr val="00B0F0"/>
                </a:solidFill>
                <a:latin typeface="Times New Roman" panose="02020603050405020304" pitchFamily="18" charset="0"/>
                <a:cs typeface="Times New Roman" panose="02020603050405020304" pitchFamily="18" charset="0"/>
              </a:rPr>
              <a:t>Loading </a:t>
            </a:r>
            <a:r>
              <a:rPr lang="en-US" sz="1050" dirty="0">
                <a:solidFill>
                  <a:srgbClr val="00B0F0"/>
                </a:solidFill>
                <a:latin typeface="Times New Roman" panose="02020603050405020304" pitchFamily="18" charset="0"/>
                <a:cs typeface="Times New Roman" panose="02020603050405020304" pitchFamily="18" charset="0"/>
              </a:rPr>
              <a:t>images from the training directory and apply </a:t>
            </a:r>
            <a:r>
              <a:rPr lang="en-US" sz="1050" dirty="0" smtClean="0">
                <a:solidFill>
                  <a:srgbClr val="00B0F0"/>
                </a:solidFill>
                <a:latin typeface="Times New Roman" panose="02020603050405020304" pitchFamily="18" charset="0"/>
                <a:cs typeface="Times New Roman" panose="02020603050405020304" pitchFamily="18" charset="0"/>
              </a:rPr>
              <a:t>augmentation</a:t>
            </a:r>
            <a:endParaRPr lang="en-IN" sz="1050" dirty="0">
              <a:solidFill>
                <a:srgbClr val="00B0F0"/>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lc="http://schemas.openxmlformats.org/drawingml/2006/lockedCanvas" xmlns:a16="http://schemas.microsoft.com/office/drawing/2014/main" xmlns="" id="{2669ABA5-20E6-818E-6C08-3D0B96AA4B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6326" y="0"/>
            <a:ext cx="475673" cy="466725"/>
          </a:xfrm>
          <a:prstGeom prst="rect">
            <a:avLst/>
          </a:prstGeom>
        </p:spPr>
      </p:pic>
      <p:sp>
        <p:nvSpPr>
          <p:cNvPr id="17" name="Rectangle 16"/>
          <p:cNvSpPr/>
          <p:nvPr/>
        </p:nvSpPr>
        <p:spPr>
          <a:xfrm>
            <a:off x="4725784" y="4679045"/>
            <a:ext cx="6096000" cy="1223412"/>
          </a:xfrm>
          <a:prstGeom prst="rect">
            <a:avLst/>
          </a:prstGeom>
        </p:spPr>
        <p:txBody>
          <a:bodyPr>
            <a:spAutoFit/>
          </a:bodyPr>
          <a:lstStyle/>
          <a:p>
            <a:r>
              <a:rPr lang="en-US" sz="1050" dirty="0" err="1">
                <a:cs typeface="Times New Roman" panose="02020603050405020304" pitchFamily="18" charset="0"/>
              </a:rPr>
              <a:t>test_gen</a:t>
            </a:r>
            <a:r>
              <a:rPr lang="en-US" sz="1050" dirty="0">
                <a:cs typeface="Times New Roman" panose="02020603050405020304" pitchFamily="18" charset="0"/>
              </a:rPr>
              <a:t> = </a:t>
            </a:r>
            <a:r>
              <a:rPr lang="en-US" sz="1050" dirty="0" err="1">
                <a:cs typeface="Times New Roman" panose="02020603050405020304" pitchFamily="18" charset="0"/>
              </a:rPr>
              <a:t>ImageDataGenerator</a:t>
            </a:r>
            <a:r>
              <a:rPr lang="en-US" sz="1050" dirty="0">
                <a:cs typeface="Times New Roman" panose="02020603050405020304" pitchFamily="18" charset="0"/>
              </a:rPr>
              <a:t>(rescale=1./255)</a:t>
            </a:r>
          </a:p>
          <a:p>
            <a:r>
              <a:rPr lang="en-US" sz="1050" dirty="0">
                <a:cs typeface="Times New Roman" panose="02020603050405020304" pitchFamily="18" charset="0"/>
              </a:rPr>
              <a:t>test = </a:t>
            </a:r>
            <a:r>
              <a:rPr lang="en-US" sz="1050" dirty="0" err="1">
                <a:cs typeface="Times New Roman" panose="02020603050405020304" pitchFamily="18" charset="0"/>
              </a:rPr>
              <a:t>test_gen.flow_from_directory</a:t>
            </a:r>
            <a:r>
              <a:rPr lang="en-US" sz="1050" dirty="0">
                <a:cs typeface="Times New Roman" panose="02020603050405020304" pitchFamily="18" charset="0"/>
              </a:rPr>
              <a:t>(</a:t>
            </a:r>
          </a:p>
          <a:p>
            <a:r>
              <a:rPr lang="en-US" sz="1050" dirty="0">
                <a:cs typeface="Times New Roman" panose="02020603050405020304" pitchFamily="18" charset="0"/>
              </a:rPr>
              <a:t>    </a:t>
            </a:r>
            <a:r>
              <a:rPr lang="en-US" sz="1050" dirty="0" err="1">
                <a:cs typeface="Times New Roman" panose="02020603050405020304" pitchFamily="18" charset="0"/>
              </a:rPr>
              <a:t>test_dir</a:t>
            </a:r>
            <a:r>
              <a:rPr lang="en-US" sz="1050" dirty="0">
                <a:cs typeface="Times New Roman" panose="02020603050405020304" pitchFamily="18" charset="0"/>
              </a:rPr>
              <a:t>, </a:t>
            </a:r>
            <a:r>
              <a:rPr lang="en-US" sz="1050" dirty="0" err="1">
                <a:cs typeface="Times New Roman" panose="02020603050405020304" pitchFamily="18" charset="0"/>
              </a:rPr>
              <a:t>target_size</a:t>
            </a:r>
            <a:r>
              <a:rPr lang="en-US" sz="1050" dirty="0">
                <a:cs typeface="Times New Roman" panose="02020603050405020304" pitchFamily="18" charset="0"/>
              </a:rPr>
              <a:t>=(224,224),</a:t>
            </a:r>
          </a:p>
          <a:p>
            <a:r>
              <a:rPr lang="en-US" sz="1050" dirty="0">
                <a:cs typeface="Times New Roman" panose="02020603050405020304" pitchFamily="18" charset="0"/>
              </a:rPr>
              <a:t>    </a:t>
            </a:r>
            <a:r>
              <a:rPr lang="en-US" sz="1050" dirty="0" err="1">
                <a:cs typeface="Times New Roman" panose="02020603050405020304" pitchFamily="18" charset="0"/>
              </a:rPr>
              <a:t>batch_size</a:t>
            </a:r>
            <a:r>
              <a:rPr lang="en-US" sz="1050" dirty="0">
                <a:cs typeface="Times New Roman" panose="02020603050405020304" pitchFamily="18" charset="0"/>
              </a:rPr>
              <a:t>=32, </a:t>
            </a:r>
            <a:r>
              <a:rPr lang="en-US" sz="1050" dirty="0" err="1">
                <a:cs typeface="Times New Roman" panose="02020603050405020304" pitchFamily="18" charset="0"/>
              </a:rPr>
              <a:t>class_mode</a:t>
            </a:r>
            <a:r>
              <a:rPr lang="en-US" sz="1050" dirty="0" smtClean="0">
                <a:cs typeface="Times New Roman" panose="02020603050405020304" pitchFamily="18" charset="0"/>
              </a:rPr>
              <a:t>=‘categorical',</a:t>
            </a:r>
          </a:p>
          <a:p>
            <a:r>
              <a:rPr lang="en-US" sz="1050" dirty="0">
                <a:cs typeface="Times New Roman" panose="02020603050405020304" pitchFamily="18" charset="0"/>
              </a:rPr>
              <a:t> </a:t>
            </a:r>
            <a:r>
              <a:rPr lang="en-US" sz="1050" dirty="0" smtClean="0">
                <a:cs typeface="Times New Roman" panose="02020603050405020304" pitchFamily="18" charset="0"/>
              </a:rPr>
              <a:t>   </a:t>
            </a:r>
            <a:r>
              <a:rPr lang="en-US" sz="1050" dirty="0" err="1" smtClean="0">
                <a:cs typeface="Times New Roman" panose="02020603050405020304" pitchFamily="18" charset="0"/>
              </a:rPr>
              <a:t>color_mode</a:t>
            </a:r>
            <a:r>
              <a:rPr lang="en-US" sz="1050" dirty="0" smtClean="0">
                <a:cs typeface="Times New Roman" panose="02020603050405020304" pitchFamily="18" charset="0"/>
              </a:rPr>
              <a:t>=‘</a:t>
            </a:r>
            <a:r>
              <a:rPr lang="en-US" sz="1050" dirty="0" err="1" smtClean="0">
                <a:cs typeface="Times New Roman" panose="02020603050405020304" pitchFamily="18" charset="0"/>
              </a:rPr>
              <a:t>rgb</a:t>
            </a:r>
            <a:r>
              <a:rPr lang="en-US" sz="1050" dirty="0" smtClean="0">
                <a:cs typeface="Times New Roman" panose="02020603050405020304" pitchFamily="18" charset="0"/>
              </a:rPr>
              <a:t>’,</a:t>
            </a:r>
          </a:p>
          <a:p>
            <a:r>
              <a:rPr lang="en-US" sz="1050" dirty="0" smtClean="0">
                <a:cs typeface="Times New Roman" panose="02020603050405020304" pitchFamily="18" charset="0"/>
              </a:rPr>
              <a:t>    shuffle=False</a:t>
            </a:r>
            <a:endParaRPr lang="en-US" sz="1050" dirty="0">
              <a:cs typeface="Times New Roman" panose="02020603050405020304" pitchFamily="18" charset="0"/>
            </a:endParaRPr>
          </a:p>
          <a:p>
            <a:r>
              <a:rPr lang="en-US" sz="1050" dirty="0">
                <a:cs typeface="Times New Roman" panose="02020603050405020304" pitchFamily="18" charset="0"/>
              </a:rPr>
              <a:t>)</a:t>
            </a:r>
          </a:p>
        </p:txBody>
      </p:sp>
      <p:pic>
        <p:nvPicPr>
          <p:cNvPr id="18" name="Picture 4" descr="GIAN - Global Initiative of Academic Networ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15019" cy="337347"/>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18"/>
          <p:cNvSpPr>
            <a:spLocks noGrp="1"/>
          </p:cNvSpPr>
          <p:nvPr>
            <p:ph type="sldNum" sz="quarter" idx="12"/>
          </p:nvPr>
        </p:nvSpPr>
        <p:spPr/>
        <p:txBody>
          <a:bodyPr/>
          <a:lstStyle/>
          <a:p>
            <a:fld id="{7B168CCF-A15B-4761-8074-CC4E40B4ECF8}" type="slidenum">
              <a:rPr lang="en-IN" smtClean="0"/>
              <a:t>32</a:t>
            </a:fld>
            <a:endParaRPr lang="en-IN"/>
          </a:p>
        </p:txBody>
      </p:sp>
      <p:cxnSp>
        <p:nvCxnSpPr>
          <p:cNvPr id="21" name="Straight Connector 20"/>
          <p:cNvCxnSpPr/>
          <p:nvPr/>
        </p:nvCxnSpPr>
        <p:spPr>
          <a:xfrm>
            <a:off x="7453745" y="4838695"/>
            <a:ext cx="266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10116590" y="4339245"/>
            <a:ext cx="0" cy="50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9435466" y="3738876"/>
            <a:ext cx="2236123" cy="575429"/>
          </a:xfrm>
          <a:prstGeom prst="rect">
            <a:avLst/>
          </a:pr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i="1" dirty="0" err="1" smtClean="0">
                <a:ln w="0"/>
                <a:solidFill>
                  <a:schemeClr val="tx1"/>
                </a:solidFill>
              </a:rPr>
              <a:t>ImageDataGenerator</a:t>
            </a:r>
            <a:r>
              <a:rPr lang="en-US" sz="1050" dirty="0" smtClean="0">
                <a:ln w="0"/>
                <a:solidFill>
                  <a:schemeClr val="tx1"/>
                </a:solidFill>
              </a:rPr>
              <a:t> is </a:t>
            </a:r>
            <a:r>
              <a:rPr lang="en-US" sz="1050" dirty="0">
                <a:ln w="0"/>
                <a:solidFill>
                  <a:schemeClr val="tx1"/>
                </a:solidFill>
              </a:rPr>
              <a:t>a </a:t>
            </a:r>
            <a:r>
              <a:rPr lang="en-US" sz="1050" dirty="0" err="1">
                <a:ln w="0"/>
                <a:solidFill>
                  <a:schemeClr val="tx1"/>
                </a:solidFill>
              </a:rPr>
              <a:t>Keras</a:t>
            </a:r>
            <a:r>
              <a:rPr lang="en-US" sz="1050" dirty="0">
                <a:ln w="0"/>
                <a:solidFill>
                  <a:schemeClr val="tx1"/>
                </a:solidFill>
              </a:rPr>
              <a:t> utility that helps you load, preprocess, and optionally augment images in batches</a:t>
            </a:r>
            <a:endParaRPr lang="en-IN" sz="1050" dirty="0">
              <a:ln w="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19890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926" y="49878"/>
            <a:ext cx="5561919" cy="6555641"/>
          </a:xfrm>
          <a:prstGeom prst="rect">
            <a:avLst/>
          </a:prstGeom>
        </p:spPr>
        <p:txBody>
          <a:bodyPr wrap="square">
            <a:spAutoFit/>
          </a:bodyPr>
          <a:lstStyle/>
          <a:p>
            <a:r>
              <a:rPr lang="en-IN" sz="1000" dirty="0" err="1"/>
              <a:t>def</a:t>
            </a:r>
            <a:r>
              <a:rPr lang="en-IN" sz="1000" dirty="0"/>
              <a:t> </a:t>
            </a:r>
            <a:r>
              <a:rPr lang="en-IN" sz="1000" dirty="0" smtClean="0"/>
              <a:t>VGG16_from_scratch(</a:t>
            </a:r>
            <a:r>
              <a:rPr lang="en-IN" sz="1000" dirty="0" err="1" smtClean="0"/>
              <a:t>input_shape</a:t>
            </a:r>
            <a:r>
              <a:rPr lang="en-IN" sz="1000" dirty="0"/>
              <a:t>=(224,224,3), </a:t>
            </a:r>
            <a:r>
              <a:rPr lang="en-IN" sz="1000" dirty="0" err="1" smtClean="0"/>
              <a:t>num_classes</a:t>
            </a:r>
            <a:r>
              <a:rPr lang="en-IN" sz="1000" dirty="0" smtClean="0"/>
              <a:t>=7):</a:t>
            </a:r>
            <a:endParaRPr lang="en-IN" sz="1000" dirty="0"/>
          </a:p>
          <a:p>
            <a:r>
              <a:rPr lang="en-IN" sz="1000" dirty="0"/>
              <a:t>    inputs = Input(shape=</a:t>
            </a:r>
            <a:r>
              <a:rPr lang="en-IN" sz="1000" dirty="0" err="1"/>
              <a:t>input_shape</a:t>
            </a:r>
            <a:r>
              <a:rPr lang="en-IN" sz="1000" dirty="0"/>
              <a:t>)</a:t>
            </a:r>
          </a:p>
          <a:p>
            <a:endParaRPr lang="en-IN" sz="1000" dirty="0"/>
          </a:p>
          <a:p>
            <a:r>
              <a:rPr lang="en-IN" sz="1000" dirty="0"/>
              <a:t>    # Block 1</a:t>
            </a:r>
          </a:p>
          <a:p>
            <a:r>
              <a:rPr lang="en-IN" sz="1000" dirty="0"/>
              <a:t>    x = layers.Conv2D(64, (3,3), activation='</a:t>
            </a:r>
            <a:r>
              <a:rPr lang="en-IN" sz="1000" dirty="0" err="1"/>
              <a:t>relu</a:t>
            </a:r>
            <a:r>
              <a:rPr lang="en-IN" sz="1000" dirty="0"/>
              <a:t>', padding=</a:t>
            </a:r>
            <a:r>
              <a:rPr lang="en-IN" sz="1000" dirty="0" smtClean="0"/>
              <a:t>'same’, name</a:t>
            </a:r>
            <a:r>
              <a:rPr lang="en-IN" sz="1000" dirty="0"/>
              <a:t>='block1_conv1')(inputs)</a:t>
            </a:r>
          </a:p>
          <a:p>
            <a:r>
              <a:rPr lang="en-IN" sz="1000" dirty="0"/>
              <a:t>    x = layers.Conv2D(64, (3,3), activation='</a:t>
            </a:r>
            <a:r>
              <a:rPr lang="en-IN" sz="1000" dirty="0" err="1"/>
              <a:t>relu</a:t>
            </a:r>
            <a:r>
              <a:rPr lang="en-IN" sz="1000" dirty="0"/>
              <a:t>', padding='same' </a:t>
            </a:r>
            <a:r>
              <a:rPr lang="en-IN" sz="1000" dirty="0" smtClean="0"/>
              <a:t>, </a:t>
            </a:r>
            <a:r>
              <a:rPr lang="en-IN" sz="1000" dirty="0"/>
              <a:t>name=</a:t>
            </a:r>
            <a:r>
              <a:rPr lang="en-IN" sz="1000" dirty="0" smtClean="0"/>
              <a:t>'block1_conv2')(</a:t>
            </a:r>
            <a:r>
              <a:rPr lang="en-IN" sz="1000" dirty="0"/>
              <a:t>x)</a:t>
            </a:r>
          </a:p>
          <a:p>
            <a:r>
              <a:rPr lang="en-IN" sz="1000" dirty="0"/>
              <a:t>    x = layers.MaxPooling2D((2,2))(x)</a:t>
            </a:r>
          </a:p>
          <a:p>
            <a:endParaRPr lang="en-IN" sz="1000" dirty="0"/>
          </a:p>
          <a:p>
            <a:r>
              <a:rPr lang="en-IN" sz="1000" dirty="0"/>
              <a:t>    # Block 2</a:t>
            </a:r>
          </a:p>
          <a:p>
            <a:r>
              <a:rPr lang="en-IN" sz="1000" dirty="0" smtClean="0"/>
              <a:t>    x </a:t>
            </a:r>
            <a:r>
              <a:rPr lang="en-IN" sz="1000" dirty="0"/>
              <a:t>= layers.Conv2D(128, (3,3), activation='</a:t>
            </a:r>
            <a:r>
              <a:rPr lang="en-IN" sz="1000" dirty="0" err="1"/>
              <a:t>relu</a:t>
            </a:r>
            <a:r>
              <a:rPr lang="en-IN" sz="1000" dirty="0"/>
              <a:t>', padding='same', name='block2_conv1')(x</a:t>
            </a:r>
            <a:r>
              <a:rPr lang="en-IN" sz="1000" dirty="0" smtClean="0"/>
              <a:t>)</a:t>
            </a:r>
          </a:p>
          <a:p>
            <a:r>
              <a:rPr lang="en-IN" sz="1000" dirty="0" smtClean="0"/>
              <a:t>    </a:t>
            </a:r>
            <a:r>
              <a:rPr lang="en-IN" sz="1000" dirty="0"/>
              <a:t>x = layers.Conv2D(128, (3,3), activation='</a:t>
            </a:r>
            <a:r>
              <a:rPr lang="en-IN" sz="1000" dirty="0" err="1"/>
              <a:t>relu</a:t>
            </a:r>
            <a:r>
              <a:rPr lang="en-IN" sz="1000" dirty="0"/>
              <a:t>', padding='same', name='block2_conv2')(x)    </a:t>
            </a:r>
            <a:endParaRPr lang="en-IN" sz="1000" dirty="0" smtClean="0"/>
          </a:p>
          <a:p>
            <a:r>
              <a:rPr lang="en-IN" sz="1000" dirty="0"/>
              <a:t> </a:t>
            </a:r>
            <a:r>
              <a:rPr lang="en-IN" sz="1000" dirty="0" smtClean="0"/>
              <a:t>   x </a:t>
            </a:r>
            <a:r>
              <a:rPr lang="en-IN" sz="1000" dirty="0"/>
              <a:t>= layers.MaxPooling2D((2,2), strides=(2,2), name='block2_pool')(x</a:t>
            </a:r>
            <a:r>
              <a:rPr lang="en-IN" sz="1000" dirty="0" smtClean="0"/>
              <a:t>)</a:t>
            </a:r>
          </a:p>
          <a:p>
            <a:endParaRPr lang="en-IN" sz="1000" dirty="0"/>
          </a:p>
          <a:p>
            <a:r>
              <a:rPr lang="en-IN" sz="1000" dirty="0"/>
              <a:t>    # Block 3</a:t>
            </a:r>
          </a:p>
          <a:p>
            <a:r>
              <a:rPr lang="en-IN" sz="1000" dirty="0" smtClean="0"/>
              <a:t>    x </a:t>
            </a:r>
            <a:r>
              <a:rPr lang="en-IN" sz="1000" dirty="0"/>
              <a:t>= layers.Conv2D(256, (3,3), activation='</a:t>
            </a:r>
            <a:r>
              <a:rPr lang="en-IN" sz="1000" dirty="0" err="1"/>
              <a:t>relu</a:t>
            </a:r>
            <a:r>
              <a:rPr lang="en-IN" sz="1000" dirty="0"/>
              <a:t>', padding='same', name='block3_conv1')(x</a:t>
            </a:r>
            <a:r>
              <a:rPr lang="en-IN" sz="1000" dirty="0" smtClean="0"/>
              <a:t>)</a:t>
            </a:r>
          </a:p>
          <a:p>
            <a:r>
              <a:rPr lang="en-IN" sz="1000" dirty="0" smtClean="0"/>
              <a:t>    </a:t>
            </a:r>
            <a:r>
              <a:rPr lang="en-IN" sz="1000" dirty="0"/>
              <a:t>x = layers.Conv2D(256, (3,3), activation='</a:t>
            </a:r>
            <a:r>
              <a:rPr lang="en-IN" sz="1000" dirty="0" err="1"/>
              <a:t>relu</a:t>
            </a:r>
            <a:r>
              <a:rPr lang="en-IN" sz="1000" dirty="0"/>
              <a:t>', padding='same', name='block3_conv2')(x</a:t>
            </a:r>
            <a:r>
              <a:rPr lang="en-IN" sz="1000" dirty="0" smtClean="0"/>
              <a:t>)</a:t>
            </a:r>
          </a:p>
          <a:p>
            <a:r>
              <a:rPr lang="en-IN" sz="1000" dirty="0" smtClean="0"/>
              <a:t>    </a:t>
            </a:r>
            <a:r>
              <a:rPr lang="en-IN" sz="1000" dirty="0"/>
              <a:t>x = layers.Conv2D(256, (3,3), activation='</a:t>
            </a:r>
            <a:r>
              <a:rPr lang="en-IN" sz="1000" dirty="0" err="1"/>
              <a:t>relu</a:t>
            </a:r>
            <a:r>
              <a:rPr lang="en-IN" sz="1000" dirty="0"/>
              <a:t>', padding='same', name='block3_conv3')(x</a:t>
            </a:r>
            <a:r>
              <a:rPr lang="en-IN" sz="1000" dirty="0" smtClean="0"/>
              <a:t>)</a:t>
            </a:r>
          </a:p>
          <a:p>
            <a:r>
              <a:rPr lang="en-IN" sz="1000" dirty="0" smtClean="0"/>
              <a:t>    </a:t>
            </a:r>
            <a:r>
              <a:rPr lang="en-IN" sz="1000" dirty="0"/>
              <a:t>x = layers.MaxPooling2D((2,2), strides=(2,2), name='block3_pool')(x</a:t>
            </a:r>
            <a:r>
              <a:rPr lang="en-IN" sz="1000" dirty="0" smtClean="0"/>
              <a:t>)</a:t>
            </a:r>
          </a:p>
          <a:p>
            <a:endParaRPr lang="en-IN" sz="1000" dirty="0"/>
          </a:p>
          <a:p>
            <a:r>
              <a:rPr lang="en-IN" sz="1000" dirty="0"/>
              <a:t>    # Block 4</a:t>
            </a:r>
          </a:p>
          <a:p>
            <a:r>
              <a:rPr lang="en-IN" sz="1000" dirty="0" smtClean="0"/>
              <a:t>    x </a:t>
            </a:r>
            <a:r>
              <a:rPr lang="en-IN" sz="1000" dirty="0"/>
              <a:t>= layers.Conv2D(512, (3,3), activation='</a:t>
            </a:r>
            <a:r>
              <a:rPr lang="en-IN" sz="1000" dirty="0" err="1"/>
              <a:t>relu</a:t>
            </a:r>
            <a:r>
              <a:rPr lang="en-IN" sz="1000" dirty="0"/>
              <a:t>', padding='same', name='block4_conv1')(x</a:t>
            </a:r>
            <a:r>
              <a:rPr lang="en-IN" sz="1000" dirty="0" smtClean="0"/>
              <a:t>)</a:t>
            </a:r>
          </a:p>
          <a:p>
            <a:r>
              <a:rPr lang="en-IN" sz="1000" dirty="0" smtClean="0"/>
              <a:t>    </a:t>
            </a:r>
            <a:r>
              <a:rPr lang="en-IN" sz="1000" dirty="0"/>
              <a:t>x = layers.Conv2D(512, (3,3), activation='</a:t>
            </a:r>
            <a:r>
              <a:rPr lang="en-IN" sz="1000" dirty="0" err="1"/>
              <a:t>relu</a:t>
            </a:r>
            <a:r>
              <a:rPr lang="en-IN" sz="1000" dirty="0"/>
              <a:t>', padding='same', name='block4_conv2')(x</a:t>
            </a:r>
            <a:r>
              <a:rPr lang="en-IN" sz="1000" dirty="0" smtClean="0"/>
              <a:t>)</a:t>
            </a:r>
          </a:p>
          <a:p>
            <a:r>
              <a:rPr lang="en-IN" sz="1000" dirty="0" smtClean="0"/>
              <a:t>    </a:t>
            </a:r>
            <a:r>
              <a:rPr lang="en-IN" sz="1000" dirty="0"/>
              <a:t>x = layers.Conv2D(512, (3,3), activation='</a:t>
            </a:r>
            <a:r>
              <a:rPr lang="en-IN" sz="1000" dirty="0" err="1"/>
              <a:t>relu</a:t>
            </a:r>
            <a:r>
              <a:rPr lang="en-IN" sz="1000" dirty="0"/>
              <a:t>', padding='same', name='block4_conv3')(x</a:t>
            </a:r>
            <a:r>
              <a:rPr lang="en-IN" sz="1000" dirty="0" smtClean="0"/>
              <a:t>)</a:t>
            </a:r>
          </a:p>
          <a:p>
            <a:r>
              <a:rPr lang="en-IN" sz="1000" dirty="0" smtClean="0"/>
              <a:t>    </a:t>
            </a:r>
            <a:r>
              <a:rPr lang="en-IN" sz="1000" dirty="0"/>
              <a:t>x = layers.MaxPooling2D((2,2), strides=(2,2), name='block4_pool')(x</a:t>
            </a:r>
            <a:r>
              <a:rPr lang="en-IN" sz="1000" dirty="0" smtClean="0"/>
              <a:t>)</a:t>
            </a:r>
          </a:p>
          <a:p>
            <a:endParaRPr lang="en-IN" sz="1000" dirty="0"/>
          </a:p>
          <a:p>
            <a:r>
              <a:rPr lang="en-IN" sz="1000" dirty="0"/>
              <a:t>    # Block </a:t>
            </a:r>
            <a:r>
              <a:rPr lang="en-IN" sz="1000" dirty="0" smtClean="0"/>
              <a:t>5</a:t>
            </a:r>
          </a:p>
          <a:p>
            <a:r>
              <a:rPr lang="en-IN" sz="1000" dirty="0" smtClean="0"/>
              <a:t>    x </a:t>
            </a:r>
            <a:r>
              <a:rPr lang="en-IN" sz="1000" dirty="0"/>
              <a:t>= layers.Conv2D(512, (3,3), activation='</a:t>
            </a:r>
            <a:r>
              <a:rPr lang="en-IN" sz="1000" dirty="0" err="1"/>
              <a:t>relu</a:t>
            </a:r>
            <a:r>
              <a:rPr lang="en-IN" sz="1000" dirty="0"/>
              <a:t>', padding='same', name='block5_conv1')(x</a:t>
            </a:r>
            <a:r>
              <a:rPr lang="en-IN" sz="1000" dirty="0" smtClean="0"/>
              <a:t>)</a:t>
            </a:r>
          </a:p>
          <a:p>
            <a:r>
              <a:rPr lang="en-IN" sz="1000" dirty="0" smtClean="0"/>
              <a:t>    </a:t>
            </a:r>
            <a:r>
              <a:rPr lang="en-IN" sz="1000" dirty="0"/>
              <a:t>x = layers.Conv2D(512, (3,3), activation='</a:t>
            </a:r>
            <a:r>
              <a:rPr lang="en-IN" sz="1000" dirty="0" err="1"/>
              <a:t>relu</a:t>
            </a:r>
            <a:r>
              <a:rPr lang="en-IN" sz="1000" dirty="0"/>
              <a:t>', padding='same', name='block5_conv2')(</a:t>
            </a:r>
            <a:r>
              <a:rPr lang="en-IN" sz="1000" dirty="0" smtClean="0"/>
              <a:t>x)</a:t>
            </a:r>
          </a:p>
          <a:p>
            <a:r>
              <a:rPr lang="en-IN" sz="1000" dirty="0" smtClean="0"/>
              <a:t>    </a:t>
            </a:r>
            <a:r>
              <a:rPr lang="en-IN" sz="1000" dirty="0"/>
              <a:t>x = layers.Conv2D(512, (3,3), activation='</a:t>
            </a:r>
            <a:r>
              <a:rPr lang="en-IN" sz="1000" dirty="0" err="1"/>
              <a:t>relu</a:t>
            </a:r>
            <a:r>
              <a:rPr lang="en-IN" sz="1000" dirty="0"/>
              <a:t>', padding='same', name='block5_conv3')(x</a:t>
            </a:r>
            <a:r>
              <a:rPr lang="en-IN" sz="1000" dirty="0" smtClean="0"/>
              <a:t>)</a:t>
            </a:r>
          </a:p>
          <a:p>
            <a:r>
              <a:rPr lang="en-IN" sz="1000" dirty="0" smtClean="0"/>
              <a:t>    </a:t>
            </a:r>
            <a:r>
              <a:rPr lang="en-IN" sz="1000" dirty="0"/>
              <a:t>x = layers.MaxPooling2D((2,2), strides=(2,2), name='block5_pool')(x</a:t>
            </a:r>
            <a:r>
              <a:rPr lang="en-IN" sz="1000" dirty="0" smtClean="0"/>
              <a:t>)</a:t>
            </a:r>
          </a:p>
          <a:p>
            <a:endParaRPr lang="en-IN" sz="1000" dirty="0"/>
          </a:p>
          <a:p>
            <a:r>
              <a:rPr lang="en-IN" sz="1000" dirty="0"/>
              <a:t>    # Fully Connected Layers</a:t>
            </a:r>
          </a:p>
          <a:p>
            <a:r>
              <a:rPr lang="en-IN" sz="1000" dirty="0" smtClean="0"/>
              <a:t>    x </a:t>
            </a:r>
            <a:r>
              <a:rPr lang="en-IN" sz="1000" dirty="0"/>
              <a:t>= </a:t>
            </a:r>
            <a:r>
              <a:rPr lang="en-IN" sz="1000" dirty="0" err="1"/>
              <a:t>layers.Flatten</a:t>
            </a:r>
            <a:r>
              <a:rPr lang="en-IN" sz="1000" dirty="0"/>
              <a:t>(name='flatten')(x</a:t>
            </a:r>
            <a:r>
              <a:rPr lang="en-IN" sz="1000" dirty="0" smtClean="0"/>
              <a:t>)</a:t>
            </a:r>
          </a:p>
          <a:p>
            <a:r>
              <a:rPr lang="en-IN" sz="1000" dirty="0" smtClean="0"/>
              <a:t>    </a:t>
            </a:r>
            <a:r>
              <a:rPr lang="en-IN" sz="1000" dirty="0"/>
              <a:t>x = </a:t>
            </a:r>
            <a:r>
              <a:rPr lang="en-IN" sz="1000" dirty="0" err="1"/>
              <a:t>layers.Dense</a:t>
            </a:r>
            <a:r>
              <a:rPr lang="en-IN" sz="1000" dirty="0"/>
              <a:t>(4096, activation='</a:t>
            </a:r>
            <a:r>
              <a:rPr lang="en-IN" sz="1000" dirty="0" err="1"/>
              <a:t>relu</a:t>
            </a:r>
            <a:r>
              <a:rPr lang="en-IN" sz="1000" dirty="0"/>
              <a:t>', name='fc1')(x</a:t>
            </a:r>
            <a:r>
              <a:rPr lang="en-IN" sz="1000" dirty="0" smtClean="0"/>
              <a:t>)</a:t>
            </a:r>
          </a:p>
          <a:p>
            <a:r>
              <a:rPr lang="en-IN" sz="1000" dirty="0" smtClean="0"/>
              <a:t>    </a:t>
            </a:r>
            <a:r>
              <a:rPr lang="en-IN" sz="1000" dirty="0"/>
              <a:t>x = </a:t>
            </a:r>
            <a:r>
              <a:rPr lang="en-IN" sz="1000" dirty="0" err="1"/>
              <a:t>layers.Dropout</a:t>
            </a:r>
            <a:r>
              <a:rPr lang="en-IN" sz="1000" dirty="0"/>
              <a:t>(0.5, name='dropout1')(x</a:t>
            </a:r>
            <a:r>
              <a:rPr lang="en-IN" sz="1000" dirty="0" smtClean="0"/>
              <a:t>)                        </a:t>
            </a:r>
            <a:r>
              <a:rPr lang="en-IN" sz="1000" dirty="0" smtClean="0">
                <a:solidFill>
                  <a:srgbClr val="00B0F0"/>
                </a:solidFill>
              </a:rPr>
              <a:t>#</a:t>
            </a:r>
            <a:r>
              <a:rPr lang="en-IN" sz="1000" dirty="0">
                <a:solidFill>
                  <a:srgbClr val="00B0F0"/>
                </a:solidFill>
              </a:rPr>
              <a:t>Dropout layer used to </a:t>
            </a:r>
            <a:r>
              <a:rPr lang="en-IN" sz="1000" b="1" dirty="0">
                <a:solidFill>
                  <a:srgbClr val="00B0F0"/>
                </a:solidFill>
              </a:rPr>
              <a:t>prevent overfitting</a:t>
            </a:r>
            <a:endParaRPr lang="en-IN" sz="1000" dirty="0" smtClean="0"/>
          </a:p>
          <a:p>
            <a:r>
              <a:rPr lang="en-IN" sz="1000" dirty="0" smtClean="0"/>
              <a:t>    </a:t>
            </a:r>
            <a:r>
              <a:rPr lang="en-IN" sz="1000" dirty="0"/>
              <a:t>x = </a:t>
            </a:r>
            <a:r>
              <a:rPr lang="en-IN" sz="1000" dirty="0" err="1"/>
              <a:t>layers.Dense</a:t>
            </a:r>
            <a:r>
              <a:rPr lang="en-IN" sz="1000" dirty="0"/>
              <a:t>(4096, activation='</a:t>
            </a:r>
            <a:r>
              <a:rPr lang="en-IN" sz="1000" dirty="0" err="1"/>
              <a:t>relu</a:t>
            </a:r>
            <a:r>
              <a:rPr lang="en-IN" sz="1000" dirty="0"/>
              <a:t>', name='fc2')(x</a:t>
            </a:r>
            <a:r>
              <a:rPr lang="en-IN" sz="1000" dirty="0" smtClean="0"/>
              <a:t>)</a:t>
            </a:r>
          </a:p>
          <a:p>
            <a:r>
              <a:rPr lang="en-IN" sz="1000" dirty="0" smtClean="0"/>
              <a:t>    </a:t>
            </a:r>
            <a:r>
              <a:rPr lang="en-IN" sz="1000" dirty="0"/>
              <a:t>x = </a:t>
            </a:r>
            <a:r>
              <a:rPr lang="en-IN" sz="1000" dirty="0" err="1"/>
              <a:t>layers.Dropout</a:t>
            </a:r>
            <a:r>
              <a:rPr lang="en-IN" sz="1000" dirty="0"/>
              <a:t>(0.5, name='dropout2')(x)    </a:t>
            </a:r>
            <a:endParaRPr lang="en-IN" sz="1000" dirty="0" smtClean="0"/>
          </a:p>
          <a:p>
            <a:endParaRPr lang="en-IN" sz="1000" dirty="0" smtClean="0"/>
          </a:p>
          <a:p>
            <a:r>
              <a:rPr lang="en-IN" sz="1000" dirty="0"/>
              <a:t> </a:t>
            </a:r>
            <a:r>
              <a:rPr lang="en-IN" sz="1000" dirty="0" smtClean="0"/>
              <a:t>   outputs </a:t>
            </a:r>
            <a:r>
              <a:rPr lang="en-IN" sz="1000" dirty="0"/>
              <a:t>= </a:t>
            </a:r>
            <a:r>
              <a:rPr lang="en-IN" sz="1000" dirty="0" err="1"/>
              <a:t>layers.Dense</a:t>
            </a:r>
            <a:r>
              <a:rPr lang="en-IN" sz="1000" dirty="0"/>
              <a:t>(</a:t>
            </a:r>
            <a:r>
              <a:rPr lang="en-IN" sz="1000" dirty="0" err="1"/>
              <a:t>num_classes</a:t>
            </a:r>
            <a:r>
              <a:rPr lang="en-IN" sz="1000" dirty="0"/>
              <a:t>, activation='</a:t>
            </a:r>
            <a:r>
              <a:rPr lang="en-IN" sz="1000" dirty="0" err="1"/>
              <a:t>softmax</a:t>
            </a:r>
            <a:r>
              <a:rPr lang="en-IN" sz="1000" dirty="0"/>
              <a:t>', name='predictions')(x</a:t>
            </a:r>
            <a:r>
              <a:rPr lang="en-IN" sz="1000" dirty="0" smtClean="0"/>
              <a:t>)</a:t>
            </a:r>
          </a:p>
          <a:p>
            <a:r>
              <a:rPr lang="en-IN" sz="1000" dirty="0" smtClean="0"/>
              <a:t>    </a:t>
            </a:r>
            <a:r>
              <a:rPr lang="en-IN" sz="1000" dirty="0"/>
              <a:t>model = </a:t>
            </a:r>
            <a:r>
              <a:rPr lang="en-IN" sz="1000" dirty="0" err="1"/>
              <a:t>models.Model</a:t>
            </a:r>
            <a:r>
              <a:rPr lang="en-IN" sz="1000" dirty="0"/>
              <a:t>(inputs=inputs, outputs=outputs, name='VGG16_from_scratch</a:t>
            </a:r>
            <a:r>
              <a:rPr lang="en-IN" sz="1000" dirty="0" smtClean="0"/>
              <a:t>')</a:t>
            </a:r>
          </a:p>
          <a:p>
            <a:r>
              <a:rPr lang="en-IN" sz="1000" dirty="0" smtClean="0"/>
              <a:t>    </a:t>
            </a:r>
            <a:r>
              <a:rPr lang="en-IN" sz="1000" dirty="0"/>
              <a:t>return </a:t>
            </a:r>
            <a:r>
              <a:rPr lang="en-IN" sz="1000" dirty="0" smtClean="0"/>
              <a:t>model</a:t>
            </a:r>
          </a:p>
          <a:p>
            <a:endParaRPr lang="en-IN" sz="1000" dirty="0"/>
          </a:p>
        </p:txBody>
      </p:sp>
      <p:sp>
        <p:nvSpPr>
          <p:cNvPr id="3" name="Rectangle 2"/>
          <p:cNvSpPr/>
          <p:nvPr/>
        </p:nvSpPr>
        <p:spPr>
          <a:xfrm>
            <a:off x="7170245" y="143387"/>
            <a:ext cx="5021754" cy="1015663"/>
          </a:xfrm>
          <a:prstGeom prst="rect">
            <a:avLst/>
          </a:prstGeom>
        </p:spPr>
        <p:txBody>
          <a:bodyPr wrap="square">
            <a:spAutoFit/>
          </a:bodyPr>
          <a:lstStyle/>
          <a:p>
            <a:r>
              <a:rPr lang="en-IN" sz="1000" dirty="0" err="1">
                <a:cs typeface="Times New Roman" panose="02020603050405020304" pitchFamily="18" charset="0"/>
              </a:rPr>
              <a:t>num_classes</a:t>
            </a:r>
            <a:r>
              <a:rPr lang="en-IN" sz="1000" dirty="0">
                <a:cs typeface="Times New Roman" panose="02020603050405020304" pitchFamily="18" charset="0"/>
              </a:rPr>
              <a:t> = </a:t>
            </a:r>
            <a:r>
              <a:rPr lang="en-IN" sz="1000" dirty="0" err="1">
                <a:cs typeface="Times New Roman" panose="02020603050405020304" pitchFamily="18" charset="0"/>
              </a:rPr>
              <a:t>len</a:t>
            </a:r>
            <a:r>
              <a:rPr lang="en-IN" sz="1000" dirty="0">
                <a:cs typeface="Times New Roman" panose="02020603050405020304" pitchFamily="18" charset="0"/>
              </a:rPr>
              <a:t>(</a:t>
            </a:r>
            <a:r>
              <a:rPr lang="en-IN" sz="1000" dirty="0" err="1">
                <a:cs typeface="Times New Roman" panose="02020603050405020304" pitchFamily="18" charset="0"/>
              </a:rPr>
              <a:t>train.class_indices</a:t>
            </a:r>
            <a:r>
              <a:rPr lang="en-IN" sz="1000" dirty="0">
                <a:cs typeface="Times New Roman" panose="02020603050405020304" pitchFamily="18" charset="0"/>
              </a:rPr>
              <a:t>)  </a:t>
            </a:r>
            <a:r>
              <a:rPr lang="en-IN" sz="1000" dirty="0" smtClean="0">
                <a:cs typeface="Times New Roman" panose="02020603050405020304" pitchFamily="18" charset="0"/>
              </a:rPr>
              <a:t>            </a:t>
            </a:r>
            <a:r>
              <a:rPr lang="en-IN" sz="1000" dirty="0" smtClean="0">
                <a:solidFill>
                  <a:srgbClr val="00B0F0"/>
                </a:solidFill>
                <a:cs typeface="Times New Roman" panose="02020603050405020304" pitchFamily="18" charset="0"/>
              </a:rPr>
              <a:t># </a:t>
            </a:r>
            <a:r>
              <a:rPr lang="en-IN" sz="1000" dirty="0">
                <a:solidFill>
                  <a:srgbClr val="00B0F0"/>
                </a:solidFill>
                <a:cs typeface="Times New Roman" panose="02020603050405020304" pitchFamily="18" charset="0"/>
              </a:rPr>
              <a:t>should be 7 for </a:t>
            </a:r>
            <a:r>
              <a:rPr lang="en-IN" sz="1000" dirty="0" err="1" smtClean="0">
                <a:solidFill>
                  <a:srgbClr val="00B0F0"/>
                </a:solidFill>
                <a:cs typeface="Times New Roman" panose="02020603050405020304" pitchFamily="18" charset="0"/>
              </a:rPr>
              <a:t>Herlev</a:t>
            </a:r>
            <a:endParaRPr lang="en-IN" sz="1000" dirty="0" smtClean="0">
              <a:solidFill>
                <a:srgbClr val="00B0F0"/>
              </a:solidFill>
              <a:cs typeface="Times New Roman" panose="02020603050405020304" pitchFamily="18" charset="0"/>
            </a:endParaRPr>
          </a:p>
          <a:p>
            <a:endParaRPr lang="en-IN" sz="1000" dirty="0" smtClean="0">
              <a:solidFill>
                <a:srgbClr val="00B0F0"/>
              </a:solidFill>
              <a:cs typeface="Times New Roman" panose="02020603050405020304" pitchFamily="18" charset="0"/>
            </a:endParaRPr>
          </a:p>
          <a:p>
            <a:r>
              <a:rPr lang="en-IN" sz="1000" dirty="0" smtClean="0">
                <a:cs typeface="Times New Roman" panose="02020603050405020304" pitchFamily="18" charset="0"/>
              </a:rPr>
              <a:t>model </a:t>
            </a:r>
            <a:r>
              <a:rPr lang="en-IN" sz="1000" dirty="0">
                <a:cs typeface="Times New Roman" panose="02020603050405020304" pitchFamily="18" charset="0"/>
              </a:rPr>
              <a:t>= VGG16_from_scratch(</a:t>
            </a:r>
            <a:r>
              <a:rPr lang="en-IN" sz="1000" dirty="0" err="1">
                <a:cs typeface="Times New Roman" panose="02020603050405020304" pitchFamily="18" charset="0"/>
              </a:rPr>
              <a:t>input_shape</a:t>
            </a:r>
            <a:r>
              <a:rPr lang="en-IN" sz="1000" dirty="0">
                <a:cs typeface="Times New Roman" panose="02020603050405020304" pitchFamily="18" charset="0"/>
              </a:rPr>
              <a:t>=(224,224,3), </a:t>
            </a:r>
            <a:r>
              <a:rPr lang="en-IN" sz="1000" dirty="0" err="1">
                <a:cs typeface="Times New Roman" panose="02020603050405020304" pitchFamily="18" charset="0"/>
              </a:rPr>
              <a:t>num_classes</a:t>
            </a:r>
            <a:r>
              <a:rPr lang="en-IN" sz="1000" dirty="0">
                <a:cs typeface="Times New Roman" panose="02020603050405020304" pitchFamily="18" charset="0"/>
              </a:rPr>
              <a:t>=</a:t>
            </a:r>
            <a:r>
              <a:rPr lang="en-IN" sz="1000" dirty="0" err="1">
                <a:cs typeface="Times New Roman" panose="02020603050405020304" pitchFamily="18" charset="0"/>
              </a:rPr>
              <a:t>num_classes</a:t>
            </a:r>
            <a:r>
              <a:rPr lang="en-IN" sz="1000" dirty="0" smtClean="0">
                <a:cs typeface="Times New Roman" panose="02020603050405020304" pitchFamily="18" charset="0"/>
              </a:rPr>
              <a:t>)</a:t>
            </a:r>
          </a:p>
          <a:p>
            <a:r>
              <a:rPr lang="en-IN" sz="1000" dirty="0" err="1" smtClean="0">
                <a:cs typeface="Times New Roman" panose="02020603050405020304" pitchFamily="18" charset="0"/>
              </a:rPr>
              <a:t>model.compile</a:t>
            </a:r>
            <a:r>
              <a:rPr lang="en-IN" sz="1000" dirty="0" smtClean="0">
                <a:cs typeface="Times New Roman" panose="02020603050405020304" pitchFamily="18" charset="0"/>
              </a:rPr>
              <a:t>(optimizer=Adam(</a:t>
            </a:r>
            <a:r>
              <a:rPr lang="en-IN" sz="1000" dirty="0" err="1" smtClean="0">
                <a:cs typeface="Times New Roman" panose="02020603050405020304" pitchFamily="18" charset="0"/>
              </a:rPr>
              <a:t>learning_rate</a:t>
            </a:r>
            <a:r>
              <a:rPr lang="en-IN" sz="1000" dirty="0" smtClean="0">
                <a:cs typeface="Times New Roman" panose="02020603050405020304" pitchFamily="18" charset="0"/>
              </a:rPr>
              <a:t>=1e-4</a:t>
            </a:r>
            <a:r>
              <a:rPr lang="en-IN" sz="1000" dirty="0">
                <a:cs typeface="Times New Roman" panose="02020603050405020304" pitchFamily="18" charset="0"/>
              </a:rPr>
              <a:t>), </a:t>
            </a:r>
            <a:r>
              <a:rPr lang="en-IN" sz="1000" dirty="0" smtClean="0">
                <a:cs typeface="Times New Roman" panose="02020603050405020304" pitchFamily="18" charset="0"/>
              </a:rPr>
              <a:t>loss</a:t>
            </a:r>
            <a:r>
              <a:rPr lang="en-IN" sz="1000" dirty="0">
                <a:cs typeface="Times New Roman" panose="02020603050405020304" pitchFamily="18" charset="0"/>
              </a:rPr>
              <a:t>='</a:t>
            </a:r>
            <a:r>
              <a:rPr lang="en-IN" sz="1000" dirty="0" err="1">
                <a:cs typeface="Times New Roman" panose="02020603050405020304" pitchFamily="18" charset="0"/>
              </a:rPr>
              <a:t>categorical_crossentropy</a:t>
            </a:r>
            <a:r>
              <a:rPr lang="en-IN" sz="1000" dirty="0">
                <a:cs typeface="Times New Roman" panose="02020603050405020304" pitchFamily="18" charset="0"/>
              </a:rPr>
              <a:t>', </a:t>
            </a:r>
            <a:r>
              <a:rPr lang="en-IN" sz="1000" dirty="0" smtClean="0">
                <a:cs typeface="Times New Roman" panose="02020603050405020304" pitchFamily="18" charset="0"/>
              </a:rPr>
              <a:t>metrics</a:t>
            </a:r>
            <a:r>
              <a:rPr lang="en-IN" sz="1000" dirty="0">
                <a:cs typeface="Times New Roman" panose="02020603050405020304" pitchFamily="18" charset="0"/>
              </a:rPr>
              <a:t>=['accuracy</a:t>
            </a:r>
            <a:r>
              <a:rPr lang="en-IN" sz="1000" dirty="0" smtClean="0">
                <a:cs typeface="Times New Roman" panose="02020603050405020304" pitchFamily="18" charset="0"/>
              </a:rPr>
              <a:t>'])</a:t>
            </a:r>
          </a:p>
          <a:p>
            <a:r>
              <a:rPr lang="en-IN" sz="1000" dirty="0" err="1" smtClean="0">
                <a:cs typeface="Times New Roman" panose="02020603050405020304" pitchFamily="18" charset="0"/>
              </a:rPr>
              <a:t>model.summary</a:t>
            </a:r>
            <a:r>
              <a:rPr lang="en-IN" sz="1000" dirty="0">
                <a:cs typeface="Times New Roman" panose="02020603050405020304" pitchFamily="18" charset="0"/>
              </a:rPr>
              <a:t>()</a:t>
            </a:r>
            <a:endParaRPr lang="en-IN" sz="1000" b="1" dirty="0">
              <a:cs typeface="Times New Roman" panose="02020603050405020304" pitchFamily="18" charset="0"/>
            </a:endParaRPr>
          </a:p>
        </p:txBody>
      </p:sp>
      <p:sp>
        <p:nvSpPr>
          <p:cNvPr id="5" name="TextBox 4"/>
          <p:cNvSpPr txBox="1"/>
          <p:nvPr/>
        </p:nvSpPr>
        <p:spPr>
          <a:xfrm>
            <a:off x="7406293" y="1302437"/>
            <a:ext cx="773084" cy="261610"/>
          </a:xfrm>
          <a:prstGeom prst="rect">
            <a:avLst/>
          </a:prstGeom>
          <a:noFill/>
        </p:spPr>
        <p:txBody>
          <a:bodyPr wrap="square" rtlCol="0">
            <a:spAutoFit/>
          </a:bodyPr>
          <a:lstStyle/>
          <a:p>
            <a:r>
              <a:rPr lang="en-US" sz="1050" b="1" dirty="0" smtClean="0">
                <a:latin typeface="Times New Roman" panose="02020603050405020304" pitchFamily="18" charset="0"/>
                <a:cs typeface="Times New Roman" panose="02020603050405020304" pitchFamily="18" charset="0"/>
              </a:rPr>
              <a:t>Output:</a:t>
            </a:r>
            <a:endParaRPr lang="en-IN" sz="1050" b="1" dirty="0">
              <a:latin typeface="Times New Roman" panose="02020603050405020304" pitchFamily="18" charset="0"/>
              <a:cs typeface="Times New Roman" panose="02020603050405020304" pitchFamily="18" charset="0"/>
            </a:endParaRPr>
          </a:p>
        </p:txBody>
      </p:sp>
      <p:pic>
        <p:nvPicPr>
          <p:cNvPr id="6" name="Picture 4" descr="GIAN - Global Initiative of Academic Network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422858" cy="19950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8179377" y="1027282"/>
            <a:ext cx="13680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542284" y="1027282"/>
            <a:ext cx="0" cy="18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lc="http://schemas.openxmlformats.org/drawingml/2006/lockedCanvas" xmlns:a16="http://schemas.microsoft.com/office/drawing/2014/main" xmlns="" id="{2669ABA5-20E6-818E-6C08-3D0B96AA4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16326" y="0"/>
            <a:ext cx="475673" cy="466725"/>
          </a:xfrm>
          <a:prstGeom prst="rect">
            <a:avLst/>
          </a:prstGeom>
        </p:spPr>
      </p:pic>
      <p:sp>
        <p:nvSpPr>
          <p:cNvPr id="8" name="Slide Number Placeholder 7"/>
          <p:cNvSpPr>
            <a:spLocks noGrp="1"/>
          </p:cNvSpPr>
          <p:nvPr>
            <p:ph type="sldNum" sz="quarter" idx="12"/>
          </p:nvPr>
        </p:nvSpPr>
        <p:spPr/>
        <p:txBody>
          <a:bodyPr/>
          <a:lstStyle/>
          <a:p>
            <a:fld id="{7B168CCF-A15B-4761-8074-CC4E40B4ECF8}" type="slidenum">
              <a:rPr lang="en-IN" smtClean="0"/>
              <a:t>33</a:t>
            </a:fld>
            <a:endParaRPr lang="en-IN"/>
          </a:p>
        </p:txBody>
      </p:sp>
      <p:pic>
        <p:nvPicPr>
          <p:cNvPr id="10" name="Picture 9"/>
          <p:cNvPicPr>
            <a:picLocks noChangeAspect="1"/>
          </p:cNvPicPr>
          <p:nvPr/>
        </p:nvPicPr>
        <p:blipFill>
          <a:blip r:embed="rId4"/>
          <a:stretch>
            <a:fillRect/>
          </a:stretch>
        </p:blipFill>
        <p:spPr>
          <a:xfrm>
            <a:off x="8179377" y="1207282"/>
            <a:ext cx="3773805" cy="5300735"/>
          </a:xfrm>
          <a:prstGeom prst="rect">
            <a:avLst/>
          </a:prstGeom>
        </p:spPr>
      </p:pic>
    </p:spTree>
    <p:extLst>
      <p:ext uri="{BB962C8B-B14F-4D97-AF65-F5344CB8AC3E}">
        <p14:creationId xmlns:p14="http://schemas.microsoft.com/office/powerpoint/2010/main" val="6012752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553" y="1052148"/>
            <a:ext cx="3469178" cy="253916"/>
          </a:xfrm>
          <a:prstGeom prst="rect">
            <a:avLst/>
          </a:prstGeom>
        </p:spPr>
        <p:txBody>
          <a:bodyPr wrap="square">
            <a:spAutoFit/>
          </a:bodyPr>
          <a:lstStyle/>
          <a:p>
            <a:r>
              <a:rPr lang="en-IN" sz="1050" dirty="0">
                <a:solidFill>
                  <a:srgbClr val="000000"/>
                </a:solidFill>
                <a:latin typeface="Times New Roman" panose="02020603050405020304" pitchFamily="18" charset="0"/>
                <a:cs typeface="Times New Roman" panose="02020603050405020304" pitchFamily="18" charset="0"/>
              </a:rPr>
              <a:t>history = </a:t>
            </a:r>
            <a:r>
              <a:rPr lang="en-IN" sz="1050" dirty="0" err="1" smtClean="0">
                <a:solidFill>
                  <a:srgbClr val="000000"/>
                </a:solidFill>
                <a:latin typeface="Times New Roman" panose="02020603050405020304" pitchFamily="18" charset="0"/>
                <a:cs typeface="Times New Roman" panose="02020603050405020304" pitchFamily="18" charset="0"/>
              </a:rPr>
              <a:t>model.fit</a:t>
            </a:r>
            <a:r>
              <a:rPr lang="en-IN" sz="1050" dirty="0" smtClean="0">
                <a:solidFill>
                  <a:srgbClr val="000000"/>
                </a:solidFill>
                <a:latin typeface="Times New Roman" panose="02020603050405020304" pitchFamily="18" charset="0"/>
                <a:cs typeface="Times New Roman" panose="02020603050405020304" pitchFamily="18" charset="0"/>
              </a:rPr>
              <a:t>(train, </a:t>
            </a:r>
            <a:r>
              <a:rPr lang="en-IN" sz="1050" dirty="0" err="1" smtClean="0">
                <a:solidFill>
                  <a:srgbClr val="000000"/>
                </a:solidFill>
                <a:latin typeface="Times New Roman" panose="02020603050405020304" pitchFamily="18" charset="0"/>
                <a:cs typeface="Times New Roman" panose="02020603050405020304" pitchFamily="18" charset="0"/>
              </a:rPr>
              <a:t>validation_data</a:t>
            </a:r>
            <a:r>
              <a:rPr lang="en-IN" sz="1050" dirty="0" smtClean="0">
                <a:solidFill>
                  <a:srgbClr val="000000"/>
                </a:solidFill>
                <a:latin typeface="Times New Roman" panose="02020603050405020304" pitchFamily="18" charset="0"/>
                <a:cs typeface="Times New Roman" panose="02020603050405020304" pitchFamily="18" charset="0"/>
              </a:rPr>
              <a:t>=</a:t>
            </a:r>
            <a:r>
              <a:rPr lang="en-IN" sz="1050" dirty="0" err="1" smtClean="0">
                <a:solidFill>
                  <a:srgbClr val="000000"/>
                </a:solidFill>
                <a:latin typeface="Times New Roman" panose="02020603050405020304" pitchFamily="18" charset="0"/>
                <a:cs typeface="Times New Roman" panose="02020603050405020304" pitchFamily="18" charset="0"/>
              </a:rPr>
              <a:t>val</a:t>
            </a:r>
            <a:r>
              <a:rPr lang="en-IN" sz="1050" dirty="0" smtClean="0">
                <a:solidFill>
                  <a:srgbClr val="000000"/>
                </a:solidFill>
                <a:latin typeface="Times New Roman" panose="02020603050405020304" pitchFamily="18" charset="0"/>
                <a:cs typeface="Times New Roman" panose="02020603050405020304" pitchFamily="18" charset="0"/>
              </a:rPr>
              <a:t>, </a:t>
            </a:r>
            <a:r>
              <a:rPr lang="en-IN" sz="1050" b="1" dirty="0" smtClean="0">
                <a:solidFill>
                  <a:srgbClr val="000000"/>
                </a:solidFill>
                <a:latin typeface="Times New Roman" panose="02020603050405020304" pitchFamily="18" charset="0"/>
                <a:cs typeface="Times New Roman" panose="02020603050405020304" pitchFamily="18" charset="0"/>
              </a:rPr>
              <a:t>epochs=</a:t>
            </a:r>
            <a:r>
              <a:rPr lang="en-IN" sz="1050" b="1" dirty="0">
                <a:solidFill>
                  <a:srgbClr val="116644"/>
                </a:solidFill>
                <a:latin typeface="Times New Roman" panose="02020603050405020304" pitchFamily="18" charset="0"/>
                <a:cs typeface="Times New Roman" panose="02020603050405020304" pitchFamily="18" charset="0"/>
              </a:rPr>
              <a:t>5</a:t>
            </a:r>
            <a:r>
              <a:rPr lang="en-IN" sz="1050" b="1" dirty="0" smtClean="0">
                <a:solidFill>
                  <a:srgbClr val="116644"/>
                </a:solidFill>
                <a:latin typeface="Times New Roman" panose="02020603050405020304" pitchFamily="18" charset="0"/>
                <a:cs typeface="Times New Roman" panose="02020603050405020304" pitchFamily="18" charset="0"/>
              </a:rPr>
              <a:t>0</a:t>
            </a:r>
            <a:r>
              <a:rPr lang="en-IN" sz="1050" dirty="0" smtClean="0">
                <a:solidFill>
                  <a:srgbClr val="000000"/>
                </a:solidFill>
                <a:latin typeface="Times New Roman" panose="02020603050405020304" pitchFamily="18" charset="0"/>
                <a:cs typeface="Times New Roman" panose="02020603050405020304" pitchFamily="18" charset="0"/>
              </a:rPr>
              <a:t>)</a:t>
            </a:r>
            <a:endParaRPr lang="en-IN" sz="1050" dirty="0">
              <a:solidFill>
                <a:srgbClr val="0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379614" y="1544861"/>
            <a:ext cx="5214851" cy="2839239"/>
          </a:xfrm>
          <a:prstGeom prst="rect">
            <a:avLst/>
          </a:prstGeom>
        </p:spPr>
        <p:txBody>
          <a:bodyPr wrap="square">
            <a:spAutoFit/>
          </a:bodyPr>
          <a:lstStyle/>
          <a:p>
            <a:r>
              <a:rPr lang="en-IN" sz="1050" dirty="0" err="1" smtClean="0">
                <a:latin typeface="Times New Roman" panose="02020603050405020304" pitchFamily="18" charset="0"/>
                <a:cs typeface="Times New Roman" panose="02020603050405020304" pitchFamily="18" charset="0"/>
              </a:rPr>
              <a:t>final_train_acc</a:t>
            </a:r>
            <a:r>
              <a:rPr lang="en-IN" sz="1050" dirty="0" smtClean="0">
                <a:latin typeface="Times New Roman" panose="02020603050405020304" pitchFamily="18" charset="0"/>
                <a:cs typeface="Times New Roman" panose="02020603050405020304" pitchFamily="18" charset="0"/>
              </a:rPr>
              <a:t> </a:t>
            </a:r>
            <a:r>
              <a:rPr lang="en-IN" sz="1050" dirty="0">
                <a:latin typeface="Times New Roman" panose="02020603050405020304" pitchFamily="18" charset="0"/>
                <a:cs typeface="Times New Roman" panose="02020603050405020304" pitchFamily="18" charset="0"/>
              </a:rPr>
              <a:t>= </a:t>
            </a:r>
            <a:r>
              <a:rPr lang="en-IN" sz="1050" dirty="0" err="1">
                <a:latin typeface="Times New Roman" panose="02020603050405020304" pitchFamily="18" charset="0"/>
                <a:cs typeface="Times New Roman" panose="02020603050405020304" pitchFamily="18" charset="0"/>
              </a:rPr>
              <a:t>history.history</a:t>
            </a:r>
            <a:r>
              <a:rPr lang="en-IN" sz="1050" dirty="0">
                <a:latin typeface="Times New Roman" panose="02020603050405020304" pitchFamily="18" charset="0"/>
                <a:cs typeface="Times New Roman" panose="02020603050405020304" pitchFamily="18" charset="0"/>
              </a:rPr>
              <a:t>['accuracy'][-1]</a:t>
            </a:r>
          </a:p>
          <a:p>
            <a:r>
              <a:rPr lang="en-IN" sz="1050" dirty="0" err="1">
                <a:latin typeface="Times New Roman" panose="02020603050405020304" pitchFamily="18" charset="0"/>
                <a:cs typeface="Times New Roman" panose="02020603050405020304" pitchFamily="18" charset="0"/>
              </a:rPr>
              <a:t>final_train_loss</a:t>
            </a:r>
            <a:r>
              <a:rPr lang="en-IN" sz="1050" dirty="0">
                <a:latin typeface="Times New Roman" panose="02020603050405020304" pitchFamily="18" charset="0"/>
                <a:cs typeface="Times New Roman" panose="02020603050405020304" pitchFamily="18" charset="0"/>
              </a:rPr>
              <a:t> = </a:t>
            </a:r>
            <a:r>
              <a:rPr lang="en-IN" sz="1050" dirty="0" err="1">
                <a:latin typeface="Times New Roman" panose="02020603050405020304" pitchFamily="18" charset="0"/>
                <a:cs typeface="Times New Roman" panose="02020603050405020304" pitchFamily="18" charset="0"/>
              </a:rPr>
              <a:t>history.history</a:t>
            </a:r>
            <a:r>
              <a:rPr lang="en-IN" sz="1050" dirty="0">
                <a:latin typeface="Times New Roman" panose="02020603050405020304" pitchFamily="18" charset="0"/>
                <a:cs typeface="Times New Roman" panose="02020603050405020304" pitchFamily="18" charset="0"/>
              </a:rPr>
              <a:t>['loss'][-1]</a:t>
            </a:r>
          </a:p>
          <a:p>
            <a:r>
              <a:rPr lang="en-IN" sz="1050" dirty="0">
                <a:latin typeface="Times New Roman" panose="02020603050405020304" pitchFamily="18" charset="0"/>
                <a:cs typeface="Times New Roman" panose="02020603050405020304" pitchFamily="18" charset="0"/>
              </a:rPr>
              <a:t/>
            </a:r>
            <a:br>
              <a:rPr lang="en-IN" sz="1050" dirty="0">
                <a:latin typeface="Times New Roman" panose="02020603050405020304" pitchFamily="18" charset="0"/>
                <a:cs typeface="Times New Roman" panose="02020603050405020304" pitchFamily="18" charset="0"/>
              </a:rPr>
            </a:br>
            <a:r>
              <a:rPr lang="en-IN" sz="1050" dirty="0">
                <a:latin typeface="Times New Roman" panose="02020603050405020304" pitchFamily="18" charset="0"/>
                <a:cs typeface="Times New Roman" panose="02020603050405020304" pitchFamily="18" charset="0"/>
              </a:rPr>
              <a:t>print(f</a:t>
            </a:r>
            <a:r>
              <a:rPr lang="en-IN" sz="1050" dirty="0" smtClean="0">
                <a:latin typeface="Times New Roman" panose="02020603050405020304" pitchFamily="18" charset="0"/>
                <a:cs typeface="Times New Roman" panose="02020603050405020304" pitchFamily="18" charset="0"/>
              </a:rPr>
              <a:t>" </a:t>
            </a:r>
            <a:r>
              <a:rPr lang="en-IN" sz="1050" dirty="0">
                <a:latin typeface="Times New Roman" panose="02020603050405020304" pitchFamily="18" charset="0"/>
                <a:cs typeface="Times New Roman" panose="02020603050405020304" pitchFamily="18" charset="0"/>
              </a:rPr>
              <a:t>Final Training Accuracy: {</a:t>
            </a:r>
            <a:r>
              <a:rPr lang="en-IN" sz="1050" dirty="0" err="1">
                <a:latin typeface="Times New Roman" panose="02020603050405020304" pitchFamily="18" charset="0"/>
                <a:cs typeface="Times New Roman" panose="02020603050405020304" pitchFamily="18" charset="0"/>
              </a:rPr>
              <a:t>final_train_acc</a:t>
            </a:r>
            <a:r>
              <a:rPr lang="en-IN" sz="1050" dirty="0">
                <a:latin typeface="Times New Roman" panose="02020603050405020304" pitchFamily="18" charset="0"/>
                <a:cs typeface="Times New Roman" panose="02020603050405020304" pitchFamily="18" charset="0"/>
              </a:rPr>
              <a:t> * 100:.2f}%")</a:t>
            </a:r>
          </a:p>
          <a:p>
            <a:r>
              <a:rPr lang="en-IN" sz="1050" dirty="0">
                <a:latin typeface="Times New Roman" panose="02020603050405020304" pitchFamily="18" charset="0"/>
                <a:cs typeface="Times New Roman" panose="02020603050405020304" pitchFamily="18" charset="0"/>
              </a:rPr>
              <a:t>print(f</a:t>
            </a:r>
            <a:r>
              <a:rPr lang="en-IN" sz="1050" dirty="0" smtClean="0">
                <a:latin typeface="Times New Roman" panose="02020603050405020304" pitchFamily="18" charset="0"/>
                <a:cs typeface="Times New Roman" panose="02020603050405020304" pitchFamily="18" charset="0"/>
              </a:rPr>
              <a:t>" </a:t>
            </a:r>
            <a:r>
              <a:rPr lang="en-IN" sz="1050" dirty="0">
                <a:latin typeface="Times New Roman" panose="02020603050405020304" pitchFamily="18" charset="0"/>
                <a:cs typeface="Times New Roman" panose="02020603050405020304" pitchFamily="18" charset="0"/>
              </a:rPr>
              <a:t>Final Training Loss: {final_train_loss:.4f}")</a:t>
            </a:r>
          </a:p>
          <a:p>
            <a:r>
              <a:rPr lang="en-IN" sz="1050" dirty="0">
                <a:latin typeface="Times New Roman" panose="02020603050405020304" pitchFamily="18" charset="0"/>
                <a:cs typeface="Times New Roman" panose="02020603050405020304" pitchFamily="18" charset="0"/>
              </a:rPr>
              <a:t/>
            </a:r>
            <a:br>
              <a:rPr lang="en-IN" sz="1050" dirty="0">
                <a:latin typeface="Times New Roman" panose="02020603050405020304" pitchFamily="18" charset="0"/>
                <a:cs typeface="Times New Roman" panose="02020603050405020304" pitchFamily="18" charset="0"/>
              </a:rPr>
            </a:br>
            <a:endParaRPr lang="en-IN" sz="1050" dirty="0" smtClean="0">
              <a:latin typeface="Times New Roman" panose="02020603050405020304" pitchFamily="18" charset="0"/>
              <a:cs typeface="Times New Roman" panose="02020603050405020304" pitchFamily="18" charset="0"/>
            </a:endParaRPr>
          </a:p>
          <a:p>
            <a:endParaRPr lang="en-IN" sz="1050" dirty="0">
              <a:latin typeface="Times New Roman" panose="02020603050405020304" pitchFamily="18" charset="0"/>
              <a:cs typeface="Times New Roman" panose="02020603050405020304" pitchFamily="18" charset="0"/>
            </a:endParaRPr>
          </a:p>
          <a:p>
            <a:endParaRPr lang="en-IN" sz="1050" dirty="0" smtClean="0">
              <a:latin typeface="Times New Roman" panose="02020603050405020304" pitchFamily="18" charset="0"/>
              <a:cs typeface="Times New Roman" panose="02020603050405020304" pitchFamily="18" charset="0"/>
            </a:endParaRPr>
          </a:p>
          <a:p>
            <a:endParaRPr lang="en-IN" sz="1050" dirty="0">
              <a:latin typeface="Times New Roman" panose="02020603050405020304" pitchFamily="18" charset="0"/>
              <a:cs typeface="Times New Roman" panose="02020603050405020304" pitchFamily="18" charset="0"/>
            </a:endParaRPr>
          </a:p>
          <a:p>
            <a:endParaRPr lang="en-IN" sz="1050" dirty="0" smtClean="0">
              <a:latin typeface="Times New Roman" panose="02020603050405020304" pitchFamily="18" charset="0"/>
              <a:cs typeface="Times New Roman" panose="02020603050405020304" pitchFamily="18" charset="0"/>
            </a:endParaRPr>
          </a:p>
          <a:p>
            <a:endParaRPr lang="en-IN" sz="1050" dirty="0" smtClean="0">
              <a:latin typeface="Times New Roman" panose="02020603050405020304" pitchFamily="18" charset="0"/>
              <a:cs typeface="Times New Roman" panose="02020603050405020304" pitchFamily="18" charset="0"/>
            </a:endParaRPr>
          </a:p>
          <a:p>
            <a:endParaRPr lang="en-IN" sz="1050" dirty="0" smtClean="0">
              <a:latin typeface="Times New Roman" panose="02020603050405020304" pitchFamily="18" charset="0"/>
              <a:cs typeface="Times New Roman" panose="02020603050405020304" pitchFamily="18" charset="0"/>
            </a:endParaRPr>
          </a:p>
          <a:p>
            <a:r>
              <a:rPr lang="en-IN" sz="1050" dirty="0" err="1" smtClean="0">
                <a:latin typeface="Times New Roman" panose="02020603050405020304" pitchFamily="18" charset="0"/>
                <a:cs typeface="Times New Roman" panose="02020603050405020304" pitchFamily="18" charset="0"/>
              </a:rPr>
              <a:t>test_loss</a:t>
            </a:r>
            <a:r>
              <a:rPr lang="en-IN" sz="1050" dirty="0">
                <a:latin typeface="Times New Roman" panose="02020603050405020304" pitchFamily="18" charset="0"/>
                <a:cs typeface="Times New Roman" panose="02020603050405020304" pitchFamily="18" charset="0"/>
              </a:rPr>
              <a:t>, </a:t>
            </a:r>
            <a:r>
              <a:rPr lang="en-IN" sz="1050" dirty="0" err="1">
                <a:latin typeface="Times New Roman" panose="02020603050405020304" pitchFamily="18" charset="0"/>
                <a:cs typeface="Times New Roman" panose="02020603050405020304" pitchFamily="18" charset="0"/>
              </a:rPr>
              <a:t>test_acc</a:t>
            </a:r>
            <a:r>
              <a:rPr lang="en-IN" sz="1050" dirty="0">
                <a:latin typeface="Times New Roman" panose="02020603050405020304" pitchFamily="18" charset="0"/>
                <a:cs typeface="Times New Roman" panose="02020603050405020304" pitchFamily="18" charset="0"/>
              </a:rPr>
              <a:t> = </a:t>
            </a:r>
            <a:r>
              <a:rPr lang="en-IN" sz="1050" dirty="0" err="1">
                <a:latin typeface="Times New Roman" panose="02020603050405020304" pitchFamily="18" charset="0"/>
                <a:cs typeface="Times New Roman" panose="02020603050405020304" pitchFamily="18" charset="0"/>
              </a:rPr>
              <a:t>model.evaluate</a:t>
            </a:r>
            <a:r>
              <a:rPr lang="en-IN" sz="1050" dirty="0">
                <a:latin typeface="Times New Roman" panose="02020603050405020304" pitchFamily="18" charset="0"/>
                <a:cs typeface="Times New Roman" panose="02020603050405020304" pitchFamily="18" charset="0"/>
              </a:rPr>
              <a:t>(test, verbose=1)</a:t>
            </a:r>
          </a:p>
          <a:p>
            <a:r>
              <a:rPr lang="en-IN" sz="1050" dirty="0">
                <a:latin typeface="Times New Roman" panose="02020603050405020304" pitchFamily="18" charset="0"/>
                <a:cs typeface="Times New Roman" panose="02020603050405020304" pitchFamily="18" charset="0"/>
              </a:rPr>
              <a:t/>
            </a:r>
            <a:br>
              <a:rPr lang="en-IN" sz="1050" dirty="0">
                <a:latin typeface="Times New Roman" panose="02020603050405020304" pitchFamily="18" charset="0"/>
                <a:cs typeface="Times New Roman" panose="02020603050405020304" pitchFamily="18" charset="0"/>
              </a:rPr>
            </a:br>
            <a:r>
              <a:rPr lang="en-IN" sz="1050" dirty="0">
                <a:latin typeface="Times New Roman" panose="02020603050405020304" pitchFamily="18" charset="0"/>
                <a:cs typeface="Times New Roman" panose="02020603050405020304" pitchFamily="18" charset="0"/>
              </a:rPr>
              <a:t>print(f</a:t>
            </a:r>
            <a:r>
              <a:rPr lang="en-IN" sz="1050" dirty="0" smtClean="0">
                <a:latin typeface="Times New Roman" panose="02020603050405020304" pitchFamily="18" charset="0"/>
                <a:cs typeface="Times New Roman" panose="02020603050405020304" pitchFamily="18" charset="0"/>
              </a:rPr>
              <a:t>" </a:t>
            </a:r>
            <a:r>
              <a:rPr lang="en-IN" sz="1050" dirty="0">
                <a:latin typeface="Times New Roman" panose="02020603050405020304" pitchFamily="18" charset="0"/>
                <a:cs typeface="Times New Roman" panose="02020603050405020304" pitchFamily="18" charset="0"/>
              </a:rPr>
              <a:t>Final Test Accuracy: {</a:t>
            </a:r>
            <a:r>
              <a:rPr lang="en-IN" sz="1050" dirty="0" err="1">
                <a:latin typeface="Times New Roman" panose="02020603050405020304" pitchFamily="18" charset="0"/>
                <a:cs typeface="Times New Roman" panose="02020603050405020304" pitchFamily="18" charset="0"/>
              </a:rPr>
              <a:t>test_acc</a:t>
            </a:r>
            <a:r>
              <a:rPr lang="en-IN" sz="1050" dirty="0">
                <a:latin typeface="Times New Roman" panose="02020603050405020304" pitchFamily="18" charset="0"/>
                <a:cs typeface="Times New Roman" panose="02020603050405020304" pitchFamily="18" charset="0"/>
              </a:rPr>
              <a:t> * 100:.2f}%")</a:t>
            </a:r>
          </a:p>
          <a:p>
            <a:r>
              <a:rPr lang="en-IN" sz="1050" dirty="0">
                <a:latin typeface="Times New Roman" panose="02020603050405020304" pitchFamily="18" charset="0"/>
                <a:cs typeface="Times New Roman" panose="02020603050405020304" pitchFamily="18" charset="0"/>
              </a:rPr>
              <a:t>print(f</a:t>
            </a:r>
            <a:r>
              <a:rPr lang="en-IN" sz="1050" dirty="0" smtClean="0">
                <a:latin typeface="Times New Roman" panose="02020603050405020304" pitchFamily="18" charset="0"/>
                <a:cs typeface="Times New Roman" panose="02020603050405020304" pitchFamily="18" charset="0"/>
              </a:rPr>
              <a:t>" </a:t>
            </a:r>
            <a:r>
              <a:rPr lang="en-IN" sz="1050" dirty="0">
                <a:latin typeface="Times New Roman" panose="02020603050405020304" pitchFamily="18" charset="0"/>
                <a:cs typeface="Times New Roman" panose="02020603050405020304" pitchFamily="18" charset="0"/>
              </a:rPr>
              <a:t>Final Test Loss: {test_loss:.4f}")</a:t>
            </a:r>
          </a:p>
        </p:txBody>
      </p:sp>
      <p:sp>
        <p:nvSpPr>
          <p:cNvPr id="4" name="Rectangle 3"/>
          <p:cNvSpPr/>
          <p:nvPr/>
        </p:nvSpPr>
        <p:spPr>
          <a:xfrm>
            <a:off x="404553" y="2707791"/>
            <a:ext cx="2770910" cy="523220"/>
          </a:xfrm>
          <a:prstGeom prst="rect">
            <a:avLst/>
          </a:prstGeom>
        </p:spPr>
        <p:txBody>
          <a:bodyPr wrap="square">
            <a:spAutoFit/>
          </a:bodyPr>
          <a:lstStyle/>
          <a:p>
            <a:r>
              <a:rPr lang="en-US" sz="1400" b="1" dirty="0" smtClean="0">
                <a:solidFill>
                  <a:srgbClr val="1F1F1F"/>
                </a:solidFill>
                <a:latin typeface="Times New Roman" panose="02020603050405020304" pitchFamily="18" charset="0"/>
                <a:cs typeface="Times New Roman" panose="02020603050405020304" pitchFamily="18" charset="0"/>
              </a:rPr>
              <a:t>Final </a:t>
            </a:r>
            <a:r>
              <a:rPr lang="en-US" sz="1400" b="1" dirty="0">
                <a:solidFill>
                  <a:srgbClr val="1F1F1F"/>
                </a:solidFill>
                <a:latin typeface="Times New Roman" panose="02020603050405020304" pitchFamily="18" charset="0"/>
                <a:cs typeface="Times New Roman" panose="02020603050405020304" pitchFamily="18" charset="0"/>
              </a:rPr>
              <a:t>Training Accuracy: </a:t>
            </a:r>
            <a:r>
              <a:rPr lang="en-US" sz="1400" b="1" dirty="0" smtClean="0">
                <a:solidFill>
                  <a:srgbClr val="1F1F1F"/>
                </a:solidFill>
                <a:latin typeface="Times New Roman" panose="02020603050405020304" pitchFamily="18" charset="0"/>
                <a:cs typeface="Times New Roman" panose="02020603050405020304" pitchFamily="18" charset="0"/>
              </a:rPr>
              <a:t>89.09</a:t>
            </a:r>
            <a:r>
              <a:rPr lang="en-US" sz="1400" b="1" dirty="0">
                <a:solidFill>
                  <a:srgbClr val="1F1F1F"/>
                </a:solidFill>
                <a:latin typeface="Times New Roman" panose="02020603050405020304" pitchFamily="18" charset="0"/>
                <a:cs typeface="Times New Roman" panose="02020603050405020304" pitchFamily="18" charset="0"/>
              </a:rPr>
              <a:t>% </a:t>
            </a:r>
            <a:endParaRPr lang="en-US" sz="1400" b="1" dirty="0" smtClean="0">
              <a:solidFill>
                <a:srgbClr val="1F1F1F"/>
              </a:solidFill>
              <a:latin typeface="Times New Roman" panose="02020603050405020304" pitchFamily="18" charset="0"/>
              <a:cs typeface="Times New Roman" panose="02020603050405020304" pitchFamily="18" charset="0"/>
            </a:endParaRPr>
          </a:p>
          <a:p>
            <a:r>
              <a:rPr lang="en-US" sz="1400" b="1" dirty="0" smtClean="0">
                <a:solidFill>
                  <a:srgbClr val="1F1F1F"/>
                </a:solidFill>
                <a:latin typeface="Times New Roman" panose="02020603050405020304" pitchFamily="18" charset="0"/>
                <a:cs typeface="Times New Roman" panose="02020603050405020304" pitchFamily="18" charset="0"/>
              </a:rPr>
              <a:t>Final </a:t>
            </a:r>
            <a:r>
              <a:rPr lang="en-US" sz="1400" b="1" dirty="0">
                <a:solidFill>
                  <a:srgbClr val="1F1F1F"/>
                </a:solidFill>
                <a:latin typeface="Times New Roman" panose="02020603050405020304" pitchFamily="18" charset="0"/>
                <a:cs typeface="Times New Roman" panose="02020603050405020304" pitchFamily="18" charset="0"/>
              </a:rPr>
              <a:t>Training Loss: </a:t>
            </a:r>
            <a:r>
              <a:rPr lang="en-US" sz="1400" b="1" dirty="0" smtClean="0">
                <a:solidFill>
                  <a:srgbClr val="1F1F1F"/>
                </a:solidFill>
                <a:latin typeface="Times New Roman" panose="02020603050405020304" pitchFamily="18" charset="0"/>
                <a:cs typeface="Times New Roman" panose="02020603050405020304" pitchFamily="18" charset="0"/>
              </a:rPr>
              <a:t>1.4112</a:t>
            </a:r>
            <a:endParaRPr lang="en-IN" sz="1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379614" y="4614115"/>
            <a:ext cx="2546466" cy="523220"/>
          </a:xfrm>
          <a:prstGeom prst="rect">
            <a:avLst/>
          </a:prstGeom>
        </p:spPr>
        <p:txBody>
          <a:bodyPr wrap="square">
            <a:spAutoFit/>
          </a:bodyPr>
          <a:lstStyle/>
          <a:p>
            <a:r>
              <a:rPr lang="en-US" sz="1400" b="1" dirty="0">
                <a:solidFill>
                  <a:srgbClr val="1F1F1F"/>
                </a:solidFill>
                <a:latin typeface="Times New Roman" panose="02020603050405020304" pitchFamily="18" charset="0"/>
                <a:cs typeface="Times New Roman" panose="02020603050405020304" pitchFamily="18" charset="0"/>
              </a:rPr>
              <a:t>Final Test Accuracy: </a:t>
            </a:r>
            <a:r>
              <a:rPr lang="en-US" sz="1400" b="1" dirty="0" smtClean="0">
                <a:solidFill>
                  <a:srgbClr val="1F1F1F"/>
                </a:solidFill>
                <a:latin typeface="Times New Roman" panose="02020603050405020304" pitchFamily="18" charset="0"/>
                <a:cs typeface="Times New Roman" panose="02020603050405020304" pitchFamily="18" charset="0"/>
              </a:rPr>
              <a:t>79.50</a:t>
            </a:r>
            <a:r>
              <a:rPr lang="en-US" sz="1400" b="1" dirty="0">
                <a:solidFill>
                  <a:srgbClr val="1F1F1F"/>
                </a:solidFill>
                <a:latin typeface="Times New Roman" panose="02020603050405020304" pitchFamily="18" charset="0"/>
                <a:cs typeface="Times New Roman" panose="02020603050405020304" pitchFamily="18" charset="0"/>
              </a:rPr>
              <a:t>% </a:t>
            </a:r>
            <a:endParaRPr lang="en-US" sz="1400" b="1" dirty="0" smtClean="0">
              <a:solidFill>
                <a:srgbClr val="1F1F1F"/>
              </a:solidFill>
              <a:latin typeface="Times New Roman" panose="02020603050405020304" pitchFamily="18" charset="0"/>
              <a:cs typeface="Times New Roman" panose="02020603050405020304" pitchFamily="18" charset="0"/>
            </a:endParaRPr>
          </a:p>
          <a:p>
            <a:r>
              <a:rPr lang="en-US" sz="1400" b="1" dirty="0" smtClean="0">
                <a:solidFill>
                  <a:srgbClr val="1F1F1F"/>
                </a:solidFill>
                <a:latin typeface="Times New Roman" panose="02020603050405020304" pitchFamily="18" charset="0"/>
                <a:cs typeface="Times New Roman" panose="02020603050405020304" pitchFamily="18" charset="0"/>
              </a:rPr>
              <a:t>Final </a:t>
            </a:r>
            <a:r>
              <a:rPr lang="en-US" sz="1400" b="1" dirty="0">
                <a:solidFill>
                  <a:srgbClr val="1F1F1F"/>
                </a:solidFill>
                <a:latin typeface="Times New Roman" panose="02020603050405020304" pitchFamily="18" charset="0"/>
                <a:cs typeface="Times New Roman" panose="02020603050405020304" pitchFamily="18" charset="0"/>
              </a:rPr>
              <a:t>Test Loss: </a:t>
            </a:r>
            <a:r>
              <a:rPr lang="en-US" sz="1400" b="1" dirty="0" smtClean="0">
                <a:solidFill>
                  <a:srgbClr val="1F1F1F"/>
                </a:solidFill>
                <a:latin typeface="Times New Roman" panose="02020603050405020304" pitchFamily="18" charset="0"/>
                <a:cs typeface="Times New Roman" panose="02020603050405020304" pitchFamily="18" charset="0"/>
              </a:rPr>
              <a:t>1.9082</a:t>
            </a:r>
            <a:endParaRPr lang="en-IN" sz="1400" b="1" dirty="0">
              <a:latin typeface="Times New Roman" panose="02020603050405020304" pitchFamily="18" charset="0"/>
              <a:cs typeface="Times New Roman" panose="02020603050405020304" pitchFamily="18" charset="0"/>
            </a:endParaRPr>
          </a:p>
        </p:txBody>
      </p:sp>
      <p:sp>
        <p:nvSpPr>
          <p:cNvPr id="6" name="Right Brace 5"/>
          <p:cNvSpPr/>
          <p:nvPr/>
        </p:nvSpPr>
        <p:spPr>
          <a:xfrm>
            <a:off x="3977638" y="1691098"/>
            <a:ext cx="153787" cy="87753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ln w="0"/>
              <a:effectLst>
                <a:outerShdw blurRad="38100" dist="19050" dir="2700000" algn="tl" rotWithShape="0">
                  <a:schemeClr val="dk1">
                    <a:alpha val="40000"/>
                  </a:schemeClr>
                </a:outerShdw>
              </a:effectLst>
            </a:endParaRPr>
          </a:p>
        </p:txBody>
      </p:sp>
      <p:sp>
        <p:nvSpPr>
          <p:cNvPr id="7" name="Right Brace 6"/>
          <p:cNvSpPr/>
          <p:nvPr/>
        </p:nvSpPr>
        <p:spPr>
          <a:xfrm>
            <a:off x="3391594" y="3457300"/>
            <a:ext cx="210588" cy="72777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ln w="0"/>
              <a:effectLst>
                <a:outerShdw blurRad="38100" dist="19050" dir="2700000" algn="tl" rotWithShape="0">
                  <a:schemeClr val="dk1">
                    <a:alpha val="40000"/>
                  </a:schemeClr>
                </a:outerShdw>
              </a:effectLst>
            </a:endParaRPr>
          </a:p>
        </p:txBody>
      </p:sp>
      <p:sp>
        <p:nvSpPr>
          <p:cNvPr id="8" name="Right Brace 7"/>
          <p:cNvSpPr/>
          <p:nvPr/>
        </p:nvSpPr>
        <p:spPr>
          <a:xfrm>
            <a:off x="3602182" y="1077678"/>
            <a:ext cx="108066" cy="31412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9" name="TextBox 8"/>
          <p:cNvSpPr txBox="1"/>
          <p:nvPr/>
        </p:nvSpPr>
        <p:spPr>
          <a:xfrm>
            <a:off x="3676997" y="1117164"/>
            <a:ext cx="2774604" cy="253916"/>
          </a:xfrm>
          <a:prstGeom prst="rect">
            <a:avLst/>
          </a:prstGeom>
          <a:noFill/>
        </p:spPr>
        <p:txBody>
          <a:bodyPr wrap="square" rtlCol="0">
            <a:spAutoFit/>
          </a:bodyPr>
          <a:lstStyle/>
          <a:p>
            <a:r>
              <a:rPr lang="en-US" sz="1050" dirty="0" smtClean="0">
                <a:solidFill>
                  <a:srgbClr val="00B0F0"/>
                </a:solidFill>
                <a:latin typeface="Times New Roman" panose="02020603050405020304" pitchFamily="18" charset="0"/>
                <a:cs typeface="Times New Roman" panose="02020603050405020304" pitchFamily="18" charset="0"/>
              </a:rPr>
              <a:t>Training the model</a:t>
            </a:r>
            <a:endParaRPr lang="en-IN" sz="1050" dirty="0">
              <a:solidFill>
                <a:srgbClr val="00B0F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6691744" y="454930"/>
            <a:ext cx="3948547" cy="1223412"/>
          </a:xfrm>
          <a:prstGeom prst="rect">
            <a:avLst/>
          </a:prstGeom>
          <a:noFill/>
        </p:spPr>
        <p:txBody>
          <a:bodyPr wrap="square" rtlCol="0">
            <a:spAutoFit/>
          </a:bodyPr>
          <a:lstStyle/>
          <a:p>
            <a:r>
              <a:rPr lang="en-IN" sz="1050" dirty="0" err="1"/>
              <a:t>plt.figure</a:t>
            </a:r>
            <a:r>
              <a:rPr lang="en-IN" sz="1050" dirty="0"/>
              <a:t>(</a:t>
            </a:r>
            <a:r>
              <a:rPr lang="en-IN" sz="1050" dirty="0" err="1"/>
              <a:t>figsize</a:t>
            </a:r>
            <a:r>
              <a:rPr lang="en-IN" sz="1050" dirty="0"/>
              <a:t>=(10,4))</a:t>
            </a:r>
          </a:p>
          <a:p>
            <a:r>
              <a:rPr lang="en-IN" sz="1050" dirty="0" err="1"/>
              <a:t>plt.subplot</a:t>
            </a:r>
            <a:r>
              <a:rPr lang="en-IN" sz="1050" dirty="0"/>
              <a:t>(1,2,1)</a:t>
            </a:r>
          </a:p>
          <a:p>
            <a:r>
              <a:rPr lang="en-IN" sz="1050" dirty="0" err="1"/>
              <a:t>plt.plot</a:t>
            </a:r>
            <a:r>
              <a:rPr lang="en-IN" sz="1050" dirty="0"/>
              <a:t>(</a:t>
            </a:r>
            <a:r>
              <a:rPr lang="en-IN" sz="1050" dirty="0" err="1"/>
              <a:t>history.history</a:t>
            </a:r>
            <a:r>
              <a:rPr lang="en-IN" sz="1050" dirty="0"/>
              <a:t>['accuracy'], label='Train </a:t>
            </a:r>
            <a:r>
              <a:rPr lang="en-IN" sz="1050" dirty="0" err="1"/>
              <a:t>Acc</a:t>
            </a:r>
            <a:r>
              <a:rPr lang="en-IN" sz="1050" dirty="0"/>
              <a:t>', marker='o')</a:t>
            </a:r>
          </a:p>
          <a:p>
            <a:r>
              <a:rPr lang="en-IN" sz="1050" dirty="0" err="1"/>
              <a:t>plt.plot</a:t>
            </a:r>
            <a:r>
              <a:rPr lang="en-IN" sz="1050" dirty="0"/>
              <a:t>(</a:t>
            </a:r>
            <a:r>
              <a:rPr lang="en-IN" sz="1050" dirty="0" err="1"/>
              <a:t>history.history</a:t>
            </a:r>
            <a:r>
              <a:rPr lang="en-IN" sz="1050" dirty="0"/>
              <a:t>['</a:t>
            </a:r>
            <a:r>
              <a:rPr lang="en-IN" sz="1050" dirty="0" err="1"/>
              <a:t>val_accuracy</a:t>
            </a:r>
            <a:r>
              <a:rPr lang="en-IN" sz="1050" dirty="0"/>
              <a:t>'], label='Val </a:t>
            </a:r>
            <a:r>
              <a:rPr lang="en-IN" sz="1050" dirty="0" err="1"/>
              <a:t>Acc</a:t>
            </a:r>
            <a:r>
              <a:rPr lang="en-IN" sz="1050" dirty="0"/>
              <a:t>', marker='o')</a:t>
            </a:r>
          </a:p>
          <a:p>
            <a:r>
              <a:rPr lang="en-IN" sz="1050" dirty="0" err="1"/>
              <a:t>plt.legend</a:t>
            </a:r>
            <a:r>
              <a:rPr lang="en-IN" sz="1050" dirty="0"/>
              <a:t>(); </a:t>
            </a:r>
            <a:r>
              <a:rPr lang="en-IN" sz="1050" dirty="0" err="1"/>
              <a:t>plt.title</a:t>
            </a:r>
            <a:r>
              <a:rPr lang="en-IN" sz="1050" dirty="0"/>
              <a:t>('Accuracy'); </a:t>
            </a:r>
            <a:r>
              <a:rPr lang="en-IN" sz="1050" dirty="0" err="1"/>
              <a:t>plt.grid</a:t>
            </a:r>
            <a:r>
              <a:rPr lang="en-IN" sz="1050" dirty="0"/>
              <a:t>(True)</a:t>
            </a:r>
          </a:p>
          <a:p>
            <a:r>
              <a:rPr lang="en-IN" sz="1050" dirty="0"/>
              <a:t/>
            </a:r>
            <a:br>
              <a:rPr lang="en-IN" sz="1050" dirty="0"/>
            </a:br>
            <a:endParaRPr lang="en-IN" sz="1050" dirty="0"/>
          </a:p>
        </p:txBody>
      </p:sp>
      <p:sp>
        <p:nvSpPr>
          <p:cNvPr id="11" name="TextBox 10"/>
          <p:cNvSpPr txBox="1"/>
          <p:nvPr/>
        </p:nvSpPr>
        <p:spPr>
          <a:xfrm>
            <a:off x="3602182" y="3694230"/>
            <a:ext cx="2774604" cy="253916"/>
          </a:xfrm>
          <a:prstGeom prst="rect">
            <a:avLst/>
          </a:prstGeom>
          <a:noFill/>
        </p:spPr>
        <p:txBody>
          <a:bodyPr wrap="square" rtlCol="0">
            <a:spAutoFit/>
          </a:bodyPr>
          <a:lstStyle/>
          <a:p>
            <a:r>
              <a:rPr lang="en-US" sz="1050" dirty="0" smtClean="0">
                <a:solidFill>
                  <a:srgbClr val="00B0F0"/>
                </a:solidFill>
                <a:latin typeface="Times New Roman" panose="02020603050405020304" pitchFamily="18" charset="0"/>
                <a:cs typeface="Times New Roman" panose="02020603050405020304" pitchFamily="18" charset="0"/>
              </a:rPr>
              <a:t>Evaluation on Test set</a:t>
            </a:r>
            <a:endParaRPr lang="en-IN" sz="1050" dirty="0">
              <a:solidFill>
                <a:srgbClr val="00B0F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6691744" y="3597776"/>
            <a:ext cx="4231180" cy="900246"/>
          </a:xfrm>
          <a:prstGeom prst="rect">
            <a:avLst/>
          </a:prstGeom>
        </p:spPr>
        <p:txBody>
          <a:bodyPr wrap="square">
            <a:spAutoFit/>
          </a:bodyPr>
          <a:lstStyle/>
          <a:p>
            <a:r>
              <a:rPr lang="en-IN" sz="1050" dirty="0" err="1"/>
              <a:t>plt.subplot</a:t>
            </a:r>
            <a:r>
              <a:rPr lang="en-IN" sz="1050" dirty="0"/>
              <a:t>(1,2,2)</a:t>
            </a:r>
          </a:p>
          <a:p>
            <a:r>
              <a:rPr lang="en-IN" sz="1050" dirty="0" err="1"/>
              <a:t>plt.plot</a:t>
            </a:r>
            <a:r>
              <a:rPr lang="en-IN" sz="1050" dirty="0"/>
              <a:t>(</a:t>
            </a:r>
            <a:r>
              <a:rPr lang="en-IN" sz="1050" dirty="0" err="1"/>
              <a:t>history.history</a:t>
            </a:r>
            <a:r>
              <a:rPr lang="en-IN" sz="1050" dirty="0"/>
              <a:t>['loss'], label='Train Loss', marker='o')</a:t>
            </a:r>
          </a:p>
          <a:p>
            <a:r>
              <a:rPr lang="en-IN" sz="1050" dirty="0" err="1"/>
              <a:t>plt.plot</a:t>
            </a:r>
            <a:r>
              <a:rPr lang="en-IN" sz="1050" dirty="0"/>
              <a:t>(</a:t>
            </a:r>
            <a:r>
              <a:rPr lang="en-IN" sz="1050" dirty="0" err="1"/>
              <a:t>history.history</a:t>
            </a:r>
            <a:r>
              <a:rPr lang="en-IN" sz="1050" dirty="0"/>
              <a:t>['</a:t>
            </a:r>
            <a:r>
              <a:rPr lang="en-IN" sz="1050" dirty="0" err="1"/>
              <a:t>val_loss</a:t>
            </a:r>
            <a:r>
              <a:rPr lang="en-IN" sz="1050" dirty="0"/>
              <a:t>'], label='Val Loss', marker='o')</a:t>
            </a:r>
          </a:p>
          <a:p>
            <a:r>
              <a:rPr lang="en-IN" sz="1050" dirty="0" err="1"/>
              <a:t>plt.legend</a:t>
            </a:r>
            <a:r>
              <a:rPr lang="en-IN" sz="1050" dirty="0"/>
              <a:t>(); </a:t>
            </a:r>
            <a:r>
              <a:rPr lang="en-IN" sz="1050" dirty="0" err="1"/>
              <a:t>plt.title</a:t>
            </a:r>
            <a:r>
              <a:rPr lang="en-IN" sz="1050" dirty="0"/>
              <a:t>('Loss'); </a:t>
            </a:r>
            <a:r>
              <a:rPr lang="en-IN" sz="1050" dirty="0" err="1"/>
              <a:t>plt.grid</a:t>
            </a:r>
            <a:r>
              <a:rPr lang="en-IN" sz="1050" dirty="0"/>
              <a:t>(True)</a:t>
            </a:r>
          </a:p>
          <a:p>
            <a:r>
              <a:rPr lang="en-IN" sz="1050" dirty="0" err="1"/>
              <a:t>plt.show</a:t>
            </a:r>
            <a:r>
              <a:rPr lang="en-IN" sz="1050" dirty="0"/>
              <a:t>()</a:t>
            </a:r>
          </a:p>
        </p:txBody>
      </p:sp>
      <p:sp>
        <p:nvSpPr>
          <p:cNvPr id="17" name="TextBox 16"/>
          <p:cNvSpPr txBox="1"/>
          <p:nvPr/>
        </p:nvSpPr>
        <p:spPr>
          <a:xfrm>
            <a:off x="6671883" y="1691098"/>
            <a:ext cx="1613594" cy="253916"/>
          </a:xfrm>
          <a:prstGeom prst="rect">
            <a:avLst/>
          </a:prstGeom>
          <a:noFill/>
        </p:spPr>
        <p:txBody>
          <a:bodyPr wrap="square" rtlCol="0">
            <a:spAutoFit/>
          </a:bodyPr>
          <a:lstStyle/>
          <a:p>
            <a:r>
              <a:rPr lang="en-US" sz="1050" b="1" dirty="0" smtClean="0">
                <a:latin typeface="Times New Roman" panose="02020603050405020304" pitchFamily="18" charset="0"/>
                <a:cs typeface="Times New Roman" panose="02020603050405020304" pitchFamily="18" charset="0"/>
              </a:rPr>
              <a:t>Training Accuracy:</a:t>
            </a:r>
            <a:endParaRPr lang="en-IN" sz="105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6671883" y="4748767"/>
            <a:ext cx="1613594" cy="253916"/>
          </a:xfrm>
          <a:prstGeom prst="rect">
            <a:avLst/>
          </a:prstGeom>
          <a:noFill/>
        </p:spPr>
        <p:txBody>
          <a:bodyPr wrap="square" rtlCol="0">
            <a:spAutoFit/>
          </a:bodyPr>
          <a:lstStyle/>
          <a:p>
            <a:r>
              <a:rPr lang="en-US" sz="1050" b="1" dirty="0" smtClean="0">
                <a:latin typeface="Times New Roman" panose="02020603050405020304" pitchFamily="18" charset="0"/>
                <a:cs typeface="Times New Roman" panose="02020603050405020304" pitchFamily="18" charset="0"/>
              </a:rPr>
              <a:t>Training Loss:</a:t>
            </a:r>
            <a:endParaRPr lang="en-IN" sz="1050"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4098172" y="2011221"/>
            <a:ext cx="1928553" cy="253916"/>
          </a:xfrm>
          <a:prstGeom prst="rect">
            <a:avLst/>
          </a:prstGeom>
          <a:noFill/>
        </p:spPr>
        <p:txBody>
          <a:bodyPr wrap="square" rtlCol="0">
            <a:spAutoFit/>
          </a:bodyPr>
          <a:lstStyle/>
          <a:p>
            <a:r>
              <a:rPr lang="en-US" sz="1050" dirty="0" smtClean="0">
                <a:solidFill>
                  <a:srgbClr val="00B0F0"/>
                </a:solidFill>
                <a:latin typeface="Times New Roman" panose="02020603050405020304" pitchFamily="18" charset="0"/>
                <a:cs typeface="Times New Roman" panose="02020603050405020304" pitchFamily="18" charset="0"/>
              </a:rPr>
              <a:t>Predicting Training Accuracy</a:t>
            </a:r>
            <a:endParaRPr lang="en-IN" sz="1050" dirty="0">
              <a:solidFill>
                <a:srgbClr val="00B0F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379614" y="5449023"/>
            <a:ext cx="6096000" cy="577081"/>
          </a:xfrm>
          <a:prstGeom prst="rect">
            <a:avLst/>
          </a:prstGeom>
        </p:spPr>
        <p:txBody>
          <a:bodyPr>
            <a:spAutoFit/>
          </a:bodyPr>
          <a:lstStyle/>
          <a:p>
            <a:r>
              <a:rPr lang="en-US" sz="1050" dirty="0" err="1">
                <a:latin typeface="Times New Roman" panose="02020603050405020304" pitchFamily="18" charset="0"/>
                <a:cs typeface="Times New Roman" panose="02020603050405020304" pitchFamily="18" charset="0"/>
              </a:rPr>
              <a:t>save_path</a:t>
            </a:r>
            <a:r>
              <a:rPr lang="en-US" sz="1050" dirty="0">
                <a:latin typeface="Times New Roman" panose="02020603050405020304" pitchFamily="18" charset="0"/>
                <a:cs typeface="Times New Roman" panose="02020603050405020304" pitchFamily="18" charset="0"/>
              </a:rPr>
              <a:t> = '/</a:t>
            </a:r>
            <a:r>
              <a:rPr lang="en-US" sz="1050" dirty="0" err="1" smtClean="0">
                <a:latin typeface="Times New Roman" panose="02020603050405020304" pitchFamily="18" charset="0"/>
                <a:cs typeface="Times New Roman" panose="02020603050405020304" pitchFamily="18" charset="0"/>
              </a:rPr>
              <a:t>kaggle</a:t>
            </a:r>
            <a:r>
              <a:rPr lang="en-US" sz="1050" dirty="0" smtClean="0">
                <a:latin typeface="Times New Roman" panose="02020603050405020304" pitchFamily="18" charset="0"/>
                <a:cs typeface="Times New Roman" panose="02020603050405020304" pitchFamily="18" charset="0"/>
              </a:rPr>
              <a:t>/working/vgg16_from_scratch_epoch_33_herlev.h5</a:t>
            </a:r>
          </a:p>
          <a:p>
            <a:r>
              <a:rPr lang="en-US" sz="1050" dirty="0" smtClean="0">
                <a:latin typeface="Times New Roman" panose="02020603050405020304" pitchFamily="18" charset="0"/>
                <a:cs typeface="Times New Roman" panose="02020603050405020304" pitchFamily="18" charset="0"/>
              </a:rPr>
              <a:t>'</a:t>
            </a:r>
            <a:r>
              <a:rPr lang="en-US" sz="1050" dirty="0" err="1" smtClean="0">
                <a:latin typeface="Times New Roman" panose="02020603050405020304" pitchFamily="18" charset="0"/>
                <a:cs typeface="Times New Roman" panose="02020603050405020304" pitchFamily="18" charset="0"/>
              </a:rPr>
              <a:t>model.save</a:t>
            </a:r>
            <a:r>
              <a:rPr lang="en-US" sz="1050" dirty="0" smtClean="0">
                <a:latin typeface="Times New Roman" panose="02020603050405020304" pitchFamily="18" charset="0"/>
                <a:cs typeface="Times New Roman" panose="02020603050405020304" pitchFamily="18" charset="0"/>
              </a:rPr>
              <a:t>(</a:t>
            </a:r>
            <a:r>
              <a:rPr lang="en-US" sz="1050" dirty="0" err="1" smtClean="0">
                <a:latin typeface="Times New Roman" panose="02020603050405020304" pitchFamily="18" charset="0"/>
                <a:cs typeface="Times New Roman" panose="02020603050405020304" pitchFamily="18" charset="0"/>
              </a:rPr>
              <a:t>save_path</a:t>
            </a:r>
            <a:r>
              <a:rPr lang="en-US" sz="1050" dirty="0" smtClean="0">
                <a:latin typeface="Times New Roman" panose="02020603050405020304" pitchFamily="18" charset="0"/>
                <a:cs typeface="Times New Roman" panose="02020603050405020304" pitchFamily="18" charset="0"/>
              </a:rPr>
              <a:t>)</a:t>
            </a:r>
          </a:p>
          <a:p>
            <a:r>
              <a:rPr lang="en-US" sz="1050" dirty="0" smtClean="0">
                <a:latin typeface="Times New Roman" panose="02020603050405020304" pitchFamily="18" charset="0"/>
                <a:cs typeface="Times New Roman" panose="02020603050405020304" pitchFamily="18" charset="0"/>
              </a:rPr>
              <a:t>print(f</a:t>
            </a:r>
            <a:r>
              <a:rPr lang="en-US" sz="1050" dirty="0">
                <a:latin typeface="Times New Roman" panose="02020603050405020304" pitchFamily="18" charset="0"/>
                <a:cs typeface="Times New Roman" panose="02020603050405020304" pitchFamily="18" charset="0"/>
              </a:rPr>
              <a:t>" Model saved successfully at: {</a:t>
            </a:r>
            <a:r>
              <a:rPr lang="en-US" sz="1050" dirty="0" err="1">
                <a:latin typeface="Times New Roman" panose="02020603050405020304" pitchFamily="18" charset="0"/>
                <a:cs typeface="Times New Roman" panose="02020603050405020304" pitchFamily="18" charset="0"/>
              </a:rPr>
              <a:t>save_path</a:t>
            </a:r>
            <a:r>
              <a:rPr lang="en-US" sz="1050" dirty="0">
                <a:latin typeface="Times New Roman" panose="02020603050405020304" pitchFamily="18" charset="0"/>
                <a:cs typeface="Times New Roman" panose="02020603050405020304" pitchFamily="18" charset="0"/>
              </a:rPr>
              <a:t>}")</a:t>
            </a:r>
          </a:p>
        </p:txBody>
      </p:sp>
      <p:sp>
        <p:nvSpPr>
          <p:cNvPr id="21" name="Right Brace 20"/>
          <p:cNvSpPr/>
          <p:nvPr/>
        </p:nvSpPr>
        <p:spPr>
          <a:xfrm>
            <a:off x="4333703" y="5464881"/>
            <a:ext cx="113606" cy="52783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ln w="0"/>
              <a:effectLst>
                <a:outerShdw blurRad="38100" dist="19050" dir="2700000" algn="tl" rotWithShape="0">
                  <a:schemeClr val="dk1">
                    <a:alpha val="40000"/>
                  </a:schemeClr>
                </a:outerShdw>
              </a:effectLst>
            </a:endParaRPr>
          </a:p>
        </p:txBody>
      </p:sp>
      <p:sp>
        <p:nvSpPr>
          <p:cNvPr id="22" name="TextBox 21"/>
          <p:cNvSpPr txBox="1"/>
          <p:nvPr/>
        </p:nvSpPr>
        <p:spPr>
          <a:xfrm>
            <a:off x="4456298" y="5629327"/>
            <a:ext cx="2774604" cy="253916"/>
          </a:xfrm>
          <a:prstGeom prst="rect">
            <a:avLst/>
          </a:prstGeom>
          <a:noFill/>
        </p:spPr>
        <p:txBody>
          <a:bodyPr wrap="square" rtlCol="0">
            <a:spAutoFit/>
          </a:bodyPr>
          <a:lstStyle/>
          <a:p>
            <a:r>
              <a:rPr lang="en-US" sz="1050" dirty="0" smtClean="0">
                <a:solidFill>
                  <a:srgbClr val="00B0F0"/>
                </a:solidFill>
                <a:latin typeface="Times New Roman" panose="02020603050405020304" pitchFamily="18" charset="0"/>
                <a:cs typeface="Times New Roman" panose="02020603050405020304" pitchFamily="18" charset="0"/>
              </a:rPr>
              <a:t>Saving the model path in drive</a:t>
            </a:r>
            <a:endParaRPr lang="en-IN" sz="1050" dirty="0">
              <a:solidFill>
                <a:srgbClr val="00B0F0"/>
              </a:solidFill>
              <a:latin typeface="Times New Roman" panose="02020603050405020304" pitchFamily="18" charset="0"/>
              <a:cs typeface="Times New Roman" panose="02020603050405020304" pitchFamily="18" charset="0"/>
            </a:endParaRPr>
          </a:p>
        </p:txBody>
      </p:sp>
      <p:pic>
        <p:nvPicPr>
          <p:cNvPr id="23" name="Picture 4" descr="GIAN - Global Initiative of Academic Network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15019" cy="33734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lc="http://schemas.openxmlformats.org/drawingml/2006/lockedCanvas" xmlns:a16="http://schemas.microsoft.com/office/drawing/2014/main" xmlns="" id="{2669ABA5-20E6-818E-6C08-3D0B96AA4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16326" y="0"/>
            <a:ext cx="475673" cy="466725"/>
          </a:xfrm>
          <a:prstGeom prst="rect">
            <a:avLst/>
          </a:prstGeom>
        </p:spPr>
      </p:pic>
      <p:sp>
        <p:nvSpPr>
          <p:cNvPr id="15" name="Slide Number Placeholder 14"/>
          <p:cNvSpPr>
            <a:spLocks noGrp="1"/>
          </p:cNvSpPr>
          <p:nvPr>
            <p:ph type="sldNum" sz="quarter" idx="12"/>
          </p:nvPr>
        </p:nvSpPr>
        <p:spPr/>
        <p:txBody>
          <a:bodyPr/>
          <a:lstStyle/>
          <a:p>
            <a:fld id="{7B168CCF-A15B-4761-8074-CC4E40B4ECF8}" type="slidenum">
              <a:rPr lang="en-IN" smtClean="0"/>
              <a:t>34</a:t>
            </a:fld>
            <a:endParaRPr lang="en-IN"/>
          </a:p>
        </p:txBody>
      </p:sp>
      <p:pic>
        <p:nvPicPr>
          <p:cNvPr id="25" name="Picture 24"/>
          <p:cNvPicPr>
            <a:picLocks noChangeAspect="1"/>
          </p:cNvPicPr>
          <p:nvPr/>
        </p:nvPicPr>
        <p:blipFill>
          <a:blip r:embed="rId4"/>
          <a:stretch>
            <a:fillRect/>
          </a:stretch>
        </p:blipFill>
        <p:spPr>
          <a:xfrm>
            <a:off x="7973831" y="1611429"/>
            <a:ext cx="1889303" cy="1719675"/>
          </a:xfrm>
          <a:prstGeom prst="rect">
            <a:avLst/>
          </a:prstGeom>
        </p:spPr>
      </p:pic>
      <p:pic>
        <p:nvPicPr>
          <p:cNvPr id="26" name="Picture 25"/>
          <p:cNvPicPr>
            <a:picLocks noChangeAspect="1"/>
          </p:cNvPicPr>
          <p:nvPr/>
        </p:nvPicPr>
        <p:blipFill>
          <a:blip r:embed="rId5"/>
          <a:stretch>
            <a:fillRect/>
          </a:stretch>
        </p:blipFill>
        <p:spPr>
          <a:xfrm>
            <a:off x="7880236" y="4320604"/>
            <a:ext cx="2020222" cy="1894351"/>
          </a:xfrm>
          <a:prstGeom prst="rect">
            <a:avLst/>
          </a:prstGeom>
        </p:spPr>
      </p:pic>
    </p:spTree>
    <p:extLst>
      <p:ext uri="{BB962C8B-B14F-4D97-AF65-F5344CB8AC3E}">
        <p14:creationId xmlns:p14="http://schemas.microsoft.com/office/powerpoint/2010/main" val="36177122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949" y="1065105"/>
            <a:ext cx="5971309" cy="3970318"/>
          </a:xfrm>
          <a:prstGeom prst="rect">
            <a:avLst/>
          </a:prstGeom>
        </p:spPr>
        <p:txBody>
          <a:bodyPr wrap="square">
            <a:spAutoFit/>
          </a:bodyPr>
          <a:lstStyle/>
          <a:p>
            <a:r>
              <a:rPr lang="en-IN" sz="1200" dirty="0">
                <a:latin typeface="Times New Roman" panose="02020603050405020304" pitchFamily="18" charset="0"/>
                <a:cs typeface="Times New Roman" panose="02020603050405020304" pitchFamily="18" charset="0"/>
              </a:rPr>
              <a:t>from </a:t>
            </a:r>
            <a:r>
              <a:rPr lang="en-IN" sz="1200" dirty="0" err="1">
                <a:latin typeface="Times New Roman" panose="02020603050405020304" pitchFamily="18" charset="0"/>
                <a:cs typeface="Times New Roman" panose="02020603050405020304" pitchFamily="18" charset="0"/>
              </a:rPr>
              <a:t>tensorflow.keras.preprocessing</a:t>
            </a:r>
            <a:r>
              <a:rPr lang="en-IN" sz="1200" dirty="0">
                <a:latin typeface="Times New Roman" panose="02020603050405020304" pitchFamily="18" charset="0"/>
                <a:cs typeface="Times New Roman" panose="02020603050405020304" pitchFamily="18" charset="0"/>
              </a:rPr>
              <a:t> import </a:t>
            </a:r>
            <a:r>
              <a:rPr lang="en-IN" sz="1200" dirty="0" smtClean="0">
                <a:latin typeface="Times New Roman" panose="02020603050405020304" pitchFamily="18" charset="0"/>
                <a:cs typeface="Times New Roman" panose="02020603050405020304" pitchFamily="18" charset="0"/>
              </a:rPr>
              <a:t>image</a:t>
            </a:r>
          </a:p>
          <a:p>
            <a:r>
              <a:rPr lang="en-IN" sz="1200" dirty="0" smtClean="0">
                <a:latin typeface="Times New Roman" panose="02020603050405020304" pitchFamily="18" charset="0"/>
                <a:cs typeface="Times New Roman" panose="02020603050405020304" pitchFamily="18" charset="0"/>
              </a:rPr>
              <a:t>import </a:t>
            </a:r>
            <a:r>
              <a:rPr lang="en-IN" sz="1200" dirty="0" err="1">
                <a:latin typeface="Times New Roman" panose="02020603050405020304" pitchFamily="18" charset="0"/>
                <a:cs typeface="Times New Roman" panose="02020603050405020304" pitchFamily="18" charset="0"/>
              </a:rPr>
              <a:t>numpy</a:t>
            </a:r>
            <a:r>
              <a:rPr lang="en-IN" sz="1200" dirty="0">
                <a:latin typeface="Times New Roman" panose="02020603050405020304" pitchFamily="18" charset="0"/>
                <a:cs typeface="Times New Roman" panose="02020603050405020304" pitchFamily="18" charset="0"/>
              </a:rPr>
              <a:t> as </a:t>
            </a:r>
            <a:r>
              <a:rPr lang="en-IN" sz="1200" dirty="0" smtClean="0">
                <a:latin typeface="Times New Roman" panose="02020603050405020304" pitchFamily="18" charset="0"/>
                <a:cs typeface="Times New Roman" panose="02020603050405020304" pitchFamily="18" charset="0"/>
              </a:rPr>
              <a:t>np</a:t>
            </a:r>
          </a:p>
          <a:p>
            <a:r>
              <a:rPr lang="en-IN" sz="1200" dirty="0" smtClean="0">
                <a:latin typeface="Times New Roman" panose="02020603050405020304" pitchFamily="18" charset="0"/>
                <a:cs typeface="Times New Roman" panose="02020603050405020304" pitchFamily="18" charset="0"/>
              </a:rPr>
              <a:t>import </a:t>
            </a:r>
            <a:r>
              <a:rPr lang="en-IN" sz="1200" dirty="0" err="1">
                <a:latin typeface="Times New Roman" panose="02020603050405020304" pitchFamily="18" charset="0"/>
                <a:cs typeface="Times New Roman" panose="02020603050405020304" pitchFamily="18" charset="0"/>
              </a:rPr>
              <a:t>matplotlib.pyplot</a:t>
            </a:r>
            <a:r>
              <a:rPr lang="en-IN" sz="1200" dirty="0">
                <a:latin typeface="Times New Roman" panose="02020603050405020304" pitchFamily="18" charset="0"/>
                <a:cs typeface="Times New Roman" panose="02020603050405020304" pitchFamily="18" charset="0"/>
              </a:rPr>
              <a:t> as </a:t>
            </a:r>
            <a:r>
              <a:rPr lang="en-IN" sz="1200" dirty="0" err="1" smtClean="0">
                <a:latin typeface="Times New Roman" panose="02020603050405020304" pitchFamily="18" charset="0"/>
                <a:cs typeface="Times New Roman" panose="02020603050405020304" pitchFamily="18" charset="0"/>
              </a:rPr>
              <a:t>plt</a:t>
            </a:r>
            <a:endParaRPr lang="en-IN" sz="1200" dirty="0" smtClean="0">
              <a:latin typeface="Times New Roman" panose="02020603050405020304" pitchFamily="18" charset="0"/>
              <a:cs typeface="Times New Roman" panose="02020603050405020304" pitchFamily="18" charset="0"/>
            </a:endParaRPr>
          </a:p>
          <a:p>
            <a:endParaRPr lang="en-IN" sz="1200" dirty="0" smtClean="0">
              <a:latin typeface="Times New Roman" panose="02020603050405020304" pitchFamily="18" charset="0"/>
              <a:cs typeface="Times New Roman" panose="02020603050405020304" pitchFamily="18" charset="0"/>
            </a:endParaRPr>
          </a:p>
          <a:p>
            <a:endParaRPr lang="en-IN" sz="1200" dirty="0">
              <a:latin typeface="Times New Roman" panose="02020603050405020304" pitchFamily="18" charset="0"/>
              <a:cs typeface="Times New Roman" panose="02020603050405020304" pitchFamily="18" charset="0"/>
            </a:endParaRPr>
          </a:p>
          <a:p>
            <a:r>
              <a:rPr lang="en-IN" sz="1200" dirty="0" err="1" smtClean="0">
                <a:latin typeface="Times New Roman" panose="02020603050405020304" pitchFamily="18" charset="0"/>
                <a:cs typeface="Times New Roman" panose="02020603050405020304" pitchFamily="18" charset="0"/>
              </a:rPr>
              <a:t>img_path</a:t>
            </a:r>
            <a:r>
              <a:rPr lang="en-IN" sz="1200" dirty="0" smtClean="0">
                <a:latin typeface="Times New Roman" panose="02020603050405020304" pitchFamily="18" charset="0"/>
                <a:cs typeface="Times New Roman" panose="02020603050405020304" pitchFamily="18" charset="0"/>
              </a:rPr>
              <a:t> </a:t>
            </a:r>
            <a:r>
              <a:rPr lang="en-IN" sz="1200" dirty="0">
                <a:latin typeface="Times New Roman" panose="02020603050405020304" pitchFamily="18" charset="0"/>
                <a:cs typeface="Times New Roman" panose="02020603050405020304" pitchFamily="18" charset="0"/>
              </a:rPr>
              <a:t>= '/</a:t>
            </a:r>
            <a:r>
              <a:rPr lang="en-IN" sz="1200" dirty="0" err="1">
                <a:latin typeface="Times New Roman" panose="02020603050405020304" pitchFamily="18" charset="0"/>
                <a:cs typeface="Times New Roman" panose="02020603050405020304" pitchFamily="18" charset="0"/>
              </a:rPr>
              <a:t>kaggle</a:t>
            </a:r>
            <a:r>
              <a:rPr lang="en-IN" sz="1200" dirty="0">
                <a:latin typeface="Times New Roman" panose="02020603050405020304" pitchFamily="18" charset="0"/>
                <a:cs typeface="Times New Roman" panose="02020603050405020304" pitchFamily="18" charset="0"/>
              </a:rPr>
              <a:t>/input/</a:t>
            </a:r>
            <a:r>
              <a:rPr lang="en-IN" sz="1200" dirty="0" err="1">
                <a:latin typeface="Times New Roman" panose="02020603050405020304" pitchFamily="18" charset="0"/>
                <a:cs typeface="Times New Roman" panose="02020603050405020304" pitchFamily="18" charset="0"/>
              </a:rPr>
              <a:t>herlev</a:t>
            </a:r>
            <a:r>
              <a:rPr lang="en-IN" sz="1200" dirty="0">
                <a:latin typeface="Times New Roman" panose="02020603050405020304" pitchFamily="18" charset="0"/>
                <a:cs typeface="Times New Roman" panose="02020603050405020304" pitchFamily="18" charset="0"/>
              </a:rPr>
              <a:t>-dataset/</a:t>
            </a:r>
            <a:r>
              <a:rPr lang="en-IN" sz="1200" dirty="0" err="1">
                <a:latin typeface="Times New Roman" panose="02020603050405020304" pitchFamily="18" charset="0"/>
                <a:cs typeface="Times New Roman" panose="02020603050405020304" pitchFamily="18" charset="0"/>
              </a:rPr>
              <a:t>Herlev</a:t>
            </a:r>
            <a:r>
              <a:rPr lang="en-IN" sz="1200" dirty="0">
                <a:latin typeface="Times New Roman" panose="02020603050405020304" pitchFamily="18" charset="0"/>
                <a:cs typeface="Times New Roman" panose="02020603050405020304" pitchFamily="18" charset="0"/>
              </a:rPr>
              <a:t> </a:t>
            </a:r>
            <a:r>
              <a:rPr lang="en-IN" sz="1200" dirty="0" smtClean="0">
                <a:latin typeface="Times New Roman" panose="02020603050405020304" pitchFamily="18" charset="0"/>
                <a:cs typeface="Times New Roman" panose="02020603050405020304" pitchFamily="18" charset="0"/>
              </a:rPr>
              <a:t>Dataset/test/</a:t>
            </a:r>
            <a:r>
              <a:rPr lang="en-IN" sz="1200" dirty="0" err="1" smtClean="0">
                <a:latin typeface="Times New Roman" panose="02020603050405020304" pitchFamily="18" charset="0"/>
                <a:cs typeface="Times New Roman" panose="02020603050405020304" pitchFamily="18" charset="0"/>
              </a:rPr>
              <a:t>light_dysplastic</a:t>
            </a:r>
            <a:r>
              <a:rPr lang="en-IN" sz="1200" dirty="0" smtClean="0">
                <a:latin typeface="Times New Roman" panose="02020603050405020304" pitchFamily="18" charset="0"/>
                <a:cs typeface="Times New Roman" panose="02020603050405020304" pitchFamily="18" charset="0"/>
              </a:rPr>
              <a:t>/153354858-153354901-002.BMP‘</a:t>
            </a:r>
          </a:p>
          <a:p>
            <a:r>
              <a:rPr lang="en-IN" sz="1200" dirty="0" err="1" smtClean="0">
                <a:latin typeface="Times New Roman" panose="02020603050405020304" pitchFamily="18" charset="0"/>
                <a:cs typeface="Times New Roman" panose="02020603050405020304" pitchFamily="18" charset="0"/>
              </a:rPr>
              <a:t>img</a:t>
            </a:r>
            <a:r>
              <a:rPr lang="en-IN" sz="1200" dirty="0" smtClean="0">
                <a:latin typeface="Times New Roman" panose="02020603050405020304" pitchFamily="18" charset="0"/>
                <a:cs typeface="Times New Roman" panose="02020603050405020304" pitchFamily="18" charset="0"/>
              </a:rPr>
              <a:t> </a:t>
            </a:r>
            <a:r>
              <a:rPr lang="en-IN" sz="1200" dirty="0">
                <a:latin typeface="Times New Roman" panose="02020603050405020304" pitchFamily="18" charset="0"/>
                <a:cs typeface="Times New Roman" panose="02020603050405020304" pitchFamily="18" charset="0"/>
              </a:rPr>
              <a:t>= </a:t>
            </a:r>
            <a:r>
              <a:rPr lang="en-IN" sz="1200" dirty="0" err="1">
                <a:latin typeface="Times New Roman" panose="02020603050405020304" pitchFamily="18" charset="0"/>
                <a:cs typeface="Times New Roman" panose="02020603050405020304" pitchFamily="18" charset="0"/>
              </a:rPr>
              <a:t>image.load_img</a:t>
            </a:r>
            <a:r>
              <a:rPr lang="en-IN" sz="1200" dirty="0">
                <a:latin typeface="Times New Roman" panose="02020603050405020304" pitchFamily="18" charset="0"/>
                <a:cs typeface="Times New Roman" panose="02020603050405020304" pitchFamily="18" charset="0"/>
              </a:rPr>
              <a:t>(</a:t>
            </a:r>
            <a:r>
              <a:rPr lang="en-IN" sz="1200" dirty="0" err="1">
                <a:latin typeface="Times New Roman" panose="02020603050405020304" pitchFamily="18" charset="0"/>
                <a:cs typeface="Times New Roman" panose="02020603050405020304" pitchFamily="18" charset="0"/>
              </a:rPr>
              <a:t>img_path</a:t>
            </a:r>
            <a:r>
              <a:rPr lang="en-IN" sz="1200" dirty="0">
                <a:latin typeface="Times New Roman" panose="02020603050405020304" pitchFamily="18" charset="0"/>
                <a:cs typeface="Times New Roman" panose="02020603050405020304" pitchFamily="18" charset="0"/>
              </a:rPr>
              <a:t>, </a:t>
            </a:r>
            <a:r>
              <a:rPr lang="en-IN" sz="1200" dirty="0" err="1">
                <a:latin typeface="Times New Roman" panose="02020603050405020304" pitchFamily="18" charset="0"/>
                <a:cs typeface="Times New Roman" panose="02020603050405020304" pitchFamily="18" charset="0"/>
              </a:rPr>
              <a:t>target_size</a:t>
            </a:r>
            <a:r>
              <a:rPr lang="en-IN" sz="1200" dirty="0">
                <a:latin typeface="Times New Roman" panose="02020603050405020304" pitchFamily="18" charset="0"/>
                <a:cs typeface="Times New Roman" panose="02020603050405020304" pitchFamily="18" charset="0"/>
              </a:rPr>
              <a:t>=(224, 224</a:t>
            </a:r>
            <a:r>
              <a:rPr lang="en-IN" sz="1200" dirty="0" smtClean="0">
                <a:latin typeface="Times New Roman" panose="02020603050405020304" pitchFamily="18" charset="0"/>
                <a:cs typeface="Times New Roman" panose="02020603050405020304" pitchFamily="18" charset="0"/>
              </a:rPr>
              <a:t>))</a:t>
            </a:r>
          </a:p>
          <a:p>
            <a:r>
              <a:rPr lang="en-IN" sz="1200" dirty="0" err="1" smtClean="0">
                <a:latin typeface="Times New Roman" panose="02020603050405020304" pitchFamily="18" charset="0"/>
                <a:cs typeface="Times New Roman" panose="02020603050405020304" pitchFamily="18" charset="0"/>
              </a:rPr>
              <a:t>img_array</a:t>
            </a:r>
            <a:r>
              <a:rPr lang="en-IN" sz="1200" dirty="0" smtClean="0">
                <a:latin typeface="Times New Roman" panose="02020603050405020304" pitchFamily="18" charset="0"/>
                <a:cs typeface="Times New Roman" panose="02020603050405020304" pitchFamily="18" charset="0"/>
              </a:rPr>
              <a:t> </a:t>
            </a:r>
            <a:r>
              <a:rPr lang="en-IN" sz="1200" dirty="0">
                <a:latin typeface="Times New Roman" panose="02020603050405020304" pitchFamily="18" charset="0"/>
                <a:cs typeface="Times New Roman" panose="02020603050405020304" pitchFamily="18" charset="0"/>
              </a:rPr>
              <a:t>= </a:t>
            </a:r>
            <a:r>
              <a:rPr lang="en-IN" sz="1200" dirty="0" err="1">
                <a:latin typeface="Times New Roman" panose="02020603050405020304" pitchFamily="18" charset="0"/>
                <a:cs typeface="Times New Roman" panose="02020603050405020304" pitchFamily="18" charset="0"/>
              </a:rPr>
              <a:t>image.img_to_array</a:t>
            </a:r>
            <a:r>
              <a:rPr lang="en-IN" sz="1200" dirty="0">
                <a:latin typeface="Times New Roman" panose="02020603050405020304" pitchFamily="18" charset="0"/>
                <a:cs typeface="Times New Roman" panose="02020603050405020304" pitchFamily="18" charset="0"/>
              </a:rPr>
              <a:t>(</a:t>
            </a:r>
            <a:r>
              <a:rPr lang="en-IN" sz="1200" dirty="0" err="1">
                <a:latin typeface="Times New Roman" panose="02020603050405020304" pitchFamily="18" charset="0"/>
                <a:cs typeface="Times New Roman" panose="02020603050405020304" pitchFamily="18" charset="0"/>
              </a:rPr>
              <a:t>img</a:t>
            </a:r>
            <a:r>
              <a:rPr lang="en-IN" sz="1200" dirty="0">
                <a:latin typeface="Times New Roman" panose="02020603050405020304" pitchFamily="18" charset="0"/>
                <a:cs typeface="Times New Roman" panose="02020603050405020304" pitchFamily="18" charset="0"/>
              </a:rPr>
              <a:t>) / </a:t>
            </a:r>
            <a:r>
              <a:rPr lang="en-IN" sz="1200" dirty="0" smtClean="0">
                <a:latin typeface="Times New Roman" panose="02020603050405020304" pitchFamily="18" charset="0"/>
                <a:cs typeface="Times New Roman" panose="02020603050405020304" pitchFamily="18" charset="0"/>
              </a:rPr>
              <a:t>255.0</a:t>
            </a:r>
          </a:p>
          <a:p>
            <a:r>
              <a:rPr lang="en-IN" sz="1200" dirty="0" err="1" smtClean="0">
                <a:latin typeface="Times New Roman" panose="02020603050405020304" pitchFamily="18" charset="0"/>
                <a:cs typeface="Times New Roman" panose="02020603050405020304" pitchFamily="18" charset="0"/>
              </a:rPr>
              <a:t>img_batch</a:t>
            </a:r>
            <a:r>
              <a:rPr lang="en-IN" sz="1200" dirty="0" smtClean="0">
                <a:latin typeface="Times New Roman" panose="02020603050405020304" pitchFamily="18" charset="0"/>
                <a:cs typeface="Times New Roman" panose="02020603050405020304" pitchFamily="18" charset="0"/>
              </a:rPr>
              <a:t> </a:t>
            </a:r>
            <a:r>
              <a:rPr lang="en-IN" sz="1200" dirty="0">
                <a:latin typeface="Times New Roman" panose="02020603050405020304" pitchFamily="18" charset="0"/>
                <a:cs typeface="Times New Roman" panose="02020603050405020304" pitchFamily="18" charset="0"/>
              </a:rPr>
              <a:t>= </a:t>
            </a:r>
            <a:r>
              <a:rPr lang="en-IN" sz="1200" dirty="0" err="1">
                <a:latin typeface="Times New Roman" panose="02020603050405020304" pitchFamily="18" charset="0"/>
                <a:cs typeface="Times New Roman" panose="02020603050405020304" pitchFamily="18" charset="0"/>
              </a:rPr>
              <a:t>np.expand_dims</a:t>
            </a:r>
            <a:r>
              <a:rPr lang="en-IN" sz="1200" dirty="0">
                <a:latin typeface="Times New Roman" panose="02020603050405020304" pitchFamily="18" charset="0"/>
                <a:cs typeface="Times New Roman" panose="02020603050405020304" pitchFamily="18" charset="0"/>
              </a:rPr>
              <a:t>(</a:t>
            </a:r>
            <a:r>
              <a:rPr lang="en-IN" sz="1200" dirty="0" err="1">
                <a:latin typeface="Times New Roman" panose="02020603050405020304" pitchFamily="18" charset="0"/>
                <a:cs typeface="Times New Roman" panose="02020603050405020304" pitchFamily="18" charset="0"/>
              </a:rPr>
              <a:t>img_array</a:t>
            </a:r>
            <a:r>
              <a:rPr lang="en-IN" sz="1200" dirty="0">
                <a:latin typeface="Times New Roman" panose="02020603050405020304" pitchFamily="18" charset="0"/>
                <a:cs typeface="Times New Roman" panose="02020603050405020304" pitchFamily="18" charset="0"/>
              </a:rPr>
              <a:t>, axis=0</a:t>
            </a:r>
            <a:r>
              <a:rPr lang="en-IN" sz="1200" dirty="0" smtClean="0">
                <a:latin typeface="Times New Roman" panose="02020603050405020304" pitchFamily="18" charset="0"/>
                <a:cs typeface="Times New Roman" panose="02020603050405020304" pitchFamily="18" charset="0"/>
              </a:rPr>
              <a:t>)</a:t>
            </a:r>
          </a:p>
          <a:p>
            <a:endParaRPr lang="en-IN" sz="1200" dirty="0" smtClean="0">
              <a:latin typeface="Times New Roman" panose="02020603050405020304" pitchFamily="18" charset="0"/>
              <a:cs typeface="Times New Roman" panose="02020603050405020304" pitchFamily="18" charset="0"/>
            </a:endParaRPr>
          </a:p>
          <a:p>
            <a:endParaRPr lang="en-IN" sz="1200" dirty="0">
              <a:latin typeface="Times New Roman" panose="02020603050405020304" pitchFamily="18" charset="0"/>
              <a:cs typeface="Times New Roman" panose="02020603050405020304" pitchFamily="18" charset="0"/>
            </a:endParaRPr>
          </a:p>
          <a:p>
            <a:r>
              <a:rPr lang="en-IN" sz="1200" dirty="0" err="1" smtClean="0">
                <a:latin typeface="Times New Roman" panose="02020603050405020304" pitchFamily="18" charset="0"/>
                <a:cs typeface="Times New Roman" panose="02020603050405020304" pitchFamily="18" charset="0"/>
              </a:rPr>
              <a:t>pred</a:t>
            </a:r>
            <a:r>
              <a:rPr lang="en-IN" sz="1200" dirty="0" smtClean="0">
                <a:latin typeface="Times New Roman" panose="02020603050405020304" pitchFamily="18" charset="0"/>
                <a:cs typeface="Times New Roman" panose="02020603050405020304" pitchFamily="18" charset="0"/>
              </a:rPr>
              <a:t> </a:t>
            </a:r>
            <a:r>
              <a:rPr lang="en-IN" sz="1200" dirty="0">
                <a:latin typeface="Times New Roman" panose="02020603050405020304" pitchFamily="18" charset="0"/>
                <a:cs typeface="Times New Roman" panose="02020603050405020304" pitchFamily="18" charset="0"/>
              </a:rPr>
              <a:t>= </a:t>
            </a:r>
            <a:r>
              <a:rPr lang="en-IN" sz="1200" dirty="0" err="1">
                <a:latin typeface="Times New Roman" panose="02020603050405020304" pitchFamily="18" charset="0"/>
                <a:cs typeface="Times New Roman" panose="02020603050405020304" pitchFamily="18" charset="0"/>
              </a:rPr>
              <a:t>model.predict</a:t>
            </a:r>
            <a:r>
              <a:rPr lang="en-IN" sz="1200" dirty="0">
                <a:latin typeface="Times New Roman" panose="02020603050405020304" pitchFamily="18" charset="0"/>
                <a:cs typeface="Times New Roman" panose="02020603050405020304" pitchFamily="18" charset="0"/>
              </a:rPr>
              <a:t>(</a:t>
            </a:r>
            <a:r>
              <a:rPr lang="en-IN" sz="1200" dirty="0" err="1">
                <a:latin typeface="Times New Roman" panose="02020603050405020304" pitchFamily="18" charset="0"/>
                <a:cs typeface="Times New Roman" panose="02020603050405020304" pitchFamily="18" charset="0"/>
              </a:rPr>
              <a:t>img_batch</a:t>
            </a:r>
            <a:r>
              <a:rPr lang="en-IN" sz="1200" dirty="0" smtClean="0">
                <a:latin typeface="Times New Roman" panose="02020603050405020304" pitchFamily="18" charset="0"/>
                <a:cs typeface="Times New Roman" panose="02020603050405020304" pitchFamily="18" charset="0"/>
              </a:rPr>
              <a:t>)</a:t>
            </a:r>
          </a:p>
          <a:p>
            <a:r>
              <a:rPr lang="en-IN" sz="1200" dirty="0" err="1" smtClean="0">
                <a:latin typeface="Times New Roman" panose="02020603050405020304" pitchFamily="18" charset="0"/>
                <a:cs typeface="Times New Roman" panose="02020603050405020304" pitchFamily="18" charset="0"/>
              </a:rPr>
              <a:t>class_names</a:t>
            </a:r>
            <a:r>
              <a:rPr lang="en-IN" sz="1200" dirty="0" smtClean="0">
                <a:latin typeface="Times New Roman" panose="02020603050405020304" pitchFamily="18" charset="0"/>
                <a:cs typeface="Times New Roman" panose="02020603050405020304" pitchFamily="18" charset="0"/>
              </a:rPr>
              <a:t> </a:t>
            </a:r>
            <a:r>
              <a:rPr lang="en-IN" sz="1200" dirty="0">
                <a:latin typeface="Times New Roman" panose="02020603050405020304" pitchFamily="18" charset="0"/>
                <a:cs typeface="Times New Roman" panose="02020603050405020304" pitchFamily="18" charset="0"/>
              </a:rPr>
              <a:t>= list(</a:t>
            </a:r>
            <a:r>
              <a:rPr lang="en-IN" sz="1200" dirty="0" err="1">
                <a:latin typeface="Times New Roman" panose="02020603050405020304" pitchFamily="18" charset="0"/>
                <a:cs typeface="Times New Roman" panose="02020603050405020304" pitchFamily="18" charset="0"/>
              </a:rPr>
              <a:t>train_generator.class_indices.keys</a:t>
            </a:r>
            <a:r>
              <a:rPr lang="en-IN" sz="1200" dirty="0" smtClean="0">
                <a:latin typeface="Times New Roman" panose="02020603050405020304" pitchFamily="18" charset="0"/>
                <a:cs typeface="Times New Roman" panose="02020603050405020304" pitchFamily="18" charset="0"/>
              </a:rPr>
              <a:t>())</a:t>
            </a:r>
          </a:p>
          <a:p>
            <a:r>
              <a:rPr lang="en-IN" sz="1200" dirty="0" err="1" smtClean="0">
                <a:latin typeface="Times New Roman" panose="02020603050405020304" pitchFamily="18" charset="0"/>
                <a:cs typeface="Times New Roman" panose="02020603050405020304" pitchFamily="18" charset="0"/>
              </a:rPr>
              <a:t>pred_class</a:t>
            </a:r>
            <a:r>
              <a:rPr lang="en-IN" sz="1200" dirty="0" smtClean="0">
                <a:latin typeface="Times New Roman" panose="02020603050405020304" pitchFamily="18" charset="0"/>
                <a:cs typeface="Times New Roman" panose="02020603050405020304" pitchFamily="18" charset="0"/>
              </a:rPr>
              <a:t> </a:t>
            </a:r>
            <a:r>
              <a:rPr lang="en-IN" sz="1200" dirty="0">
                <a:latin typeface="Times New Roman" panose="02020603050405020304" pitchFamily="18" charset="0"/>
                <a:cs typeface="Times New Roman" panose="02020603050405020304" pitchFamily="18" charset="0"/>
              </a:rPr>
              <a:t>= </a:t>
            </a:r>
            <a:r>
              <a:rPr lang="en-IN" sz="1200" dirty="0" err="1" smtClean="0">
                <a:latin typeface="Times New Roman" panose="02020603050405020304" pitchFamily="18" charset="0"/>
                <a:cs typeface="Times New Roman" panose="02020603050405020304" pitchFamily="18" charset="0"/>
              </a:rPr>
              <a:t>class_names</a:t>
            </a:r>
            <a:r>
              <a:rPr lang="en-IN" sz="1200" dirty="0" smtClean="0">
                <a:latin typeface="Times New Roman" panose="02020603050405020304" pitchFamily="18" charset="0"/>
                <a:cs typeface="Times New Roman" panose="02020603050405020304" pitchFamily="18" charset="0"/>
              </a:rPr>
              <a:t>[</a:t>
            </a:r>
            <a:r>
              <a:rPr lang="en-IN" sz="1200" dirty="0" err="1" smtClean="0">
                <a:latin typeface="Times New Roman" panose="02020603050405020304" pitchFamily="18" charset="0"/>
                <a:cs typeface="Times New Roman" panose="02020603050405020304" pitchFamily="18" charset="0"/>
              </a:rPr>
              <a:t>np.argmax</a:t>
            </a:r>
            <a:r>
              <a:rPr lang="en-IN" sz="1200" dirty="0" smtClean="0">
                <a:latin typeface="Times New Roman" panose="02020603050405020304" pitchFamily="18" charset="0"/>
                <a:cs typeface="Times New Roman" panose="02020603050405020304" pitchFamily="18" charset="0"/>
              </a:rPr>
              <a:t>(</a:t>
            </a:r>
            <a:r>
              <a:rPr lang="en-IN" sz="1200" dirty="0" err="1" smtClean="0">
                <a:latin typeface="Times New Roman" panose="02020603050405020304" pitchFamily="18" charset="0"/>
                <a:cs typeface="Times New Roman" panose="02020603050405020304" pitchFamily="18" charset="0"/>
              </a:rPr>
              <a:t>pred</a:t>
            </a:r>
            <a:r>
              <a:rPr lang="en-IN" sz="1200" dirty="0" smtClean="0">
                <a:latin typeface="Times New Roman" panose="02020603050405020304" pitchFamily="18" charset="0"/>
                <a:cs typeface="Times New Roman" panose="02020603050405020304" pitchFamily="18" charset="0"/>
              </a:rPr>
              <a:t>)</a:t>
            </a:r>
          </a:p>
          <a:p>
            <a:endParaRPr lang="en-US" sz="1200" dirty="0" smtClean="0">
              <a:latin typeface="Times New Roman" panose="02020603050405020304" pitchFamily="18" charset="0"/>
              <a:cs typeface="Times New Roman" panose="02020603050405020304" pitchFamily="18" charset="0"/>
            </a:endParaRPr>
          </a:p>
          <a:p>
            <a:endParaRPr lang="en-IN" sz="1200" dirty="0">
              <a:latin typeface="Times New Roman" panose="02020603050405020304" pitchFamily="18" charset="0"/>
              <a:cs typeface="Times New Roman" panose="02020603050405020304" pitchFamily="18" charset="0"/>
            </a:endParaRPr>
          </a:p>
          <a:p>
            <a:r>
              <a:rPr lang="en-IN" sz="1200" dirty="0" err="1" smtClean="0">
                <a:latin typeface="Times New Roman" panose="02020603050405020304" pitchFamily="18" charset="0"/>
                <a:cs typeface="Times New Roman" panose="02020603050405020304" pitchFamily="18" charset="0"/>
              </a:rPr>
              <a:t>plt.imshow</a:t>
            </a:r>
            <a:r>
              <a:rPr lang="en-IN" sz="1200" dirty="0" smtClean="0">
                <a:latin typeface="Times New Roman" panose="02020603050405020304" pitchFamily="18" charset="0"/>
                <a:cs typeface="Times New Roman" panose="02020603050405020304" pitchFamily="18" charset="0"/>
              </a:rPr>
              <a:t>(</a:t>
            </a:r>
            <a:r>
              <a:rPr lang="en-IN" sz="1200" dirty="0" err="1" smtClean="0">
                <a:latin typeface="Times New Roman" panose="02020603050405020304" pitchFamily="18" charset="0"/>
                <a:cs typeface="Times New Roman" panose="02020603050405020304" pitchFamily="18" charset="0"/>
              </a:rPr>
              <a:t>img_array</a:t>
            </a:r>
            <a:r>
              <a:rPr lang="en-IN" sz="1200" dirty="0" smtClean="0">
                <a:latin typeface="Times New Roman" panose="02020603050405020304" pitchFamily="18" charset="0"/>
                <a:cs typeface="Times New Roman" panose="02020603050405020304" pitchFamily="18" charset="0"/>
              </a:rPr>
              <a:t>)</a:t>
            </a:r>
          </a:p>
          <a:p>
            <a:r>
              <a:rPr lang="en-IN" sz="1200" dirty="0" err="1" smtClean="0">
                <a:latin typeface="Times New Roman" panose="02020603050405020304" pitchFamily="18" charset="0"/>
                <a:cs typeface="Times New Roman" panose="02020603050405020304" pitchFamily="18" charset="0"/>
              </a:rPr>
              <a:t>plt.axis</a:t>
            </a:r>
            <a:r>
              <a:rPr lang="en-IN" sz="1200" dirty="0">
                <a:latin typeface="Times New Roman" panose="02020603050405020304" pitchFamily="18" charset="0"/>
                <a:cs typeface="Times New Roman" panose="02020603050405020304" pitchFamily="18" charset="0"/>
              </a:rPr>
              <a:t>("off</a:t>
            </a:r>
            <a:r>
              <a:rPr lang="en-IN" sz="1200" dirty="0" smtClean="0">
                <a:latin typeface="Times New Roman" panose="02020603050405020304" pitchFamily="18" charset="0"/>
                <a:cs typeface="Times New Roman" panose="02020603050405020304" pitchFamily="18" charset="0"/>
              </a:rPr>
              <a:t>")</a:t>
            </a:r>
          </a:p>
          <a:p>
            <a:r>
              <a:rPr lang="en-IN" sz="1200" dirty="0" err="1" smtClean="0">
                <a:latin typeface="Times New Roman" panose="02020603050405020304" pitchFamily="18" charset="0"/>
                <a:cs typeface="Times New Roman" panose="02020603050405020304" pitchFamily="18" charset="0"/>
              </a:rPr>
              <a:t>plt.title</a:t>
            </a:r>
            <a:r>
              <a:rPr lang="en-IN" sz="1200" dirty="0" smtClean="0">
                <a:latin typeface="Times New Roman" panose="02020603050405020304" pitchFamily="18" charset="0"/>
                <a:cs typeface="Times New Roman" panose="02020603050405020304" pitchFamily="18" charset="0"/>
              </a:rPr>
              <a:t>(</a:t>
            </a:r>
            <a:r>
              <a:rPr lang="en-IN" sz="1200" dirty="0" err="1" smtClean="0">
                <a:latin typeface="Times New Roman" panose="02020603050405020304" pitchFamily="18" charset="0"/>
                <a:cs typeface="Times New Roman" panose="02020603050405020304" pitchFamily="18" charset="0"/>
              </a:rPr>
              <a:t>f"Predicted</a:t>
            </a:r>
            <a:r>
              <a:rPr lang="en-IN" sz="1200" dirty="0">
                <a:latin typeface="Times New Roman" panose="02020603050405020304" pitchFamily="18" charset="0"/>
                <a:cs typeface="Times New Roman" panose="02020603050405020304" pitchFamily="18" charset="0"/>
              </a:rPr>
              <a:t>: {</a:t>
            </a:r>
            <a:r>
              <a:rPr lang="en-IN" sz="1200" dirty="0" err="1">
                <a:latin typeface="Times New Roman" panose="02020603050405020304" pitchFamily="18" charset="0"/>
                <a:cs typeface="Times New Roman" panose="02020603050405020304" pitchFamily="18" charset="0"/>
              </a:rPr>
              <a:t>pred_class</a:t>
            </a:r>
            <a:r>
              <a:rPr lang="en-IN" sz="1200" dirty="0">
                <a:latin typeface="Times New Roman" panose="02020603050405020304" pitchFamily="18" charset="0"/>
                <a:cs typeface="Times New Roman" panose="02020603050405020304" pitchFamily="18" charset="0"/>
              </a:rPr>
              <a:t>}", </a:t>
            </a:r>
            <a:r>
              <a:rPr lang="en-IN" sz="1200" dirty="0" err="1">
                <a:latin typeface="Times New Roman" panose="02020603050405020304" pitchFamily="18" charset="0"/>
                <a:cs typeface="Times New Roman" panose="02020603050405020304" pitchFamily="18" charset="0"/>
              </a:rPr>
              <a:t>fontsize</a:t>
            </a:r>
            <a:r>
              <a:rPr lang="en-IN" sz="1200" dirty="0">
                <a:latin typeface="Times New Roman" panose="02020603050405020304" pitchFamily="18" charset="0"/>
                <a:cs typeface="Times New Roman" panose="02020603050405020304" pitchFamily="18" charset="0"/>
              </a:rPr>
              <a:t>=14, </a:t>
            </a:r>
            <a:r>
              <a:rPr lang="en-IN" sz="1200" dirty="0" err="1">
                <a:latin typeface="Times New Roman" panose="02020603050405020304" pitchFamily="18" charset="0"/>
                <a:cs typeface="Times New Roman" panose="02020603050405020304" pitchFamily="18" charset="0"/>
              </a:rPr>
              <a:t>color</a:t>
            </a:r>
            <a:r>
              <a:rPr lang="en-IN" sz="1200" dirty="0">
                <a:latin typeface="Times New Roman" panose="02020603050405020304" pitchFamily="18" charset="0"/>
                <a:cs typeface="Times New Roman" panose="02020603050405020304" pitchFamily="18" charset="0"/>
              </a:rPr>
              <a:t>='blue</a:t>
            </a:r>
            <a:r>
              <a:rPr lang="en-IN" sz="1200" dirty="0" smtClean="0">
                <a:latin typeface="Times New Roman" panose="02020603050405020304" pitchFamily="18" charset="0"/>
                <a:cs typeface="Times New Roman" panose="02020603050405020304" pitchFamily="18" charset="0"/>
              </a:rPr>
              <a:t>')</a:t>
            </a:r>
          </a:p>
          <a:p>
            <a:r>
              <a:rPr lang="en-IN" sz="1200" dirty="0" err="1" smtClean="0">
                <a:latin typeface="Times New Roman" panose="02020603050405020304" pitchFamily="18" charset="0"/>
                <a:cs typeface="Times New Roman" panose="02020603050405020304" pitchFamily="18" charset="0"/>
              </a:rPr>
              <a:t>plt.show</a:t>
            </a:r>
            <a:r>
              <a:rPr lang="en-IN" sz="1200" dirty="0">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2"/>
          <a:stretch>
            <a:fillRect/>
          </a:stretch>
        </p:blipFill>
        <p:spPr>
          <a:xfrm>
            <a:off x="9027621" y="3121424"/>
            <a:ext cx="2571749" cy="2716450"/>
          </a:xfrm>
          <a:prstGeom prst="rect">
            <a:avLst/>
          </a:prstGeom>
        </p:spPr>
      </p:pic>
      <p:pic>
        <p:nvPicPr>
          <p:cNvPr id="4" name="Picture 4" descr="GIAN - Global Initiative of Academic Networ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15019" cy="3373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92086" y="80439"/>
            <a:ext cx="5835535" cy="338554"/>
          </a:xfrm>
          <a:prstGeom prst="rect">
            <a:avLst/>
          </a:prstGeom>
          <a:noFill/>
        </p:spPr>
        <p:txBody>
          <a:bodyPr wrap="square" rtlCol="0">
            <a:spAutoFit/>
          </a:bodyPr>
          <a:lstStyle/>
          <a:p>
            <a:r>
              <a:rPr lang="en-US" sz="1600" b="1" u="sng" dirty="0" smtClean="0">
                <a:solidFill>
                  <a:srgbClr val="002060"/>
                </a:solidFill>
                <a:latin typeface="Times New Roman" panose="02020603050405020304" pitchFamily="18" charset="0"/>
                <a:cs typeface="Times New Roman" panose="02020603050405020304" pitchFamily="18" charset="0"/>
              </a:rPr>
              <a:t>Testing the trained model in a single image from seven classes:</a:t>
            </a:r>
            <a:endParaRPr lang="en-IN" sz="1600" b="1" u="sng" dirty="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739150" y="813100"/>
            <a:ext cx="4314304" cy="2308324"/>
          </a:xfrm>
          <a:prstGeom prst="rect">
            <a:avLst/>
          </a:prstGeom>
          <a:noFill/>
        </p:spPr>
        <p:txBody>
          <a:bodyPr wrap="square" rtlCol="0">
            <a:spAutoFit/>
          </a:bodyPr>
          <a:lstStyle/>
          <a:p>
            <a:pPr marL="285750" indent="-285750" algn="jus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In this experiment, we selected an image from the test dataset, which was not used during training. </a:t>
            </a:r>
            <a:endParaRPr lang="en-US" sz="1200" dirty="0" smtClean="0">
              <a:latin typeface="Times New Roman" panose="02020603050405020304" pitchFamily="18" charset="0"/>
              <a:cs typeface="Times New Roman" panose="02020603050405020304" pitchFamily="18" charset="0"/>
            </a:endParaRPr>
          </a:p>
          <a:p>
            <a:pPr algn="just"/>
            <a:endParaRPr lang="en-US" sz="12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The </a:t>
            </a:r>
            <a:r>
              <a:rPr lang="en-US" sz="1200" dirty="0">
                <a:latin typeface="Times New Roman" panose="02020603050405020304" pitchFamily="18" charset="0"/>
                <a:cs typeface="Times New Roman" panose="02020603050405020304" pitchFamily="18" charset="0"/>
              </a:rPr>
              <a:t>test dataset </a:t>
            </a:r>
            <a:r>
              <a:rPr lang="en-US" sz="1200" dirty="0" smtClean="0">
                <a:latin typeface="Times New Roman" panose="02020603050405020304" pitchFamily="18" charset="0"/>
                <a:cs typeface="Times New Roman" panose="02020603050405020304" pitchFamily="18" charset="0"/>
              </a:rPr>
              <a:t>contains </a:t>
            </a:r>
            <a:r>
              <a:rPr lang="en-US" sz="1200" dirty="0">
                <a:latin typeface="Times New Roman" panose="02020603050405020304" pitchFamily="18" charset="0"/>
                <a:cs typeface="Times New Roman" panose="02020603050405020304" pitchFamily="18" charset="0"/>
              </a:rPr>
              <a:t>seven </a:t>
            </a:r>
            <a:r>
              <a:rPr lang="en-US" sz="1200" dirty="0" smtClean="0">
                <a:latin typeface="Times New Roman" panose="02020603050405020304" pitchFamily="18" charset="0"/>
                <a:cs typeface="Times New Roman" panose="02020603050405020304" pitchFamily="18" charset="0"/>
              </a:rPr>
              <a:t>categories: </a:t>
            </a:r>
            <a:r>
              <a:rPr lang="en-US" sz="1200" b="1" dirty="0" err="1" smtClean="0">
                <a:latin typeface="Times New Roman" panose="02020603050405020304" pitchFamily="18" charset="0"/>
                <a:cs typeface="Times New Roman" panose="02020603050405020304" pitchFamily="18" charset="0"/>
              </a:rPr>
              <a:t>Carcinoma_in_situ</a:t>
            </a:r>
            <a:r>
              <a:rPr lang="en-US" sz="1200" b="1" dirty="0" smtClean="0">
                <a:latin typeface="Times New Roman" panose="02020603050405020304" pitchFamily="18" charset="0"/>
                <a:cs typeface="Times New Roman" panose="02020603050405020304" pitchFamily="18" charset="0"/>
              </a:rPr>
              <a:t>, </a:t>
            </a:r>
            <a:r>
              <a:rPr lang="en-US" sz="1200" b="1" dirty="0" err="1" smtClean="0">
                <a:latin typeface="Times New Roman" panose="02020603050405020304" pitchFamily="18" charset="0"/>
                <a:cs typeface="Times New Roman" panose="02020603050405020304" pitchFamily="18" charset="0"/>
              </a:rPr>
              <a:t>Light_dysplastic</a:t>
            </a:r>
            <a:r>
              <a:rPr lang="en-US" sz="1200" b="1" dirty="0" smtClean="0">
                <a:latin typeface="Times New Roman" panose="02020603050405020304" pitchFamily="18" charset="0"/>
                <a:cs typeface="Times New Roman" panose="02020603050405020304" pitchFamily="18" charset="0"/>
              </a:rPr>
              <a:t>, </a:t>
            </a:r>
            <a:r>
              <a:rPr lang="en-US" sz="1200" b="1" dirty="0" err="1" smtClean="0">
                <a:latin typeface="Times New Roman" panose="02020603050405020304" pitchFamily="18" charset="0"/>
                <a:cs typeface="Times New Roman" panose="02020603050405020304" pitchFamily="18" charset="0"/>
              </a:rPr>
              <a:t>Normal_columnar</a:t>
            </a:r>
            <a:r>
              <a:rPr lang="en-US" sz="1200" b="1" dirty="0" smtClean="0">
                <a:latin typeface="Times New Roman" panose="02020603050405020304" pitchFamily="18" charset="0"/>
                <a:cs typeface="Times New Roman" panose="02020603050405020304" pitchFamily="18" charset="0"/>
              </a:rPr>
              <a:t>, </a:t>
            </a:r>
            <a:r>
              <a:rPr lang="en-US" sz="1200" b="1" dirty="0" err="1" smtClean="0">
                <a:latin typeface="Times New Roman" panose="02020603050405020304" pitchFamily="18" charset="0"/>
                <a:cs typeface="Times New Roman" panose="02020603050405020304" pitchFamily="18" charset="0"/>
              </a:rPr>
              <a:t>Normal_intermediate</a:t>
            </a:r>
            <a:r>
              <a:rPr lang="en-US" sz="1200" b="1" dirty="0" smtClean="0">
                <a:latin typeface="Times New Roman" panose="02020603050405020304" pitchFamily="18" charset="0"/>
                <a:cs typeface="Times New Roman" panose="02020603050405020304" pitchFamily="18" charset="0"/>
              </a:rPr>
              <a:t>, </a:t>
            </a:r>
            <a:r>
              <a:rPr lang="en-US" sz="1200" b="1" dirty="0" err="1" smtClean="0">
                <a:latin typeface="Times New Roman" panose="02020603050405020304" pitchFamily="18" charset="0"/>
                <a:cs typeface="Times New Roman" panose="02020603050405020304" pitchFamily="18" charset="0"/>
              </a:rPr>
              <a:t>Moderate_dysplastic</a:t>
            </a:r>
            <a:r>
              <a:rPr lang="en-US" sz="1200" b="1" dirty="0" smtClean="0">
                <a:latin typeface="Times New Roman" panose="02020603050405020304" pitchFamily="18" charset="0"/>
                <a:cs typeface="Times New Roman" panose="02020603050405020304" pitchFamily="18" charset="0"/>
              </a:rPr>
              <a:t>, </a:t>
            </a:r>
            <a:r>
              <a:rPr lang="en-US" sz="1200" b="1" dirty="0" err="1" smtClean="0">
                <a:latin typeface="Times New Roman" panose="02020603050405020304" pitchFamily="18" charset="0"/>
                <a:cs typeface="Times New Roman" panose="02020603050405020304" pitchFamily="18" charset="0"/>
              </a:rPr>
              <a:t>Severe_dysplastic</a:t>
            </a:r>
            <a:r>
              <a:rPr lang="en-US" sz="1200" b="1" dirty="0" smtClean="0">
                <a:latin typeface="Times New Roman" panose="02020603050405020304" pitchFamily="18" charset="0"/>
                <a:cs typeface="Times New Roman" panose="02020603050405020304" pitchFamily="18" charset="0"/>
              </a:rPr>
              <a:t>, </a:t>
            </a:r>
            <a:r>
              <a:rPr lang="en-US" sz="1200" b="1" dirty="0" err="1" smtClean="0">
                <a:latin typeface="Times New Roman" panose="02020603050405020304" pitchFamily="18" charset="0"/>
                <a:cs typeface="Times New Roman" panose="02020603050405020304" pitchFamily="18" charset="0"/>
              </a:rPr>
              <a:t>Normal_superficiel</a:t>
            </a:r>
            <a:r>
              <a:rPr lang="en-US" sz="1200" b="1" dirty="0" smtClean="0">
                <a:latin typeface="Times New Roman" panose="02020603050405020304" pitchFamily="18" charset="0"/>
                <a:cs typeface="Times New Roman" panose="02020603050405020304" pitchFamily="18" charset="0"/>
              </a:rPr>
              <a:t> classes. </a:t>
            </a:r>
          </a:p>
          <a:p>
            <a:pPr algn="just"/>
            <a:endParaRPr lang="en-US" sz="12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The </a:t>
            </a:r>
            <a:r>
              <a:rPr lang="en-US" sz="1200" dirty="0">
                <a:latin typeface="Times New Roman" panose="02020603050405020304" pitchFamily="18" charset="0"/>
                <a:cs typeface="Times New Roman" panose="02020603050405020304" pitchFamily="18" charset="0"/>
              </a:rPr>
              <a:t>image chosen for evaluation belongs to the </a:t>
            </a:r>
            <a:r>
              <a:rPr lang="en-US" sz="1200" b="1" dirty="0" smtClean="0">
                <a:solidFill>
                  <a:srgbClr val="7030A0"/>
                </a:solidFill>
                <a:latin typeface="Times New Roman" panose="02020603050405020304" pitchFamily="18" charset="0"/>
                <a:cs typeface="Times New Roman" panose="02020603050405020304" pitchFamily="18" charset="0"/>
              </a:rPr>
              <a:t>Light dysplastic class from the test folder</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and the trained model accurately classified it as </a:t>
            </a:r>
            <a:r>
              <a:rPr lang="en-US" sz="1200" b="1" dirty="0" smtClean="0">
                <a:solidFill>
                  <a:srgbClr val="7030A0"/>
                </a:solidFill>
                <a:latin typeface="Times New Roman" panose="02020603050405020304" pitchFamily="18" charset="0"/>
                <a:cs typeface="Times New Roman" panose="02020603050405020304" pitchFamily="18" charset="0"/>
              </a:rPr>
              <a:t>“Light Dysplastic”, </a:t>
            </a:r>
            <a:r>
              <a:rPr lang="en-US" sz="1200" dirty="0">
                <a:latin typeface="Times New Roman" panose="02020603050405020304" pitchFamily="18" charset="0"/>
                <a:cs typeface="Times New Roman" panose="02020603050405020304" pitchFamily="18" charset="0"/>
              </a:rPr>
              <a:t>demonstrating its effectiveness in distinguishing between the </a:t>
            </a:r>
            <a:r>
              <a:rPr lang="en-US" sz="1200" dirty="0" smtClean="0">
                <a:latin typeface="Times New Roman" panose="02020603050405020304" pitchFamily="18" charset="0"/>
                <a:cs typeface="Times New Roman" panose="02020603050405020304" pitchFamily="18" charset="0"/>
              </a:rPr>
              <a:t>seven </a:t>
            </a:r>
            <a:r>
              <a:rPr lang="en-US" sz="1200" dirty="0">
                <a:latin typeface="Times New Roman" panose="02020603050405020304" pitchFamily="18" charset="0"/>
                <a:cs typeface="Times New Roman" panose="02020603050405020304" pitchFamily="18" charset="0"/>
              </a:rPr>
              <a:t>classes.</a:t>
            </a:r>
            <a:endParaRPr lang="en-IN" sz="1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9630294" y="418993"/>
            <a:ext cx="881149" cy="276999"/>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Summary:</a:t>
            </a:r>
            <a:endParaRPr lang="en-IN" sz="12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8344419" y="3467799"/>
            <a:ext cx="881149" cy="276999"/>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Output:</a:t>
            </a:r>
            <a:endParaRPr lang="en-IN" sz="1200" b="1"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lc="http://schemas.openxmlformats.org/drawingml/2006/lockedCanvas" xmlns:a16="http://schemas.microsoft.com/office/drawing/2014/main" xmlns="" id="{2669ABA5-20E6-818E-6C08-3D0B96AA4B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16326" y="0"/>
            <a:ext cx="475673" cy="466725"/>
          </a:xfrm>
          <a:prstGeom prst="rect">
            <a:avLst/>
          </a:prstGeom>
        </p:spPr>
      </p:pic>
      <p:sp>
        <p:nvSpPr>
          <p:cNvPr id="10" name="Rectangle 9"/>
          <p:cNvSpPr/>
          <p:nvPr/>
        </p:nvSpPr>
        <p:spPr>
          <a:xfrm>
            <a:off x="9203746" y="5857255"/>
            <a:ext cx="2219498" cy="400110"/>
          </a:xfrm>
          <a:prstGeom prst="rect">
            <a:avLst/>
          </a:prstGeom>
        </p:spPr>
        <p:txBody>
          <a:bodyPr wrap="square">
            <a:spAutoFit/>
          </a:bodyPr>
          <a:lstStyle/>
          <a:p>
            <a:r>
              <a:rPr lang="en-US" sz="1000" dirty="0">
                <a:latin typeface="Times New Roman" panose="02020603050405020304" pitchFamily="18" charset="0"/>
                <a:cs typeface="Times New Roman" panose="02020603050405020304" pitchFamily="18" charset="0"/>
              </a:rPr>
              <a:t>Figure </a:t>
            </a:r>
            <a:r>
              <a:rPr lang="en-US" sz="1000" dirty="0" smtClean="0">
                <a:latin typeface="Times New Roman" panose="02020603050405020304" pitchFamily="18" charset="0"/>
                <a:cs typeface="Times New Roman" panose="02020603050405020304" pitchFamily="18" charset="0"/>
              </a:rPr>
              <a:t>13: Output of a Cell which belongs to </a:t>
            </a:r>
            <a:r>
              <a:rPr lang="en-US" sz="1000" dirty="0" err="1" smtClean="0">
                <a:latin typeface="Times New Roman" panose="02020603050405020304" pitchFamily="18" charset="0"/>
                <a:cs typeface="Times New Roman" panose="02020603050405020304" pitchFamily="18" charset="0"/>
              </a:rPr>
              <a:t>light_dysplastic</a:t>
            </a:r>
            <a:r>
              <a:rPr lang="en-US" sz="1000" dirty="0" smtClean="0">
                <a:latin typeface="Times New Roman" panose="02020603050405020304" pitchFamily="18" charset="0"/>
                <a:cs typeface="Times New Roman" panose="02020603050405020304" pitchFamily="18" charset="0"/>
              </a:rPr>
              <a:t> class</a:t>
            </a:r>
            <a:endParaRPr lang="en-IN" sz="1000" dirty="0"/>
          </a:p>
        </p:txBody>
      </p:sp>
      <p:sp>
        <p:nvSpPr>
          <p:cNvPr id="12" name="Slide Number Placeholder 11"/>
          <p:cNvSpPr>
            <a:spLocks noGrp="1"/>
          </p:cNvSpPr>
          <p:nvPr>
            <p:ph type="sldNum" sz="quarter" idx="12"/>
          </p:nvPr>
        </p:nvSpPr>
        <p:spPr/>
        <p:txBody>
          <a:bodyPr/>
          <a:lstStyle/>
          <a:p>
            <a:fld id="{7B168CCF-A15B-4761-8074-CC4E40B4ECF8}" type="slidenum">
              <a:rPr lang="en-IN" smtClean="0"/>
              <a:t>35</a:t>
            </a:fld>
            <a:endParaRPr lang="en-IN"/>
          </a:p>
        </p:txBody>
      </p:sp>
    </p:spTree>
    <p:extLst>
      <p:ext uri="{BB962C8B-B14F-4D97-AF65-F5344CB8AC3E}">
        <p14:creationId xmlns:p14="http://schemas.microsoft.com/office/powerpoint/2010/main" val="33126379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1026" y="1263533"/>
            <a:ext cx="10640290" cy="4524315"/>
          </a:xfrm>
          <a:prstGeom prst="rect">
            <a:avLst/>
          </a:prstGeom>
          <a:noFill/>
        </p:spPr>
        <p:txBody>
          <a:bodyPr wrap="square" rtlCol="0">
            <a:spAutoFit/>
          </a:bodyPr>
          <a:lstStyle/>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 this </a:t>
            </a:r>
            <a:r>
              <a:rPr lang="en-US" dirty="0">
                <a:latin typeface="Times New Roman" panose="02020603050405020304" pitchFamily="18" charset="0"/>
                <a:cs typeface="Times New Roman" panose="02020603050405020304" pitchFamily="18" charset="0"/>
              </a:rPr>
              <a:t>work, I have focused on </a:t>
            </a:r>
            <a:r>
              <a:rPr lang="en-US" b="1" dirty="0">
                <a:latin typeface="Times New Roman" panose="02020603050405020304" pitchFamily="18" charset="0"/>
                <a:cs typeface="Times New Roman" panose="02020603050405020304" pitchFamily="18" charset="0"/>
              </a:rPr>
              <a:t>developing deep learning models for image classification tasks</a:t>
            </a:r>
            <a:r>
              <a:rPr lang="en-US" dirty="0">
                <a:latin typeface="Times New Roman" panose="02020603050405020304" pitchFamily="18" charset="0"/>
                <a:cs typeface="Times New Roman" panose="02020603050405020304" pitchFamily="18" charset="0"/>
              </a:rPr>
              <a:t>, covering both binary and multiclass problems. </a:t>
            </a:r>
            <a:endParaRPr lang="en-US"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main objective was to accurately classify cervical cell images using two well-known </a:t>
            </a:r>
            <a:r>
              <a:rPr lang="en-US" dirty="0" smtClean="0">
                <a:latin typeface="Times New Roman" panose="02020603050405020304" pitchFamily="18" charset="0"/>
                <a:cs typeface="Times New Roman" panose="02020603050405020304" pitchFamily="18" charset="0"/>
              </a:rPr>
              <a:t>datasets, </a:t>
            </a:r>
            <a:r>
              <a:rPr lang="en-US" b="1" dirty="0" smtClean="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AGMC-TU and the </a:t>
            </a:r>
            <a:r>
              <a:rPr lang="en-US" b="1" dirty="0" err="1">
                <a:latin typeface="Times New Roman" panose="02020603050405020304" pitchFamily="18" charset="0"/>
                <a:cs typeface="Times New Roman" panose="02020603050405020304" pitchFamily="18" charset="0"/>
              </a:rPr>
              <a:t>Herlev</a:t>
            </a:r>
            <a:r>
              <a:rPr lang="en-US" b="1" dirty="0">
                <a:latin typeface="Times New Roman" panose="02020603050405020304" pitchFamily="18" charset="0"/>
                <a:cs typeface="Times New Roman" panose="02020603050405020304" pitchFamily="18" charset="0"/>
              </a:rPr>
              <a:t> datasets</a:t>
            </a:r>
            <a:r>
              <a:rPr lang="en-US" b="1"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For the AGMC-TU dataset, our model successfully differentiated between normal and abnormal cervical cells, helping to identify potential signs of abnormality at an early stage. </a:t>
            </a:r>
            <a:endParaRPr lang="en-US"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On </a:t>
            </a:r>
            <a:r>
              <a:rPr lang="en-US" dirty="0">
                <a:latin typeface="Times New Roman" panose="02020603050405020304" pitchFamily="18" charset="0"/>
                <a:cs typeface="Times New Roman" panose="02020603050405020304" pitchFamily="18" charset="0"/>
              </a:rPr>
              <a:t>the other hand, for the </a:t>
            </a:r>
            <a:r>
              <a:rPr lang="en-US" dirty="0" err="1">
                <a:latin typeface="Times New Roman" panose="02020603050405020304" pitchFamily="18" charset="0"/>
                <a:cs typeface="Times New Roman" panose="02020603050405020304" pitchFamily="18" charset="0"/>
              </a:rPr>
              <a:t>Herlev</a:t>
            </a:r>
            <a:r>
              <a:rPr lang="en-US" dirty="0">
                <a:latin typeface="Times New Roman" panose="02020603050405020304" pitchFamily="18" charset="0"/>
                <a:cs typeface="Times New Roman" panose="02020603050405020304" pitchFamily="18" charset="0"/>
              </a:rPr>
              <a:t> dataset, which consists of seven distinct cell categories, our approach was able to classify each cell image into its correct category with high accuracy</a:t>
            </a:r>
            <a:r>
              <a:rPr lang="en-US"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Overall, the results demonstrate that our models can effectively assist in automating the diagnostic process and contribute towards faster and more reliable cervical cancer screening.”</a:t>
            </a:r>
          </a:p>
          <a:p>
            <a:pPr algn="just"/>
            <a:endParaRPr lang="en-US" dirty="0">
              <a:latin typeface="Times New Roman" panose="02020603050405020304" pitchFamily="18" charset="0"/>
              <a:cs typeface="Times New Roman" panose="02020603050405020304" pitchFamily="18" charset="0"/>
            </a:endParaRPr>
          </a:p>
          <a:p>
            <a:pPr algn="just"/>
            <a:endParaRPr lang="en-IN"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796444" y="241069"/>
            <a:ext cx="3034145" cy="461665"/>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Conclusion:</a:t>
            </a:r>
            <a:endParaRPr lang="en-IN" sz="24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lc="http://schemas.openxmlformats.org/drawingml/2006/lockedCanvas" xmlns:a16="http://schemas.microsoft.com/office/drawing/2014/main" xmlns="" id="{2669ABA5-20E6-818E-6C08-3D0B96AA4B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6326" y="0"/>
            <a:ext cx="475673" cy="466725"/>
          </a:xfrm>
          <a:prstGeom prst="rect">
            <a:avLst/>
          </a:prstGeom>
        </p:spPr>
      </p:pic>
      <p:pic>
        <p:nvPicPr>
          <p:cNvPr id="5" name="Picture 4" descr="GIAN - Global Initiative of Academic Networ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15019" cy="337347"/>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7B168CCF-A15B-4761-8074-CC4E40B4ECF8}" type="slidenum">
              <a:rPr lang="en-IN" smtClean="0"/>
              <a:t>36</a:t>
            </a:fld>
            <a:endParaRPr lang="en-IN"/>
          </a:p>
        </p:txBody>
      </p:sp>
    </p:spTree>
    <p:extLst>
      <p:ext uri="{BB962C8B-B14F-4D97-AF65-F5344CB8AC3E}">
        <p14:creationId xmlns:p14="http://schemas.microsoft.com/office/powerpoint/2010/main" val="38406396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60882" y="337347"/>
            <a:ext cx="3034145" cy="461665"/>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References:</a:t>
            </a:r>
            <a:endParaRPr lang="en-IN" sz="2400" b="1" dirty="0">
              <a:latin typeface="Times New Roman" panose="02020603050405020304" pitchFamily="18" charset="0"/>
              <a:cs typeface="Times New Roman" panose="02020603050405020304" pitchFamily="18" charset="0"/>
            </a:endParaRPr>
          </a:p>
        </p:txBody>
      </p:sp>
      <p:pic>
        <p:nvPicPr>
          <p:cNvPr id="3" name="Picture 4" descr="GIAN - Global Initiative of Academic Network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15019" cy="3373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lc="http://schemas.openxmlformats.org/drawingml/2006/lockedCanvas" xmlns:a16="http://schemas.microsoft.com/office/drawing/2014/main" xmlns="" id="{2669ABA5-20E6-818E-6C08-3D0B96AA4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16326" y="0"/>
            <a:ext cx="475673" cy="466725"/>
          </a:xfrm>
          <a:prstGeom prst="rect">
            <a:avLst/>
          </a:prstGeom>
        </p:spPr>
      </p:pic>
      <p:sp>
        <p:nvSpPr>
          <p:cNvPr id="5" name="TextBox 4"/>
          <p:cNvSpPr txBox="1"/>
          <p:nvPr/>
        </p:nvSpPr>
        <p:spPr>
          <a:xfrm>
            <a:off x="1517071" y="1255223"/>
            <a:ext cx="9521766" cy="4524315"/>
          </a:xfrm>
          <a:prstGeom prst="rect">
            <a:avLst/>
          </a:prstGeom>
          <a:noFill/>
        </p:spPr>
        <p:txBody>
          <a:bodyPr wrap="square" rtlCol="0">
            <a:spAutoFit/>
          </a:bodyPr>
          <a:lstStyle/>
          <a:p>
            <a:pPr marL="342900" indent="-342900" algn="just">
              <a:buAutoNum type="arabicPeriod"/>
            </a:pPr>
            <a:r>
              <a:rPr lang="en-US" sz="1600" dirty="0">
                <a:latin typeface="Times New Roman" panose="02020603050405020304" pitchFamily="18" charset="0"/>
                <a:cs typeface="Times New Roman" panose="02020603050405020304" pitchFamily="18" charset="0"/>
                <a:hlinkClick r:id="rId4"/>
              </a:rPr>
              <a:t>https://www.worksheetsplanet.com/what-is-a-cell</a:t>
            </a:r>
            <a:r>
              <a:rPr lang="en-US" sz="1600" dirty="0" smtClean="0">
                <a:latin typeface="Times New Roman" panose="02020603050405020304" pitchFamily="18" charset="0"/>
                <a:cs typeface="Times New Roman" panose="02020603050405020304" pitchFamily="18" charset="0"/>
                <a:hlinkClick r:id="rId4"/>
              </a:rPr>
              <a:t>/</a:t>
            </a:r>
            <a:endParaRPr lang="en-US" sz="1600" dirty="0" smtClean="0">
              <a:latin typeface="Times New Roman" panose="02020603050405020304" pitchFamily="18" charset="0"/>
              <a:cs typeface="Times New Roman" panose="02020603050405020304" pitchFamily="18" charset="0"/>
            </a:endParaRPr>
          </a:p>
          <a:p>
            <a:pPr marL="342900" indent="-342900" algn="just">
              <a:buAutoNum type="arabicPeriod"/>
            </a:pPr>
            <a:r>
              <a:rPr lang="en-IN" sz="1600" dirty="0">
                <a:latin typeface="Times New Roman" panose="02020603050405020304" pitchFamily="18" charset="0"/>
                <a:cs typeface="Times New Roman" panose="02020603050405020304" pitchFamily="18" charset="0"/>
                <a:hlinkClick r:id="rId5"/>
              </a:rPr>
              <a:t>https://</a:t>
            </a:r>
            <a:r>
              <a:rPr lang="en-IN" sz="1600" dirty="0" smtClean="0">
                <a:latin typeface="Times New Roman" panose="02020603050405020304" pitchFamily="18" charset="0"/>
                <a:cs typeface="Times New Roman" panose="02020603050405020304" pitchFamily="18" charset="0"/>
                <a:hlinkClick r:id="rId5"/>
              </a:rPr>
              <a:t>www.sciencedirect.com/topics/computer-science/image-classification</a:t>
            </a:r>
            <a:endParaRPr lang="en-IN" sz="1600" dirty="0" smtClean="0">
              <a:latin typeface="Times New Roman" panose="02020603050405020304" pitchFamily="18" charset="0"/>
              <a:cs typeface="Times New Roman" panose="02020603050405020304" pitchFamily="18" charset="0"/>
            </a:endParaRPr>
          </a:p>
          <a:p>
            <a:pPr marL="342900" indent="-342900" algn="just">
              <a:buAutoNum type="arabicPeriod"/>
            </a:pPr>
            <a:r>
              <a:rPr lang="en-IN" sz="1600" dirty="0">
                <a:latin typeface="Times New Roman" panose="02020603050405020304" pitchFamily="18" charset="0"/>
                <a:cs typeface="Times New Roman" panose="02020603050405020304" pitchFamily="18" charset="0"/>
                <a:hlinkClick r:id="rId6"/>
              </a:rPr>
              <a:t>https://</a:t>
            </a:r>
            <a:r>
              <a:rPr lang="en-IN" sz="1600" dirty="0" smtClean="0">
                <a:latin typeface="Times New Roman" panose="02020603050405020304" pitchFamily="18" charset="0"/>
                <a:cs typeface="Times New Roman" panose="02020603050405020304" pitchFamily="18" charset="0"/>
                <a:hlinkClick r:id="rId6"/>
              </a:rPr>
              <a:t>www.superannotate.com/blog/image-classification-basics</a:t>
            </a:r>
            <a:endParaRPr lang="en-IN" sz="1600" dirty="0" smtClean="0">
              <a:latin typeface="Times New Roman" panose="02020603050405020304" pitchFamily="18" charset="0"/>
              <a:cs typeface="Times New Roman" panose="02020603050405020304" pitchFamily="18" charset="0"/>
            </a:endParaRPr>
          </a:p>
          <a:p>
            <a:pPr marL="342900" indent="-342900" algn="just">
              <a:buAutoNum type="arabicPeriod"/>
            </a:pPr>
            <a:r>
              <a:rPr lang="en-IN" sz="1600" dirty="0">
                <a:latin typeface="Times New Roman" panose="02020603050405020304" pitchFamily="18" charset="0"/>
                <a:cs typeface="Times New Roman" panose="02020603050405020304" pitchFamily="18" charset="0"/>
                <a:hlinkClick r:id="rId7"/>
              </a:rPr>
              <a:t>https://</a:t>
            </a:r>
            <a:r>
              <a:rPr lang="en-IN" sz="1600" dirty="0" smtClean="0">
                <a:latin typeface="Times New Roman" panose="02020603050405020304" pitchFamily="18" charset="0"/>
                <a:cs typeface="Times New Roman" panose="02020603050405020304" pitchFamily="18" charset="0"/>
                <a:hlinkClick r:id="rId7"/>
              </a:rPr>
              <a:t>www.sciencedirect.com/science/article/pii/S2472555221000149</a:t>
            </a:r>
            <a:endParaRPr lang="en-IN" sz="1600" dirty="0" smtClean="0">
              <a:latin typeface="Times New Roman" panose="02020603050405020304" pitchFamily="18" charset="0"/>
              <a:cs typeface="Times New Roman" panose="02020603050405020304" pitchFamily="18" charset="0"/>
            </a:endParaRPr>
          </a:p>
          <a:p>
            <a:pPr marL="342900" indent="-342900" algn="just">
              <a:buAutoNum type="arabicPeriod"/>
            </a:pPr>
            <a:r>
              <a:rPr lang="en-IN" sz="1600" dirty="0">
                <a:latin typeface="Times New Roman" panose="02020603050405020304" pitchFamily="18" charset="0"/>
                <a:cs typeface="Times New Roman" panose="02020603050405020304" pitchFamily="18" charset="0"/>
                <a:hlinkClick r:id="rId8"/>
              </a:rPr>
              <a:t>https://www.geeksforgeeks.org/computer-vision/what-is-image-classification</a:t>
            </a:r>
            <a:r>
              <a:rPr lang="en-IN" sz="1600" dirty="0" smtClean="0">
                <a:latin typeface="Times New Roman" panose="02020603050405020304" pitchFamily="18" charset="0"/>
                <a:cs typeface="Times New Roman" panose="02020603050405020304" pitchFamily="18" charset="0"/>
                <a:hlinkClick r:id="rId8"/>
              </a:rPr>
              <a:t>/</a:t>
            </a:r>
            <a:endParaRPr lang="en-IN" sz="1600" dirty="0" smtClean="0">
              <a:latin typeface="Times New Roman" panose="02020603050405020304" pitchFamily="18" charset="0"/>
              <a:cs typeface="Times New Roman" panose="02020603050405020304" pitchFamily="18" charset="0"/>
            </a:endParaRPr>
          </a:p>
          <a:p>
            <a:pPr marL="342900" indent="-342900" algn="just">
              <a:buAutoNum type="arabicPeriod"/>
            </a:pPr>
            <a:r>
              <a:rPr lang="en-IN" sz="1600" dirty="0">
                <a:latin typeface="Times New Roman" panose="02020603050405020304" pitchFamily="18" charset="0"/>
                <a:cs typeface="Times New Roman" panose="02020603050405020304" pitchFamily="18" charset="0"/>
                <a:hlinkClick r:id="rId9"/>
              </a:rPr>
              <a:t>https://www.geeksforgeeks.org/computer-vision/vgg-16-cnn-model</a:t>
            </a:r>
            <a:r>
              <a:rPr lang="en-IN" sz="1600" dirty="0" smtClean="0">
                <a:latin typeface="Times New Roman" panose="02020603050405020304" pitchFamily="18" charset="0"/>
                <a:cs typeface="Times New Roman" panose="02020603050405020304" pitchFamily="18" charset="0"/>
                <a:hlinkClick r:id="rId9"/>
              </a:rPr>
              <a:t>/</a:t>
            </a:r>
            <a:endParaRPr lang="en-IN" sz="1600" dirty="0" smtClean="0">
              <a:latin typeface="Times New Roman" panose="02020603050405020304" pitchFamily="18" charset="0"/>
              <a:cs typeface="Times New Roman" panose="02020603050405020304" pitchFamily="18" charset="0"/>
            </a:endParaRPr>
          </a:p>
          <a:p>
            <a:pPr marL="342900" indent="-342900" algn="just">
              <a:buAutoNum type="arabicPeriod"/>
            </a:pPr>
            <a:r>
              <a:rPr lang="en-IN" sz="1600" dirty="0">
                <a:latin typeface="Times New Roman" panose="02020603050405020304" pitchFamily="18" charset="0"/>
                <a:cs typeface="Times New Roman" panose="02020603050405020304" pitchFamily="18" charset="0"/>
                <a:hlinkClick r:id="rId10"/>
              </a:rPr>
              <a:t>https://machinelearning.technicacuriosa.com/introduction-to-computer-vision-part-1</a:t>
            </a:r>
            <a:r>
              <a:rPr lang="en-IN" sz="1600" dirty="0" smtClean="0">
                <a:latin typeface="Times New Roman" panose="02020603050405020304" pitchFamily="18" charset="0"/>
                <a:cs typeface="Times New Roman" panose="02020603050405020304" pitchFamily="18" charset="0"/>
                <a:hlinkClick r:id="rId10"/>
              </a:rPr>
              <a:t>/</a:t>
            </a:r>
            <a:endParaRPr lang="en-IN" sz="1600" dirty="0" smtClean="0">
              <a:latin typeface="Times New Roman" panose="02020603050405020304" pitchFamily="18" charset="0"/>
              <a:cs typeface="Times New Roman" panose="02020603050405020304" pitchFamily="18" charset="0"/>
            </a:endParaRPr>
          </a:p>
          <a:p>
            <a:pPr marL="342900" indent="-342900" algn="just">
              <a:buAutoNum type="arabicPeriod"/>
            </a:pPr>
            <a:r>
              <a:rPr lang="en-IN" sz="1600" dirty="0">
                <a:latin typeface="Times New Roman" panose="02020603050405020304" pitchFamily="18" charset="0"/>
                <a:cs typeface="Times New Roman" panose="02020603050405020304" pitchFamily="18" charset="0"/>
                <a:hlinkClick r:id="rId11"/>
              </a:rPr>
              <a:t>https://www.geeksforgeeks.org/deep-learning/convolutional-neural-network-cnn-in-machine-learning</a:t>
            </a:r>
            <a:r>
              <a:rPr lang="en-IN" sz="1600" dirty="0" smtClean="0">
                <a:latin typeface="Times New Roman" panose="02020603050405020304" pitchFamily="18" charset="0"/>
                <a:cs typeface="Times New Roman" panose="02020603050405020304" pitchFamily="18" charset="0"/>
                <a:hlinkClick r:id="rId11"/>
              </a:rPr>
              <a:t>/</a:t>
            </a:r>
            <a:endParaRPr lang="en-IN" sz="1600" dirty="0" smtClean="0">
              <a:latin typeface="Times New Roman" panose="02020603050405020304" pitchFamily="18" charset="0"/>
              <a:cs typeface="Times New Roman" panose="02020603050405020304" pitchFamily="18" charset="0"/>
            </a:endParaRPr>
          </a:p>
          <a:p>
            <a:pPr marL="342900" indent="-342900" algn="just">
              <a:buAutoNum type="arabicPeriod"/>
            </a:pPr>
            <a:r>
              <a:rPr lang="en-IN" sz="1600" dirty="0" err="1">
                <a:latin typeface="Times New Roman" panose="02020603050405020304" pitchFamily="18" charset="0"/>
                <a:cs typeface="Times New Roman" panose="02020603050405020304" pitchFamily="18" charset="0"/>
              </a:rPr>
              <a:t>Simonyan</a:t>
            </a:r>
            <a:r>
              <a:rPr lang="en-IN" sz="1600" dirty="0">
                <a:latin typeface="Times New Roman" panose="02020603050405020304" pitchFamily="18" charset="0"/>
                <a:cs typeface="Times New Roman" panose="02020603050405020304" pitchFamily="18" charset="0"/>
              </a:rPr>
              <a:t>, K., &amp; Zisserman, A. (2014). Very deep convolutional networks for large-scale image recognition. </a:t>
            </a:r>
            <a:r>
              <a:rPr lang="en-IN" sz="1600" i="1" dirty="0" err="1">
                <a:latin typeface="Times New Roman" panose="02020603050405020304" pitchFamily="18" charset="0"/>
                <a:cs typeface="Times New Roman" panose="02020603050405020304" pitchFamily="18" charset="0"/>
              </a:rPr>
              <a:t>arXiv</a:t>
            </a:r>
            <a:r>
              <a:rPr lang="en-IN" sz="1600" i="1" dirty="0">
                <a:latin typeface="Times New Roman" panose="02020603050405020304" pitchFamily="18" charset="0"/>
                <a:cs typeface="Times New Roman" panose="02020603050405020304" pitchFamily="18" charset="0"/>
              </a:rPr>
              <a:t> preprint arXiv:1409.1556</a:t>
            </a:r>
            <a:r>
              <a:rPr lang="en-IN" sz="1600" dirty="0" smtClean="0">
                <a:latin typeface="Times New Roman" panose="02020603050405020304" pitchFamily="18" charset="0"/>
                <a:cs typeface="Times New Roman" panose="02020603050405020304" pitchFamily="18" charset="0"/>
              </a:rPr>
              <a:t>.</a:t>
            </a:r>
          </a:p>
          <a:p>
            <a:pPr marL="342900" indent="-342900" algn="just">
              <a:buAutoNum type="arabicPeriod"/>
            </a:pPr>
            <a:r>
              <a:rPr lang="en-IN" sz="1600" dirty="0">
                <a:latin typeface="Times New Roman" panose="02020603050405020304" pitchFamily="18" charset="0"/>
                <a:cs typeface="Times New Roman" panose="02020603050405020304" pitchFamily="18" charset="0"/>
                <a:hlinkClick r:id="rId12"/>
              </a:rPr>
              <a:t>https://medium.com/@</a:t>
            </a:r>
            <a:r>
              <a:rPr lang="en-IN" sz="1600" dirty="0" smtClean="0">
                <a:latin typeface="Times New Roman" panose="02020603050405020304" pitchFamily="18" charset="0"/>
                <a:cs typeface="Times New Roman" panose="02020603050405020304" pitchFamily="18" charset="0"/>
                <a:hlinkClick r:id="rId12"/>
              </a:rPr>
              <a:t>mygreatlearning/everything-you-need-to-know-about-vgg16-7315defb5918</a:t>
            </a:r>
            <a:endParaRPr lang="en-IN" sz="1600" dirty="0" smtClean="0">
              <a:latin typeface="Times New Roman" panose="02020603050405020304" pitchFamily="18" charset="0"/>
              <a:cs typeface="Times New Roman" panose="02020603050405020304" pitchFamily="18" charset="0"/>
            </a:endParaRPr>
          </a:p>
          <a:p>
            <a:pPr marL="342900" indent="-342900" algn="just">
              <a:buAutoNum type="arabicPeriod"/>
            </a:pPr>
            <a:endParaRPr lang="en-IN" sz="1600" dirty="0" smtClean="0">
              <a:latin typeface="Times New Roman" panose="02020603050405020304" pitchFamily="18" charset="0"/>
              <a:cs typeface="Times New Roman" panose="02020603050405020304" pitchFamily="18" charset="0"/>
            </a:endParaRPr>
          </a:p>
          <a:p>
            <a:pPr marL="342900" indent="-342900" algn="just">
              <a:buAutoNum type="arabicPeriod"/>
            </a:pPr>
            <a:endParaRPr lang="en-IN" sz="1600" dirty="0" smtClean="0">
              <a:latin typeface="Times New Roman" panose="02020603050405020304" pitchFamily="18" charset="0"/>
              <a:cs typeface="Times New Roman" panose="02020603050405020304" pitchFamily="18" charset="0"/>
            </a:endParaRPr>
          </a:p>
          <a:p>
            <a:pPr marL="342900" indent="-342900" algn="just">
              <a:buAutoNum type="arabicPeriod"/>
            </a:pPr>
            <a:endParaRPr lang="en-IN" sz="1600" dirty="0" smtClean="0">
              <a:latin typeface="Times New Roman" panose="02020603050405020304" pitchFamily="18" charset="0"/>
              <a:cs typeface="Times New Roman" panose="02020603050405020304" pitchFamily="18" charset="0"/>
            </a:endParaRPr>
          </a:p>
          <a:p>
            <a:pPr marL="342900" indent="-342900" algn="just">
              <a:buAutoNum type="arabicPeriod"/>
            </a:pPr>
            <a:endParaRPr lang="en-IN" sz="1600" dirty="0" smtClean="0">
              <a:latin typeface="Times New Roman" panose="02020603050405020304" pitchFamily="18" charset="0"/>
              <a:cs typeface="Times New Roman" panose="02020603050405020304" pitchFamily="18" charset="0"/>
            </a:endParaRPr>
          </a:p>
          <a:p>
            <a:pPr marL="342900" indent="-342900" algn="just">
              <a:buAutoNum type="arabicPeriod"/>
            </a:pPr>
            <a:endParaRPr lang="en-IN" sz="1600" dirty="0" smtClean="0">
              <a:latin typeface="Times New Roman" panose="02020603050405020304" pitchFamily="18" charset="0"/>
              <a:cs typeface="Times New Roman" panose="02020603050405020304" pitchFamily="18" charset="0"/>
            </a:endParaRPr>
          </a:p>
          <a:p>
            <a:pPr marL="342900" indent="-342900" algn="just">
              <a:buAutoNum type="arabicPeriod"/>
            </a:pPr>
            <a:endParaRPr lang="en-IN" sz="1600" dirty="0" smtClean="0">
              <a:latin typeface="Times New Roman" panose="02020603050405020304" pitchFamily="18" charset="0"/>
              <a:cs typeface="Times New Roman" panose="02020603050405020304" pitchFamily="18" charset="0"/>
            </a:endParaRPr>
          </a:p>
          <a:p>
            <a:pPr marL="342900" indent="-342900" algn="just">
              <a:buAutoNum type="arabicPeriod"/>
            </a:pPr>
            <a:endParaRPr lang="en-IN" sz="1600"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7B168CCF-A15B-4761-8074-CC4E40B4ECF8}" type="slidenum">
              <a:rPr lang="en-IN" smtClean="0"/>
              <a:t>37</a:t>
            </a:fld>
            <a:endParaRPr lang="en-IN"/>
          </a:p>
        </p:txBody>
      </p:sp>
    </p:spTree>
    <p:extLst>
      <p:ext uri="{BB962C8B-B14F-4D97-AF65-F5344CB8AC3E}">
        <p14:creationId xmlns:p14="http://schemas.microsoft.com/office/powerpoint/2010/main" val="2116895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168CCF-A15B-4761-8074-CC4E40B4ECF8}" type="slidenum">
              <a:rPr lang="en-IN" smtClean="0"/>
              <a:t>38</a:t>
            </a:fld>
            <a:endParaRPr lang="en-IN"/>
          </a:p>
        </p:txBody>
      </p:sp>
      <p:sp>
        <p:nvSpPr>
          <p:cNvPr id="4" name="TextBox 3"/>
          <p:cNvSpPr txBox="1"/>
          <p:nvPr/>
        </p:nvSpPr>
        <p:spPr>
          <a:xfrm>
            <a:off x="4638675" y="2514600"/>
            <a:ext cx="3371850" cy="923330"/>
          </a:xfrm>
          <a:prstGeom prst="rect">
            <a:avLst/>
          </a:prstGeom>
          <a:noFill/>
        </p:spPr>
        <p:txBody>
          <a:bodyPr wrap="square" rtlCol="0">
            <a:spAutoFit/>
          </a:bodyPr>
          <a:lstStyle/>
          <a:p>
            <a:pPr algn="ctr"/>
            <a:r>
              <a:rPr lang="en-US" sz="5400" dirty="0" smtClean="0">
                <a:latin typeface="Times New Roman" panose="02020603050405020304" pitchFamily="18" charset="0"/>
                <a:cs typeface="Times New Roman" panose="02020603050405020304" pitchFamily="18" charset="0"/>
              </a:rPr>
              <a:t>Thank You</a:t>
            </a:r>
            <a:endParaRPr lang="en-IN" sz="5400" dirty="0">
              <a:latin typeface="Times New Roman" panose="02020603050405020304" pitchFamily="18" charset="0"/>
              <a:cs typeface="Times New Roman" panose="02020603050405020304" pitchFamily="18" charset="0"/>
            </a:endParaRPr>
          </a:p>
        </p:txBody>
      </p:sp>
      <p:pic>
        <p:nvPicPr>
          <p:cNvPr id="5" name="Picture 4" descr="GIAN - Global Initiative of Academic Network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15019" cy="3373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lc="http://schemas.openxmlformats.org/drawingml/2006/lockedCanvas" xmlns:a16="http://schemas.microsoft.com/office/drawing/2014/main" xmlns="" id="{2669ABA5-20E6-818E-6C08-3D0B96AA4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16326" y="0"/>
            <a:ext cx="475673" cy="466725"/>
          </a:xfrm>
          <a:prstGeom prst="rect">
            <a:avLst/>
          </a:prstGeom>
        </p:spPr>
      </p:pic>
    </p:spTree>
    <p:extLst>
      <p:ext uri="{BB962C8B-B14F-4D97-AF65-F5344CB8AC3E}">
        <p14:creationId xmlns:p14="http://schemas.microsoft.com/office/powerpoint/2010/main" val="137819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601" y="337347"/>
            <a:ext cx="8794346" cy="1200329"/>
          </a:xfrm>
          <a:prstGeom prst="rect">
            <a:avLst/>
          </a:prstGeom>
        </p:spPr>
        <p:txBody>
          <a:bodyPr wrap="square">
            <a:spAutoFit/>
          </a:bodyPr>
          <a:lstStyle/>
          <a:p>
            <a:pPr algn="ctr"/>
            <a:r>
              <a:rPr lang="en-US" sz="3600" b="1" dirty="0" smtClean="0">
                <a:solidFill>
                  <a:schemeClr val="bg2">
                    <a:lumMod val="25000"/>
                  </a:schemeClr>
                </a:solidFill>
                <a:latin typeface="Times New Roman" panose="02020603050405020304" pitchFamily="18" charset="0"/>
                <a:cs typeface="Times New Roman" panose="02020603050405020304" pitchFamily="18" charset="0"/>
              </a:rPr>
              <a:t>Why do we need </a:t>
            </a:r>
            <a:r>
              <a:rPr lang="en-US" sz="3600" b="1" dirty="0">
                <a:solidFill>
                  <a:schemeClr val="bg2">
                    <a:lumMod val="25000"/>
                  </a:schemeClr>
                </a:solidFill>
                <a:latin typeface="Times New Roman" panose="02020603050405020304" pitchFamily="18" charset="0"/>
                <a:cs typeface="Times New Roman" panose="02020603050405020304" pitchFamily="18" charset="0"/>
              </a:rPr>
              <a:t>for </a:t>
            </a:r>
            <a:r>
              <a:rPr lang="en-US" sz="3600" b="1" dirty="0" smtClean="0">
                <a:solidFill>
                  <a:schemeClr val="bg2">
                    <a:lumMod val="25000"/>
                  </a:schemeClr>
                </a:solidFill>
                <a:latin typeface="Times New Roman" panose="02020603050405020304" pitchFamily="18" charset="0"/>
                <a:cs typeface="Times New Roman" panose="02020603050405020304" pitchFamily="18" charset="0"/>
              </a:rPr>
              <a:t>microscopic </a:t>
            </a:r>
            <a:r>
              <a:rPr lang="en-US" sz="3600" b="1" dirty="0">
                <a:solidFill>
                  <a:schemeClr val="bg2">
                    <a:lumMod val="25000"/>
                  </a:schemeClr>
                </a:solidFill>
                <a:latin typeface="Times New Roman" panose="02020603050405020304" pitchFamily="18" charset="0"/>
                <a:cs typeface="Times New Roman" panose="02020603050405020304" pitchFamily="18" charset="0"/>
              </a:rPr>
              <a:t>image classification in cell?</a:t>
            </a:r>
            <a:endParaRPr lang="en-IN" sz="36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1543395" y="2364026"/>
            <a:ext cx="9314757" cy="2246769"/>
          </a:xfrm>
          <a:prstGeom prst="rect">
            <a:avLst/>
          </a:prstGeom>
        </p:spPr>
        <p:txBody>
          <a:bodyPr wrap="square">
            <a:spAutoFit/>
          </a:bodyPr>
          <a:lstStyle/>
          <a:p>
            <a:pPr marL="285750"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need for microscopic cell image classification</a:t>
            </a:r>
            <a:r>
              <a:rPr lang="en-US" sz="2000" dirty="0">
                <a:latin typeface="Times New Roman" panose="02020603050405020304" pitchFamily="18" charset="0"/>
                <a:cs typeface="Times New Roman" panose="02020603050405020304" pitchFamily="18" charset="0"/>
              </a:rPr>
              <a:t> arises from its crucial role in automating cell-based analysis for applications like disease diagnosis, drug screening, and genetic research, which would otherwise be slow and prone to human </a:t>
            </a:r>
            <a:r>
              <a:rPr lang="en-US" sz="2000" dirty="0" smtClean="0">
                <a:latin typeface="Times New Roman" panose="02020603050405020304" pitchFamily="18" charset="0"/>
                <a:cs typeface="Times New Roman" panose="02020603050405020304" pitchFamily="18" charset="0"/>
              </a:rPr>
              <a:t>error [4]. </a:t>
            </a:r>
          </a:p>
          <a:p>
            <a:pPr algn="just"/>
            <a:endParaRPr lang="en-US"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This </a:t>
            </a:r>
            <a:r>
              <a:rPr lang="en-US" sz="2000" dirty="0">
                <a:latin typeface="Times New Roman" panose="02020603050405020304" pitchFamily="18" charset="0"/>
                <a:cs typeface="Times New Roman" panose="02020603050405020304" pitchFamily="18" charset="0"/>
              </a:rPr>
              <a:t>technology provides objective, high-throughput, and efficient methods for identifying cellular abnormalities, studying the effects of drugs or genes, and classifying cell types based on their </a:t>
            </a:r>
            <a:r>
              <a:rPr lang="en-US" sz="2000" dirty="0" smtClean="0">
                <a:latin typeface="Times New Roman" panose="02020603050405020304" pitchFamily="18" charset="0"/>
                <a:cs typeface="Times New Roman" panose="02020603050405020304" pitchFamily="18" charset="0"/>
              </a:rPr>
              <a:t>features.</a:t>
            </a:r>
            <a:endParaRPr lang="en-IN" sz="20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lc="http://schemas.openxmlformats.org/drawingml/2006/lockedCanvas" xmlns:a16="http://schemas.microsoft.com/office/drawing/2014/main" xmlns="" id="{2669ABA5-20E6-818E-6C08-3D0B96AA4B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6326" y="0"/>
            <a:ext cx="475673" cy="466725"/>
          </a:xfrm>
          <a:prstGeom prst="rect">
            <a:avLst/>
          </a:prstGeom>
        </p:spPr>
      </p:pic>
      <p:pic>
        <p:nvPicPr>
          <p:cNvPr id="7" name="Picture 4" descr="GIAN - Global Initiative of Academic Networ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15019" cy="33734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7B168CCF-A15B-4761-8074-CC4E40B4ECF8}" type="slidenum">
              <a:rPr lang="en-IN" smtClean="0"/>
              <a:t>4</a:t>
            </a:fld>
            <a:endParaRPr lang="en-IN"/>
          </a:p>
        </p:txBody>
      </p:sp>
    </p:spTree>
    <p:extLst>
      <p:ext uri="{BB962C8B-B14F-4D97-AF65-F5344CB8AC3E}">
        <p14:creationId xmlns:p14="http://schemas.microsoft.com/office/powerpoint/2010/main" val="141386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64772" y="139184"/>
            <a:ext cx="11093854" cy="1142344"/>
            <a:chOff x="764772" y="139184"/>
            <a:chExt cx="11093854" cy="1142344"/>
          </a:xfrm>
        </p:grpSpPr>
        <p:sp>
          <p:nvSpPr>
            <p:cNvPr id="2" name="Rectangle 1"/>
            <p:cNvSpPr/>
            <p:nvPr/>
          </p:nvSpPr>
          <p:spPr>
            <a:xfrm>
              <a:off x="4774227" y="139184"/>
              <a:ext cx="3371629" cy="400110"/>
            </a:xfrm>
            <a:prstGeom prst="rect">
              <a:avLst/>
            </a:prstGeom>
          </p:spPr>
          <p:txBody>
            <a:bodyPr wrap="none">
              <a:spAutoFit/>
            </a:bodyPr>
            <a:lstStyle/>
            <a:p>
              <a:r>
                <a:rPr lang="en-IN" sz="2000" b="1" u="sng" dirty="0">
                  <a:latin typeface="Times New Roman" panose="02020603050405020304" pitchFamily="18" charset="0"/>
                  <a:cs typeface="Times New Roman" panose="02020603050405020304" pitchFamily="18" charset="0"/>
                </a:rPr>
                <a:t>Types of image </a:t>
              </a:r>
              <a:r>
                <a:rPr lang="en-IN" sz="2000" b="1" u="sng" dirty="0" smtClean="0">
                  <a:latin typeface="Times New Roman" panose="02020603050405020304" pitchFamily="18" charset="0"/>
                  <a:cs typeface="Times New Roman" panose="02020603050405020304" pitchFamily="18" charset="0"/>
                </a:rPr>
                <a:t>classification:</a:t>
              </a:r>
              <a:endParaRPr lang="en-IN" sz="2000" b="1" u="sng" dirty="0">
                <a:latin typeface="Times New Roman" panose="02020603050405020304" pitchFamily="18" charset="0"/>
                <a:cs typeface="Times New Roman" panose="02020603050405020304" pitchFamily="18" charset="0"/>
              </a:endParaRPr>
            </a:p>
          </p:txBody>
        </p:sp>
        <p:sp>
          <p:nvSpPr>
            <p:cNvPr id="3" name="Rectangle 2"/>
            <p:cNvSpPr/>
            <p:nvPr/>
          </p:nvSpPr>
          <p:spPr>
            <a:xfrm>
              <a:off x="764772" y="758308"/>
              <a:ext cx="11093854"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Depending on the problem at hand, there are different types of image classification methodologies to be employed. These are binary, </a:t>
              </a:r>
              <a:r>
                <a:rPr lang="en-US" sz="1400" dirty="0" smtClean="0">
                  <a:latin typeface="Times New Roman" panose="02020603050405020304" pitchFamily="18" charset="0"/>
                  <a:cs typeface="Times New Roman" panose="02020603050405020304" pitchFamily="18" charset="0"/>
                </a:rPr>
                <a:t>and multiclass classification [5].</a:t>
              </a:r>
              <a:endParaRPr lang="en-US" sz="1400" dirty="0">
                <a:latin typeface="Times New Roman" panose="02020603050405020304" pitchFamily="18" charset="0"/>
                <a:cs typeface="Times New Roman" panose="02020603050405020304" pitchFamily="18" charset="0"/>
              </a:endParaRPr>
            </a:p>
          </p:txBody>
        </p:sp>
      </p:grpSp>
      <p:grpSp>
        <p:nvGrpSpPr>
          <p:cNvPr id="11" name="Group 10"/>
          <p:cNvGrpSpPr/>
          <p:nvPr/>
        </p:nvGrpSpPr>
        <p:grpSpPr>
          <a:xfrm>
            <a:off x="452153" y="1663660"/>
            <a:ext cx="5732517" cy="4278094"/>
            <a:chOff x="452153" y="1663660"/>
            <a:chExt cx="5732517" cy="4278094"/>
          </a:xfrm>
        </p:grpSpPr>
        <p:sp>
          <p:nvSpPr>
            <p:cNvPr id="4" name="Rectangle 3"/>
            <p:cNvSpPr/>
            <p:nvPr/>
          </p:nvSpPr>
          <p:spPr>
            <a:xfrm>
              <a:off x="452153" y="1663660"/>
              <a:ext cx="2647950" cy="4278094"/>
            </a:xfrm>
            <a:prstGeom prst="rect">
              <a:avLst/>
            </a:prstGeom>
          </p:spPr>
          <p:txBody>
            <a:bodyPr wrap="square">
              <a:spAutoFit/>
            </a:bodyPr>
            <a:lstStyle/>
            <a:p>
              <a:pPr algn="ctr"/>
              <a:r>
                <a:rPr lang="en-US" sz="1600" b="1" u="sng" dirty="0">
                  <a:latin typeface="Times New Roman" panose="02020603050405020304" pitchFamily="18" charset="0"/>
                  <a:cs typeface="Times New Roman" panose="02020603050405020304" pitchFamily="18" charset="0"/>
                </a:rPr>
                <a:t>‍Binary: </a:t>
              </a:r>
              <a:endParaRPr lang="en-US" sz="1600" b="1" u="sng" dirty="0" smtClean="0">
                <a:latin typeface="Times New Roman" panose="02020603050405020304" pitchFamily="18" charset="0"/>
                <a:cs typeface="Times New Roman" panose="02020603050405020304" pitchFamily="18" charset="0"/>
              </a:endParaRPr>
            </a:p>
            <a:p>
              <a:pPr algn="ctr"/>
              <a:endParaRPr lang="en-US" sz="1600" b="1" u="sng"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Binary </a:t>
              </a:r>
              <a:r>
                <a:rPr lang="en-US" sz="1600" dirty="0">
                  <a:latin typeface="Times New Roman" panose="02020603050405020304" pitchFamily="18" charset="0"/>
                  <a:cs typeface="Times New Roman" panose="02020603050405020304" pitchFamily="18" charset="0"/>
                </a:rPr>
                <a:t>classification takes an either-or logic to label images, and classifies unknown data points into two categories. </a:t>
              </a:r>
              <a:endParaRPr lang="en-US" sz="16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6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When </a:t>
              </a:r>
              <a:r>
                <a:rPr lang="en-US" sz="1600" dirty="0">
                  <a:latin typeface="Times New Roman" panose="02020603050405020304" pitchFamily="18" charset="0"/>
                  <a:cs typeface="Times New Roman" panose="02020603050405020304" pitchFamily="18" charset="0"/>
                </a:rPr>
                <a:t>your task is to categorize benign or malignant tumors, analyze product quality to find out whether it has defects or not, and many other problems that require yes/no answers are solved with binary classification.‍</a:t>
              </a:r>
            </a:p>
          </p:txBody>
        </p:sp>
        <p:pic>
          <p:nvPicPr>
            <p:cNvPr id="6" name="Picture 5"/>
            <p:cNvPicPr>
              <a:picLocks noChangeAspect="1"/>
            </p:cNvPicPr>
            <p:nvPr/>
          </p:nvPicPr>
          <p:blipFill rotWithShape="1">
            <a:blip r:embed="rId2"/>
            <a:srcRect l="2187" t="3211" r="49435" b="6574"/>
            <a:stretch/>
          </p:blipFill>
          <p:spPr>
            <a:xfrm>
              <a:off x="3589422" y="2505075"/>
              <a:ext cx="2595248" cy="2228851"/>
            </a:xfrm>
            <a:prstGeom prst="rect">
              <a:avLst/>
            </a:prstGeom>
          </p:spPr>
        </p:pic>
      </p:grpSp>
      <p:sp>
        <p:nvSpPr>
          <p:cNvPr id="8" name="Rectangle 7"/>
          <p:cNvSpPr/>
          <p:nvPr/>
        </p:nvSpPr>
        <p:spPr>
          <a:xfrm>
            <a:off x="4215631" y="5025509"/>
            <a:ext cx="3979423" cy="276999"/>
          </a:xfrm>
          <a:prstGeom prst="rect">
            <a:avLst/>
          </a:prstGeom>
        </p:spPr>
        <p:txBody>
          <a:bodyPr wrap="none">
            <a:spAutoFit/>
          </a:bodyPr>
          <a:lstStyle/>
          <a:p>
            <a:r>
              <a:rPr lang="en-US" sz="1200" b="1" dirty="0" smtClean="0">
                <a:latin typeface="Times New Roman" panose="02020603050405020304" pitchFamily="18" charset="0"/>
                <a:cs typeface="Times New Roman" panose="02020603050405020304" pitchFamily="18" charset="0"/>
              </a:rPr>
              <a:t>Figure 3: Binary </a:t>
            </a:r>
            <a:r>
              <a:rPr lang="en-US" sz="1200" b="1" dirty="0">
                <a:latin typeface="Times New Roman" panose="02020603050405020304" pitchFamily="18" charset="0"/>
                <a:cs typeface="Times New Roman" panose="02020603050405020304" pitchFamily="18" charset="0"/>
              </a:rPr>
              <a:t>classification vs Multi class classification</a:t>
            </a:r>
            <a:endParaRPr lang="en-IN" sz="1200" b="1"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lc="http://schemas.openxmlformats.org/drawingml/2006/lockedCanvas" xmlns:a16="http://schemas.microsoft.com/office/drawing/2014/main" xmlns="" id="{2669ABA5-20E6-818E-6C08-3D0B96AA4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16326" y="0"/>
            <a:ext cx="475673" cy="466725"/>
          </a:xfrm>
          <a:prstGeom prst="rect">
            <a:avLst/>
          </a:prstGeom>
        </p:spPr>
      </p:pic>
      <p:grpSp>
        <p:nvGrpSpPr>
          <p:cNvPr id="12" name="Group 11"/>
          <p:cNvGrpSpPr/>
          <p:nvPr/>
        </p:nvGrpSpPr>
        <p:grpSpPr>
          <a:xfrm>
            <a:off x="6110599" y="1663660"/>
            <a:ext cx="5597607" cy="4031873"/>
            <a:chOff x="6110599" y="1663660"/>
            <a:chExt cx="5597607" cy="4031873"/>
          </a:xfrm>
        </p:grpSpPr>
        <p:sp>
          <p:nvSpPr>
            <p:cNvPr id="7" name="Rectangle 6"/>
            <p:cNvSpPr/>
            <p:nvPr/>
          </p:nvSpPr>
          <p:spPr>
            <a:xfrm>
              <a:off x="9195166" y="1663660"/>
              <a:ext cx="2513040" cy="4031873"/>
            </a:xfrm>
            <a:prstGeom prst="rect">
              <a:avLst/>
            </a:prstGeom>
          </p:spPr>
          <p:txBody>
            <a:bodyPr wrap="square">
              <a:spAutoFit/>
            </a:bodyPr>
            <a:lstStyle/>
            <a:p>
              <a:pPr algn="ctr"/>
              <a:r>
                <a:rPr lang="en-US" sz="1600" b="1" u="sng" dirty="0">
                  <a:latin typeface="Times New Roman" panose="02020603050405020304" pitchFamily="18" charset="0"/>
                  <a:cs typeface="Times New Roman" panose="02020603050405020304" pitchFamily="18" charset="0"/>
                </a:rPr>
                <a:t>Multiclass: </a:t>
              </a:r>
              <a:endParaRPr lang="en-US" sz="1600" b="1" u="sng" dirty="0" smtClean="0">
                <a:latin typeface="Times New Roman" panose="02020603050405020304" pitchFamily="18" charset="0"/>
                <a:cs typeface="Times New Roman" panose="02020603050405020304" pitchFamily="18" charset="0"/>
              </a:endParaRPr>
            </a:p>
            <a:p>
              <a:pPr algn="just"/>
              <a:endParaRPr lang="en-US" sz="16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Multiclass Classification, </a:t>
              </a:r>
              <a:r>
                <a:rPr lang="en-US" sz="1600" dirty="0">
                  <a:latin typeface="Times New Roman" panose="02020603050405020304" pitchFamily="18" charset="0"/>
                  <a:cs typeface="Times New Roman" panose="02020603050405020304" pitchFamily="18" charset="0"/>
                </a:rPr>
                <a:t>as the name suggests, categorizes items into three or more classes. </a:t>
              </a:r>
              <a:endParaRPr lang="en-US" sz="16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Basically, machine looks at the features in the image (like shape, color, or texture) and chooses </a:t>
              </a:r>
              <a:r>
                <a:rPr lang="en-US" sz="1600" dirty="0" smtClean="0">
                  <a:latin typeface="Times New Roman" panose="02020603050405020304" pitchFamily="18" charset="0"/>
                  <a:cs typeface="Times New Roman" panose="02020603050405020304" pitchFamily="18" charset="0"/>
                </a:rPr>
                <a:t>in which class </a:t>
              </a:r>
              <a:r>
                <a:rPr lang="en-US" sz="1600" dirty="0">
                  <a:latin typeface="Times New Roman" panose="02020603050405020304" pitchFamily="18" charset="0"/>
                  <a:cs typeface="Times New Roman" panose="02020603050405020304" pitchFamily="18" charset="0"/>
                </a:rPr>
                <a:t>the picture is most likely to be based on the training it received.</a:t>
              </a:r>
            </a:p>
          </p:txBody>
        </p:sp>
        <p:pic>
          <p:nvPicPr>
            <p:cNvPr id="5" name="Picture 4"/>
            <p:cNvPicPr>
              <a:picLocks noChangeAspect="1"/>
            </p:cNvPicPr>
            <p:nvPr/>
          </p:nvPicPr>
          <p:blipFill rotWithShape="1">
            <a:blip r:embed="rId2"/>
            <a:srcRect l="50216"/>
            <a:stretch/>
          </p:blipFill>
          <p:spPr>
            <a:xfrm>
              <a:off x="6110599" y="2382289"/>
              <a:ext cx="2709205" cy="2506218"/>
            </a:xfrm>
            <a:prstGeom prst="rect">
              <a:avLst/>
            </a:prstGeom>
          </p:spPr>
        </p:pic>
      </p:grpSp>
      <p:pic>
        <p:nvPicPr>
          <p:cNvPr id="13" name="Picture 4" descr="GIAN - Global Initiative of Academic Network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715019" cy="337347"/>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14"/>
          <p:cNvSpPr>
            <a:spLocks noGrp="1"/>
          </p:cNvSpPr>
          <p:nvPr>
            <p:ph type="sldNum" sz="quarter" idx="12"/>
          </p:nvPr>
        </p:nvSpPr>
        <p:spPr/>
        <p:txBody>
          <a:bodyPr/>
          <a:lstStyle/>
          <a:p>
            <a:fld id="{7B168CCF-A15B-4761-8074-CC4E40B4ECF8}" type="slidenum">
              <a:rPr lang="en-IN" smtClean="0"/>
              <a:t>5</a:t>
            </a:fld>
            <a:endParaRPr lang="en-IN"/>
          </a:p>
        </p:txBody>
      </p:sp>
    </p:spTree>
    <p:extLst>
      <p:ext uri="{BB962C8B-B14F-4D97-AF65-F5344CB8AC3E}">
        <p14:creationId xmlns:p14="http://schemas.microsoft.com/office/powerpoint/2010/main" val="246513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7521" y="1695764"/>
            <a:ext cx="9896302" cy="4093428"/>
          </a:xfrm>
          <a:prstGeom prst="rect">
            <a:avLst/>
          </a:prstGeom>
        </p:spPr>
        <p:txBody>
          <a:bodyPr wrap="square">
            <a:spAutoFit/>
          </a:bodyPr>
          <a:lstStyle/>
          <a:p>
            <a:pPr marL="342900" indent="-34290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Here, we will be performing Image Classification for Microscopic data, where basically considered two </a:t>
            </a:r>
            <a:r>
              <a:rPr lang="en-US" sz="2000" dirty="0">
                <a:latin typeface="Times New Roman" panose="02020603050405020304" pitchFamily="18" charset="0"/>
                <a:cs typeface="Times New Roman" panose="02020603050405020304" pitchFamily="18" charset="0"/>
              </a:rPr>
              <a:t>datasets: </a:t>
            </a:r>
            <a:r>
              <a:rPr lang="en-US" sz="2000" b="1" dirty="0">
                <a:latin typeface="Times New Roman" panose="02020603050405020304" pitchFamily="18" charset="0"/>
                <a:cs typeface="Times New Roman" panose="02020603050405020304" pitchFamily="18" charset="0"/>
              </a:rPr>
              <a:t>the AGMC-TU Dataset</a:t>
            </a:r>
            <a:r>
              <a:rPr lang="en-US" sz="2000" dirty="0">
                <a:latin typeface="Times New Roman" panose="02020603050405020304" pitchFamily="18" charset="0"/>
                <a:cs typeface="Times New Roman" panose="02020603050405020304" pitchFamily="18" charset="0"/>
              </a:rPr>
              <a:t> and the </a:t>
            </a:r>
            <a:r>
              <a:rPr lang="en-US" sz="2000" b="1" dirty="0" err="1">
                <a:latin typeface="Times New Roman" panose="02020603050405020304" pitchFamily="18" charset="0"/>
                <a:cs typeface="Times New Roman" panose="02020603050405020304" pitchFamily="18" charset="0"/>
              </a:rPr>
              <a:t>Herlev</a:t>
            </a:r>
            <a:r>
              <a:rPr lang="en-US" sz="2000" b="1" dirty="0">
                <a:latin typeface="Times New Roman" panose="02020603050405020304" pitchFamily="18" charset="0"/>
                <a:cs typeface="Times New Roman" panose="02020603050405020304" pitchFamily="18" charset="0"/>
              </a:rPr>
              <a:t> Dataset</a:t>
            </a:r>
            <a:r>
              <a:rPr lang="en-US" sz="2000"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For the AGMC-TU Dataset, a </a:t>
            </a:r>
            <a:r>
              <a:rPr lang="en-US" sz="2000" b="1" dirty="0">
                <a:latin typeface="Times New Roman" panose="02020603050405020304" pitchFamily="18" charset="0"/>
                <a:cs typeface="Times New Roman" panose="02020603050405020304" pitchFamily="18" charset="0"/>
              </a:rPr>
              <a:t>binary classification</a:t>
            </a:r>
            <a:r>
              <a:rPr lang="en-US" sz="2000" dirty="0">
                <a:latin typeface="Times New Roman" panose="02020603050405020304" pitchFamily="18" charset="0"/>
                <a:cs typeface="Times New Roman" panose="02020603050405020304" pitchFamily="18" charset="0"/>
              </a:rPr>
              <a:t> task is performed since it contains two categories of cell images.</a:t>
            </a:r>
          </a:p>
          <a:p>
            <a:pPr marL="342900" indent="-34290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contrast, the </a:t>
            </a:r>
            <a:r>
              <a:rPr lang="en-US" sz="2000" dirty="0" err="1">
                <a:latin typeface="Times New Roman" panose="02020603050405020304" pitchFamily="18" charset="0"/>
                <a:cs typeface="Times New Roman" panose="02020603050405020304" pitchFamily="18" charset="0"/>
              </a:rPr>
              <a:t>Herlev</a:t>
            </a:r>
            <a:r>
              <a:rPr lang="en-US" sz="2000" dirty="0">
                <a:latin typeface="Times New Roman" panose="02020603050405020304" pitchFamily="18" charset="0"/>
                <a:cs typeface="Times New Roman" panose="02020603050405020304" pitchFamily="18" charset="0"/>
              </a:rPr>
              <a:t> Dataset is used for a </a:t>
            </a:r>
            <a:r>
              <a:rPr lang="en-US" sz="2000" b="1" dirty="0">
                <a:latin typeface="Times New Roman" panose="02020603050405020304" pitchFamily="18" charset="0"/>
                <a:cs typeface="Times New Roman" panose="02020603050405020304" pitchFamily="18" charset="0"/>
              </a:rPr>
              <a:t>multiclass classification</a:t>
            </a:r>
            <a:r>
              <a:rPr lang="en-US" sz="2000" dirty="0">
                <a:latin typeface="Times New Roman" panose="02020603050405020304" pitchFamily="18" charset="0"/>
                <a:cs typeface="Times New Roman" panose="02020603050405020304" pitchFamily="18" charset="0"/>
              </a:rPr>
              <a:t> task, as it comprises seven distinct classes of cervical cell images</a:t>
            </a:r>
            <a:r>
              <a:rPr lang="en-US" sz="2000" dirty="0" smtClean="0">
                <a:latin typeface="Times New Roman" panose="02020603050405020304" pitchFamily="18" charset="0"/>
                <a:cs typeface="Times New Roman" panose="02020603050405020304" pitchFamily="18" charset="0"/>
              </a:rPr>
              <a:t>.</a:t>
            </a:r>
          </a:p>
          <a:p>
            <a:pPr algn="just"/>
            <a:endParaRPr lang="en-US" sz="20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this project, I have utilized </a:t>
            </a:r>
            <a:r>
              <a:rPr lang="en-US" sz="2000" b="1" dirty="0">
                <a:latin typeface="Times New Roman" panose="02020603050405020304" pitchFamily="18" charset="0"/>
                <a:cs typeface="Times New Roman" panose="02020603050405020304" pitchFamily="18" charset="0"/>
              </a:rPr>
              <a:t>the VGG-16 </a:t>
            </a:r>
            <a:r>
              <a:rPr lang="en-US" sz="2000" b="1" dirty="0" smtClean="0">
                <a:latin typeface="Times New Roman" panose="02020603050405020304" pitchFamily="18" charset="0"/>
                <a:cs typeface="Times New Roman" panose="02020603050405020304" pitchFamily="18" charset="0"/>
              </a:rPr>
              <a:t>, a Deep Learning model</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for microscopic cell image classification. </a:t>
            </a:r>
          </a:p>
          <a:p>
            <a:pPr marL="342900" indent="-34290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IN"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lc="http://schemas.openxmlformats.org/drawingml/2006/lockedCanvas" xmlns:a16="http://schemas.microsoft.com/office/drawing/2014/main" xmlns="" id="{2669ABA5-20E6-818E-6C08-3D0B96AA4B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6327" y="0"/>
            <a:ext cx="475673" cy="466725"/>
          </a:xfrm>
          <a:prstGeom prst="rect">
            <a:avLst/>
          </a:prstGeom>
        </p:spPr>
      </p:pic>
      <p:pic>
        <p:nvPicPr>
          <p:cNvPr id="6" name="Picture 4" descr="GIAN - Global Initiative of Academic Networ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15019" cy="3373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91323" y="574791"/>
            <a:ext cx="7248699" cy="523220"/>
          </a:xfrm>
          <a:prstGeom prst="rect">
            <a:avLst/>
          </a:prstGeom>
          <a:noFill/>
        </p:spPr>
        <p:txBody>
          <a:bodyPr wrap="square" rtlCol="0">
            <a:spAutoFit/>
          </a:bodyPr>
          <a:lstStyle/>
          <a:p>
            <a:pPr algn="ctr"/>
            <a:r>
              <a:rPr lang="en-US" sz="28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Datasets for Microscopic Image Classification:</a:t>
            </a:r>
            <a:endParaRPr lang="en-I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7B168CCF-A15B-4761-8074-CC4E40B4ECF8}" type="slidenum">
              <a:rPr lang="en-IN" smtClean="0"/>
              <a:t>6</a:t>
            </a:fld>
            <a:endParaRPr lang="en-IN"/>
          </a:p>
        </p:txBody>
      </p:sp>
    </p:spTree>
    <p:extLst>
      <p:ext uri="{BB962C8B-B14F-4D97-AF65-F5344CB8AC3E}">
        <p14:creationId xmlns:p14="http://schemas.microsoft.com/office/powerpoint/2010/main" val="57973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1425" y="249055"/>
            <a:ext cx="3757352" cy="646331"/>
          </a:xfrm>
          <a:prstGeom prst="rect">
            <a:avLst/>
          </a:prstGeom>
          <a:noFill/>
        </p:spPr>
        <p:txBody>
          <a:bodyPr wrap="square" rtlCol="0">
            <a:spAutoFit/>
          </a:bodyPr>
          <a:lstStyle/>
          <a:p>
            <a:r>
              <a:rPr lang="en-US" sz="3600" b="1" smtClean="0">
                <a:solidFill>
                  <a:srgbClr val="0070C0"/>
                </a:solidFill>
                <a:latin typeface="Times New Roman" panose="02020603050405020304" pitchFamily="18" charset="0"/>
                <a:cs typeface="Times New Roman" panose="02020603050405020304" pitchFamily="18" charset="0"/>
              </a:rPr>
              <a:t>WHY VGG-16?</a:t>
            </a:r>
            <a:endParaRPr lang="en-IN" sz="3600" b="1" dirty="0">
              <a:solidFill>
                <a:srgbClr val="0070C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lc="http://schemas.openxmlformats.org/drawingml/2006/lockedCanvas" xmlns:a16="http://schemas.microsoft.com/office/drawing/2014/main" xmlns="" id="{2669ABA5-20E6-818E-6C08-3D0B96AA4B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6326" y="0"/>
            <a:ext cx="475673" cy="466725"/>
          </a:xfrm>
          <a:prstGeom prst="rect">
            <a:avLst/>
          </a:prstGeom>
        </p:spPr>
      </p:pic>
      <p:pic>
        <p:nvPicPr>
          <p:cNvPr id="5" name="Picture 4" descr="GIAN - Global Initiative of Academic Networ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15019" cy="33734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98436" y="1503303"/>
            <a:ext cx="11636287" cy="4524315"/>
            <a:chOff x="498436" y="1503303"/>
            <a:chExt cx="11636287" cy="4524315"/>
          </a:xfrm>
        </p:grpSpPr>
        <p:sp>
          <p:nvSpPr>
            <p:cNvPr id="6" name="Rectangle 5"/>
            <p:cNvSpPr/>
            <p:nvPr/>
          </p:nvSpPr>
          <p:spPr>
            <a:xfrm>
              <a:off x="498436" y="1503303"/>
              <a:ext cx="6649655" cy="4524315"/>
            </a:xfrm>
            <a:prstGeom prst="rect">
              <a:avLst/>
            </a:prstGeom>
          </p:spPr>
          <p:txBody>
            <a:bodyPr wrap="square">
              <a:spAutoFit/>
            </a:bodyPr>
            <a:lstStyle/>
            <a:p>
              <a:pPr marL="342900" indent="-342900" algn="just">
                <a:buFont typeface="Arial" panose="020B0604020202020204" pitchFamily="34" charset="0"/>
                <a:buChar char="•"/>
              </a:pPr>
              <a:r>
                <a:rPr lang="en-US" dirty="0">
                  <a:solidFill>
                    <a:srgbClr val="0A0A0A"/>
                  </a:solidFill>
                  <a:latin typeface="Times New Roman" panose="02020603050405020304" pitchFamily="18" charset="0"/>
                  <a:cs typeface="Times New Roman" panose="02020603050405020304" pitchFamily="18" charset="0"/>
                </a:rPr>
                <a:t>VGG16 is a convolutional neural network (CNN) architecture specifically designed for and widely used in </a:t>
              </a:r>
              <a:r>
                <a:rPr lang="en-US" b="1" dirty="0">
                  <a:solidFill>
                    <a:srgbClr val="0A0A0A"/>
                  </a:solidFill>
                  <a:latin typeface="Times New Roman" panose="02020603050405020304" pitchFamily="18" charset="0"/>
                  <a:cs typeface="Times New Roman" panose="02020603050405020304" pitchFamily="18" charset="0"/>
                </a:rPr>
                <a:t>image classification </a:t>
              </a:r>
              <a:r>
                <a:rPr lang="en-US" b="1" dirty="0" smtClean="0">
                  <a:solidFill>
                    <a:srgbClr val="0A0A0A"/>
                  </a:solidFill>
                  <a:latin typeface="Times New Roman" panose="02020603050405020304" pitchFamily="18" charset="0"/>
                  <a:cs typeface="Times New Roman" panose="02020603050405020304" pitchFamily="18" charset="0"/>
                </a:rPr>
                <a:t>tasks [6].</a:t>
              </a:r>
              <a:r>
                <a:rPr lang="en-US" b="1" dirty="0">
                  <a:solidFill>
                    <a:srgbClr val="0A0A0A"/>
                  </a:solidFill>
                  <a:latin typeface="Times New Roman" panose="02020603050405020304" pitchFamily="18" charset="0"/>
                  <a:cs typeface="Times New Roman" panose="02020603050405020304" pitchFamily="18" charset="0"/>
                </a:rPr>
                <a:t> </a:t>
              </a:r>
              <a:endParaRPr lang="en-US" b="1" dirty="0" smtClean="0">
                <a:solidFill>
                  <a:srgbClr val="0A0A0A"/>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b="1" dirty="0">
                <a:solidFill>
                  <a:srgbClr val="0A0A0A"/>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is one of the popular algorithms for image classification and is easy to </a:t>
              </a:r>
              <a:r>
                <a:rPr lang="en-US" dirty="0" smtClean="0">
                  <a:latin typeface="Times New Roman" panose="02020603050405020304" pitchFamily="18" charset="0"/>
                  <a:cs typeface="Times New Roman" panose="02020603050405020304" pitchFamily="18" charset="0"/>
                </a:rPr>
                <a:t>use.</a:t>
              </a:r>
            </a:p>
            <a:p>
              <a:pPr marL="342900" indent="-34290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There are various other classification architectures but </a:t>
              </a:r>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main </a:t>
              </a:r>
              <a:r>
                <a:rPr lang="en-US" dirty="0" smtClean="0">
                  <a:latin typeface="Times New Roman" panose="02020603050405020304" pitchFamily="18" charset="0"/>
                  <a:cs typeface="Times New Roman" panose="02020603050405020304" pitchFamily="18" charset="0"/>
                </a:rPr>
                <a:t>reason for choosing VGG-16 is </a:t>
              </a:r>
              <a:r>
                <a:rPr lang="en-US" dirty="0">
                  <a:latin typeface="Times New Roman" panose="02020603050405020304" pitchFamily="18" charset="0"/>
                  <a:cs typeface="Times New Roman" panose="02020603050405020304" pitchFamily="18" charset="0"/>
                </a:rPr>
                <a:t>that </a:t>
              </a: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offers a really good balance between </a:t>
              </a:r>
              <a:r>
                <a:rPr lang="en-US" b="1" dirty="0">
                  <a:latin typeface="Times New Roman" panose="02020603050405020304" pitchFamily="18" charset="0"/>
                  <a:cs typeface="Times New Roman" panose="02020603050405020304" pitchFamily="18" charset="0"/>
                </a:rPr>
                <a:t>accuracy, simplicity, and computational efficiency</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VGG16 </a:t>
              </a:r>
              <a:r>
                <a:rPr lang="en-US" dirty="0">
                  <a:latin typeface="Times New Roman" panose="02020603050405020304" pitchFamily="18" charset="0"/>
                  <a:cs typeface="Times New Roman" panose="02020603050405020304" pitchFamily="18" charset="0"/>
                </a:rPr>
                <a:t>has slightly fewer layers, but it performs almost equally well while training </a:t>
              </a:r>
              <a:r>
                <a:rPr lang="en-US" dirty="0" smtClean="0">
                  <a:latin typeface="Times New Roman" panose="02020603050405020304" pitchFamily="18" charset="0"/>
                  <a:cs typeface="Times New Roman" panose="02020603050405020304" pitchFamily="18" charset="0"/>
                </a:rPr>
                <a:t>faster, </a:t>
              </a:r>
              <a:r>
                <a:rPr lang="en-US" dirty="0">
                  <a:latin typeface="Times New Roman" panose="02020603050405020304" pitchFamily="18" charset="0"/>
                  <a:cs typeface="Times New Roman" panose="02020603050405020304" pitchFamily="18" charset="0"/>
                </a:rPr>
                <a:t>especially on smaller datasets.</a:t>
              </a:r>
            </a:p>
            <a:p>
              <a:pPr algn="just"/>
              <a:endParaRPr lang="en-US"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IN"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10774368" y="3342733"/>
              <a:ext cx="1360355" cy="200055"/>
            </a:xfrm>
            <a:prstGeom prst="rect">
              <a:avLst/>
            </a:prstGeom>
            <a:noFill/>
          </p:spPr>
          <p:txBody>
            <a:bodyPr wrap="square" rtlCol="0">
              <a:spAutoFit/>
            </a:bodyPr>
            <a:lstStyle/>
            <a:p>
              <a:pPr algn="ctr"/>
              <a:r>
                <a:rPr lang="en-US" sz="700" b="1" dirty="0" smtClean="0">
                  <a:latin typeface="Bahnschrift Light" panose="020B0502040204020203" pitchFamily="34" charset="0"/>
                </a:rPr>
                <a:t>Fully Connected + </a:t>
              </a:r>
              <a:r>
                <a:rPr lang="en-US" sz="700" b="1" dirty="0" err="1" smtClean="0">
                  <a:latin typeface="Bahnschrift Light" panose="020B0502040204020203" pitchFamily="34" charset="0"/>
                </a:rPr>
                <a:t>ReLU</a:t>
              </a:r>
              <a:endParaRPr lang="en-IN" sz="700" b="1" dirty="0">
                <a:latin typeface="Bahnschrift Light" panose="020B0502040204020203" pitchFamily="34" charset="0"/>
              </a:endParaRPr>
            </a:p>
          </p:txBody>
        </p:sp>
        <p:grpSp>
          <p:nvGrpSpPr>
            <p:cNvPr id="53" name="Group 52"/>
            <p:cNvGrpSpPr/>
            <p:nvPr/>
          </p:nvGrpSpPr>
          <p:grpSpPr>
            <a:xfrm>
              <a:off x="7439894" y="2133158"/>
              <a:ext cx="4514268" cy="2527940"/>
              <a:chOff x="7381701" y="2161309"/>
              <a:chExt cx="4514268" cy="2527940"/>
            </a:xfrm>
          </p:grpSpPr>
          <p:grpSp>
            <p:nvGrpSpPr>
              <p:cNvPr id="49" name="Group 48"/>
              <p:cNvGrpSpPr/>
              <p:nvPr/>
            </p:nvGrpSpPr>
            <p:grpSpPr>
              <a:xfrm>
                <a:off x="7381701" y="2161309"/>
                <a:ext cx="3418068" cy="2159829"/>
                <a:chOff x="7511736" y="2433430"/>
                <a:chExt cx="3179968" cy="1887708"/>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736" y="2770839"/>
                  <a:ext cx="1179568" cy="1501378"/>
                </a:xfrm>
                <a:prstGeom prst="rect">
                  <a:avLst/>
                </a:prstGeom>
                <a:scene3d>
                  <a:camera prst="isometricOffAxis2Right"/>
                  <a:lightRig rig="threePt" dir="t"/>
                </a:scene3d>
              </p:spPr>
            </p:pic>
            <p:sp>
              <p:nvSpPr>
                <p:cNvPr id="9" name="Cube 8"/>
                <p:cNvSpPr/>
                <p:nvPr/>
              </p:nvSpPr>
              <p:spPr>
                <a:xfrm>
                  <a:off x="8127195" y="2591773"/>
                  <a:ext cx="651724" cy="1729365"/>
                </a:xfrm>
                <a:prstGeom prst="cube">
                  <a:avLst>
                    <a:gd name="adj" fmla="val 869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Cube 9"/>
                <p:cNvSpPr/>
                <p:nvPr/>
              </p:nvSpPr>
              <p:spPr>
                <a:xfrm>
                  <a:off x="8250041" y="2591773"/>
                  <a:ext cx="651724" cy="1729365"/>
                </a:xfrm>
                <a:prstGeom prst="cube">
                  <a:avLst>
                    <a:gd name="adj" fmla="val 869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Cube 10"/>
                <p:cNvSpPr/>
                <p:nvPr/>
              </p:nvSpPr>
              <p:spPr>
                <a:xfrm>
                  <a:off x="8521196" y="2884879"/>
                  <a:ext cx="515447" cy="1295277"/>
                </a:xfrm>
                <a:prstGeom prst="cube">
                  <a:avLst>
                    <a:gd name="adj" fmla="val 8694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Cube 11"/>
                <p:cNvSpPr/>
                <p:nvPr/>
              </p:nvSpPr>
              <p:spPr>
                <a:xfrm>
                  <a:off x="8631742" y="2886849"/>
                  <a:ext cx="515447" cy="1295278"/>
                </a:xfrm>
                <a:prstGeom prst="cube">
                  <a:avLst>
                    <a:gd name="adj" fmla="val 86947"/>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Cube 12"/>
                <p:cNvSpPr/>
                <p:nvPr/>
              </p:nvSpPr>
              <p:spPr>
                <a:xfrm>
                  <a:off x="8727442" y="2887679"/>
                  <a:ext cx="515447" cy="1296419"/>
                </a:xfrm>
                <a:prstGeom prst="cube">
                  <a:avLst>
                    <a:gd name="adj" fmla="val 86947"/>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Cube 13"/>
                <p:cNvSpPr/>
                <p:nvPr/>
              </p:nvSpPr>
              <p:spPr>
                <a:xfrm>
                  <a:off x="8934333" y="3142201"/>
                  <a:ext cx="281891" cy="791609"/>
                </a:xfrm>
                <a:prstGeom prst="cube">
                  <a:avLst>
                    <a:gd name="adj" fmla="val 8694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Cube 14"/>
                <p:cNvSpPr/>
                <p:nvPr/>
              </p:nvSpPr>
              <p:spPr>
                <a:xfrm>
                  <a:off x="9013949" y="3145692"/>
                  <a:ext cx="281891" cy="791609"/>
                </a:xfrm>
                <a:prstGeom prst="cube">
                  <a:avLst>
                    <a:gd name="adj" fmla="val 86947"/>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Cube 15"/>
                <p:cNvSpPr/>
                <p:nvPr/>
              </p:nvSpPr>
              <p:spPr>
                <a:xfrm>
                  <a:off x="9079903" y="3150724"/>
                  <a:ext cx="281891" cy="791609"/>
                </a:xfrm>
                <a:prstGeom prst="cube">
                  <a:avLst>
                    <a:gd name="adj" fmla="val 86947"/>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Cube 16"/>
                <p:cNvSpPr/>
                <p:nvPr/>
              </p:nvSpPr>
              <p:spPr>
                <a:xfrm>
                  <a:off x="9149274" y="3161815"/>
                  <a:ext cx="268714" cy="785550"/>
                </a:xfrm>
                <a:prstGeom prst="cube">
                  <a:avLst>
                    <a:gd name="adj" fmla="val 86947"/>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Cube 17"/>
                <p:cNvSpPr/>
                <p:nvPr/>
              </p:nvSpPr>
              <p:spPr>
                <a:xfrm>
                  <a:off x="9256979" y="3328791"/>
                  <a:ext cx="140945" cy="418430"/>
                </a:xfrm>
                <a:prstGeom prst="cube">
                  <a:avLst>
                    <a:gd name="adj" fmla="val 8694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Cube 18"/>
                <p:cNvSpPr/>
                <p:nvPr/>
              </p:nvSpPr>
              <p:spPr>
                <a:xfrm>
                  <a:off x="9308690" y="3339882"/>
                  <a:ext cx="140945" cy="418430"/>
                </a:xfrm>
                <a:prstGeom prst="cube">
                  <a:avLst>
                    <a:gd name="adj" fmla="val 86947"/>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Cube 19"/>
                <p:cNvSpPr/>
                <p:nvPr/>
              </p:nvSpPr>
              <p:spPr>
                <a:xfrm>
                  <a:off x="9363250" y="3354463"/>
                  <a:ext cx="117555" cy="392757"/>
                </a:xfrm>
                <a:prstGeom prst="cube">
                  <a:avLst>
                    <a:gd name="adj" fmla="val 86947"/>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Cube 20"/>
                <p:cNvSpPr/>
                <p:nvPr/>
              </p:nvSpPr>
              <p:spPr>
                <a:xfrm>
                  <a:off x="9404509" y="3350586"/>
                  <a:ext cx="130616" cy="391885"/>
                </a:xfrm>
                <a:prstGeom prst="cube">
                  <a:avLst>
                    <a:gd name="adj" fmla="val 86947"/>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Cube 21"/>
                <p:cNvSpPr/>
                <p:nvPr/>
              </p:nvSpPr>
              <p:spPr>
                <a:xfrm>
                  <a:off x="9472511" y="3415588"/>
                  <a:ext cx="92673" cy="229979"/>
                </a:xfrm>
                <a:prstGeom prst="cube">
                  <a:avLst>
                    <a:gd name="adj" fmla="val 8694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Cube 22"/>
                <p:cNvSpPr/>
                <p:nvPr/>
              </p:nvSpPr>
              <p:spPr>
                <a:xfrm>
                  <a:off x="9521340" y="3406661"/>
                  <a:ext cx="92673" cy="229979"/>
                </a:xfrm>
                <a:prstGeom prst="cube">
                  <a:avLst>
                    <a:gd name="adj" fmla="val 86947"/>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Cube 23"/>
                <p:cNvSpPr/>
                <p:nvPr/>
              </p:nvSpPr>
              <p:spPr>
                <a:xfrm>
                  <a:off x="9565185" y="3406661"/>
                  <a:ext cx="92673" cy="229979"/>
                </a:xfrm>
                <a:prstGeom prst="cube">
                  <a:avLst>
                    <a:gd name="adj" fmla="val 86947"/>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Cube 24"/>
                <p:cNvSpPr/>
                <p:nvPr/>
              </p:nvSpPr>
              <p:spPr>
                <a:xfrm>
                  <a:off x="9611521" y="3406538"/>
                  <a:ext cx="92673" cy="229979"/>
                </a:xfrm>
                <a:prstGeom prst="cube">
                  <a:avLst>
                    <a:gd name="adj" fmla="val 86947"/>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Cube 25"/>
                <p:cNvSpPr/>
                <p:nvPr/>
              </p:nvSpPr>
              <p:spPr>
                <a:xfrm>
                  <a:off x="9654548" y="3481003"/>
                  <a:ext cx="181804" cy="73587"/>
                </a:xfrm>
                <a:prstGeom prst="cube">
                  <a:avLst>
                    <a:gd name="adj" fmla="val 8694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Cube 26"/>
                <p:cNvSpPr/>
                <p:nvPr/>
              </p:nvSpPr>
              <p:spPr>
                <a:xfrm>
                  <a:off x="9810124" y="3485057"/>
                  <a:ext cx="168052" cy="69199"/>
                </a:xfrm>
                <a:prstGeom prst="cube">
                  <a:avLst>
                    <a:gd name="adj" fmla="val 86947"/>
                  </a:avLst>
                </a:prstGeom>
                <a:solidFill>
                  <a:schemeClr val="tx1">
                    <a:lumMod val="95000"/>
                    <a:lumOff val="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Cube 27"/>
                <p:cNvSpPr/>
                <p:nvPr/>
              </p:nvSpPr>
              <p:spPr>
                <a:xfrm>
                  <a:off x="9964624" y="3491888"/>
                  <a:ext cx="168052" cy="69199"/>
                </a:xfrm>
                <a:prstGeom prst="cube">
                  <a:avLst>
                    <a:gd name="adj" fmla="val 86947"/>
                  </a:avLst>
                </a:prstGeom>
                <a:solidFill>
                  <a:schemeClr val="tx1">
                    <a:lumMod val="95000"/>
                    <a:lumOff val="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Cube 28"/>
                <p:cNvSpPr/>
                <p:nvPr/>
              </p:nvSpPr>
              <p:spPr>
                <a:xfrm>
                  <a:off x="10123439" y="3491888"/>
                  <a:ext cx="168052" cy="69199"/>
                </a:xfrm>
                <a:prstGeom prst="cube">
                  <a:avLst>
                    <a:gd name="adj" fmla="val 86947"/>
                  </a:avLst>
                </a:prstGeom>
                <a:solidFill>
                  <a:schemeClr val="tx1">
                    <a:lumMod val="95000"/>
                    <a:lumOff val="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Cube 29"/>
                <p:cNvSpPr/>
                <p:nvPr/>
              </p:nvSpPr>
              <p:spPr>
                <a:xfrm>
                  <a:off x="10277939" y="3497281"/>
                  <a:ext cx="110850" cy="66374"/>
                </a:xfrm>
                <a:prstGeom prst="cube">
                  <a:avLst>
                    <a:gd name="adj" fmla="val 8694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TextBox 30"/>
                <p:cNvSpPr txBox="1"/>
                <p:nvPr/>
              </p:nvSpPr>
              <p:spPr>
                <a:xfrm>
                  <a:off x="7886325" y="2476392"/>
                  <a:ext cx="676948" cy="200055"/>
                </a:xfrm>
                <a:prstGeom prst="rect">
                  <a:avLst/>
                </a:prstGeom>
                <a:noFill/>
              </p:spPr>
              <p:txBody>
                <a:bodyPr wrap="square" rtlCol="0">
                  <a:spAutoFit/>
                </a:bodyPr>
                <a:lstStyle/>
                <a:p>
                  <a:pPr algn="ctr"/>
                  <a:r>
                    <a:rPr lang="en-US" sz="700" b="1" dirty="0" smtClean="0">
                      <a:latin typeface="Bahnschrift Light" panose="020B0502040204020203" pitchFamily="34" charset="0"/>
                    </a:rPr>
                    <a:t>224×224×3</a:t>
                  </a:r>
                  <a:endParaRPr lang="en-IN" sz="700" b="1" dirty="0">
                    <a:latin typeface="Bahnschrift Light" panose="020B0502040204020203" pitchFamily="34" charset="0"/>
                  </a:endParaRPr>
                </a:p>
              </p:txBody>
            </p:sp>
            <p:sp>
              <p:nvSpPr>
                <p:cNvPr id="32" name="TextBox 31"/>
                <p:cNvSpPr txBox="1"/>
                <p:nvPr/>
              </p:nvSpPr>
              <p:spPr>
                <a:xfrm>
                  <a:off x="8483504" y="2433430"/>
                  <a:ext cx="676948" cy="200055"/>
                </a:xfrm>
                <a:prstGeom prst="rect">
                  <a:avLst/>
                </a:prstGeom>
                <a:noFill/>
              </p:spPr>
              <p:txBody>
                <a:bodyPr wrap="square" rtlCol="0">
                  <a:spAutoFit/>
                </a:bodyPr>
                <a:lstStyle/>
                <a:p>
                  <a:pPr algn="ctr"/>
                  <a:r>
                    <a:rPr lang="en-US" sz="700" b="1" dirty="0" smtClean="0">
                      <a:latin typeface="Bahnschrift Light" panose="020B0502040204020203" pitchFamily="34" charset="0"/>
                    </a:rPr>
                    <a:t>224×224×64</a:t>
                  </a:r>
                  <a:endParaRPr lang="en-IN" sz="700" b="1" dirty="0">
                    <a:latin typeface="Bahnschrift Light" panose="020B0502040204020203" pitchFamily="34" charset="0"/>
                  </a:endParaRPr>
                </a:p>
              </p:txBody>
            </p:sp>
            <p:sp>
              <p:nvSpPr>
                <p:cNvPr id="33" name="TextBox 32"/>
                <p:cNvSpPr txBox="1"/>
                <p:nvPr/>
              </p:nvSpPr>
              <p:spPr>
                <a:xfrm>
                  <a:off x="8792869" y="2708081"/>
                  <a:ext cx="676948" cy="200055"/>
                </a:xfrm>
                <a:prstGeom prst="rect">
                  <a:avLst/>
                </a:prstGeom>
                <a:noFill/>
              </p:spPr>
              <p:txBody>
                <a:bodyPr wrap="square" rtlCol="0">
                  <a:spAutoFit/>
                </a:bodyPr>
                <a:lstStyle/>
                <a:p>
                  <a:pPr algn="ctr"/>
                  <a:r>
                    <a:rPr lang="en-US" sz="700" b="1" dirty="0" smtClean="0">
                      <a:latin typeface="Bahnschrift Light" panose="020B0502040204020203" pitchFamily="34" charset="0"/>
                    </a:rPr>
                    <a:t>112×112×28</a:t>
                  </a:r>
                  <a:endParaRPr lang="en-IN" sz="700" b="1" dirty="0">
                    <a:latin typeface="Bahnschrift Light" panose="020B0502040204020203" pitchFamily="34" charset="0"/>
                  </a:endParaRPr>
                </a:p>
              </p:txBody>
            </p:sp>
            <p:sp>
              <p:nvSpPr>
                <p:cNvPr id="34" name="TextBox 33"/>
                <p:cNvSpPr txBox="1"/>
                <p:nvPr/>
              </p:nvSpPr>
              <p:spPr>
                <a:xfrm>
                  <a:off x="9152731" y="2988499"/>
                  <a:ext cx="676948" cy="200055"/>
                </a:xfrm>
                <a:prstGeom prst="rect">
                  <a:avLst/>
                </a:prstGeom>
                <a:noFill/>
              </p:spPr>
              <p:txBody>
                <a:bodyPr wrap="square" rtlCol="0">
                  <a:spAutoFit/>
                </a:bodyPr>
                <a:lstStyle/>
                <a:p>
                  <a:pPr algn="ctr"/>
                  <a:r>
                    <a:rPr lang="en-US" sz="700" b="1" dirty="0" smtClean="0">
                      <a:latin typeface="Bahnschrift Light" panose="020B0502040204020203" pitchFamily="34" charset="0"/>
                    </a:rPr>
                    <a:t>56×56×256</a:t>
                  </a:r>
                  <a:endParaRPr lang="en-IN" sz="700" b="1" dirty="0">
                    <a:latin typeface="Bahnschrift Light" panose="020B0502040204020203" pitchFamily="34" charset="0"/>
                  </a:endParaRPr>
                </a:p>
              </p:txBody>
            </p:sp>
            <p:sp>
              <p:nvSpPr>
                <p:cNvPr id="35" name="TextBox 34"/>
                <p:cNvSpPr txBox="1"/>
                <p:nvPr/>
              </p:nvSpPr>
              <p:spPr>
                <a:xfrm>
                  <a:off x="9298544" y="3184636"/>
                  <a:ext cx="676948" cy="200055"/>
                </a:xfrm>
                <a:prstGeom prst="rect">
                  <a:avLst/>
                </a:prstGeom>
                <a:noFill/>
              </p:spPr>
              <p:txBody>
                <a:bodyPr wrap="square" rtlCol="0">
                  <a:spAutoFit/>
                </a:bodyPr>
                <a:lstStyle/>
                <a:p>
                  <a:pPr algn="ctr"/>
                  <a:r>
                    <a:rPr lang="en-US" sz="700" b="1" dirty="0" smtClean="0">
                      <a:latin typeface="Bahnschrift Light" panose="020B0502040204020203" pitchFamily="34" charset="0"/>
                    </a:rPr>
                    <a:t>28×28×512</a:t>
                  </a:r>
                  <a:endParaRPr lang="en-IN" sz="700" b="1" dirty="0">
                    <a:latin typeface="Bahnschrift Light" panose="020B0502040204020203" pitchFamily="34" charset="0"/>
                  </a:endParaRPr>
                </a:p>
              </p:txBody>
            </p:sp>
            <p:sp>
              <p:nvSpPr>
                <p:cNvPr id="36" name="TextBox 35"/>
                <p:cNvSpPr txBox="1"/>
                <p:nvPr/>
              </p:nvSpPr>
              <p:spPr>
                <a:xfrm>
                  <a:off x="9295654" y="3608201"/>
                  <a:ext cx="676948" cy="184666"/>
                </a:xfrm>
                <a:prstGeom prst="rect">
                  <a:avLst/>
                </a:prstGeom>
                <a:noFill/>
              </p:spPr>
              <p:txBody>
                <a:bodyPr wrap="square" rtlCol="0">
                  <a:spAutoFit/>
                </a:bodyPr>
                <a:lstStyle/>
                <a:p>
                  <a:pPr algn="ctr"/>
                  <a:r>
                    <a:rPr lang="en-US" sz="600" b="1" dirty="0" smtClean="0">
                      <a:latin typeface="Bahnschrift Light" panose="020B0502040204020203" pitchFamily="34" charset="0"/>
                    </a:rPr>
                    <a:t>14×14×512</a:t>
                  </a:r>
                  <a:endParaRPr lang="en-IN" sz="600" b="1" dirty="0">
                    <a:latin typeface="Bahnschrift Light" panose="020B0502040204020203" pitchFamily="34" charset="0"/>
                  </a:endParaRPr>
                </a:p>
              </p:txBody>
            </p:sp>
            <p:sp>
              <p:nvSpPr>
                <p:cNvPr id="37" name="TextBox 36"/>
                <p:cNvSpPr txBox="1"/>
                <p:nvPr/>
              </p:nvSpPr>
              <p:spPr>
                <a:xfrm>
                  <a:off x="9514504" y="3340927"/>
                  <a:ext cx="676948" cy="184666"/>
                </a:xfrm>
                <a:prstGeom prst="rect">
                  <a:avLst/>
                </a:prstGeom>
                <a:noFill/>
              </p:spPr>
              <p:txBody>
                <a:bodyPr wrap="square" rtlCol="0">
                  <a:spAutoFit/>
                </a:bodyPr>
                <a:lstStyle/>
                <a:p>
                  <a:pPr algn="ctr"/>
                  <a:r>
                    <a:rPr lang="en-US" sz="600" b="1" dirty="0" smtClean="0">
                      <a:latin typeface="Bahnschrift Light" panose="020B0502040204020203" pitchFamily="34" charset="0"/>
                    </a:rPr>
                    <a:t>7×7×512</a:t>
                  </a:r>
                  <a:endParaRPr lang="en-IN" sz="600" b="1" dirty="0">
                    <a:latin typeface="Bahnschrift Light" panose="020B0502040204020203" pitchFamily="34" charset="0"/>
                  </a:endParaRPr>
                </a:p>
              </p:txBody>
            </p:sp>
            <p:sp>
              <p:nvSpPr>
                <p:cNvPr id="38" name="TextBox 37"/>
                <p:cNvSpPr txBox="1"/>
                <p:nvPr/>
              </p:nvSpPr>
              <p:spPr>
                <a:xfrm>
                  <a:off x="9710818" y="3537964"/>
                  <a:ext cx="676948" cy="184666"/>
                </a:xfrm>
                <a:prstGeom prst="rect">
                  <a:avLst/>
                </a:prstGeom>
                <a:noFill/>
              </p:spPr>
              <p:txBody>
                <a:bodyPr wrap="square" rtlCol="0">
                  <a:spAutoFit/>
                </a:bodyPr>
                <a:lstStyle/>
                <a:p>
                  <a:pPr algn="ctr"/>
                  <a:r>
                    <a:rPr lang="en-US" sz="600" b="1" dirty="0" smtClean="0">
                      <a:latin typeface="Bahnschrift Light" panose="020B0502040204020203" pitchFamily="34" charset="0"/>
                    </a:rPr>
                    <a:t>1×1×4096</a:t>
                  </a:r>
                  <a:endParaRPr lang="en-IN" sz="600" b="1" dirty="0">
                    <a:latin typeface="Bahnschrift Light" panose="020B0502040204020203" pitchFamily="34" charset="0"/>
                  </a:endParaRPr>
                </a:p>
              </p:txBody>
            </p:sp>
            <p:sp>
              <p:nvSpPr>
                <p:cNvPr id="39" name="TextBox 38"/>
                <p:cNvSpPr txBox="1"/>
                <p:nvPr/>
              </p:nvSpPr>
              <p:spPr>
                <a:xfrm>
                  <a:off x="10014756" y="3335972"/>
                  <a:ext cx="676948" cy="184666"/>
                </a:xfrm>
                <a:prstGeom prst="rect">
                  <a:avLst/>
                </a:prstGeom>
                <a:noFill/>
              </p:spPr>
              <p:txBody>
                <a:bodyPr wrap="square" rtlCol="0">
                  <a:spAutoFit/>
                </a:bodyPr>
                <a:lstStyle/>
                <a:p>
                  <a:pPr algn="ctr"/>
                  <a:r>
                    <a:rPr lang="en-US" sz="600" b="1" dirty="0" smtClean="0">
                      <a:latin typeface="Bahnschrift Light" panose="020B0502040204020203" pitchFamily="34" charset="0"/>
                    </a:rPr>
                    <a:t>1×1×1000</a:t>
                  </a:r>
                  <a:endParaRPr lang="en-IN" sz="600" b="1" dirty="0">
                    <a:latin typeface="Bahnschrift Light" panose="020B0502040204020203" pitchFamily="34" charset="0"/>
                  </a:endParaRPr>
                </a:p>
              </p:txBody>
            </p:sp>
          </p:grpSp>
          <p:sp>
            <p:nvSpPr>
              <p:cNvPr id="40" name="Cube 39"/>
              <p:cNvSpPr/>
              <p:nvPr/>
            </p:nvSpPr>
            <p:spPr>
              <a:xfrm>
                <a:off x="10834185" y="3142657"/>
                <a:ext cx="59754" cy="129855"/>
              </a:xfrm>
              <a:prstGeom prst="cube">
                <a:avLst>
                  <a:gd name="adj" fmla="val 869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Cube 40"/>
              <p:cNvSpPr/>
              <p:nvPr/>
            </p:nvSpPr>
            <p:spPr>
              <a:xfrm>
                <a:off x="10834185" y="3280113"/>
                <a:ext cx="59754" cy="124271"/>
              </a:xfrm>
              <a:prstGeom prst="cube">
                <a:avLst>
                  <a:gd name="adj" fmla="val 8694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Cube 41"/>
              <p:cNvSpPr/>
              <p:nvPr/>
            </p:nvSpPr>
            <p:spPr>
              <a:xfrm>
                <a:off x="10834185" y="3410932"/>
                <a:ext cx="64993" cy="126330"/>
              </a:xfrm>
              <a:prstGeom prst="cube">
                <a:avLst>
                  <a:gd name="adj" fmla="val 86947"/>
                </a:avLst>
              </a:prstGeom>
              <a:solidFill>
                <a:schemeClr val="tx1">
                  <a:lumMod val="95000"/>
                  <a:lumOff val="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Cube 42"/>
              <p:cNvSpPr/>
              <p:nvPr/>
            </p:nvSpPr>
            <p:spPr>
              <a:xfrm>
                <a:off x="10834185" y="3547827"/>
                <a:ext cx="64993" cy="113381"/>
              </a:xfrm>
              <a:prstGeom prst="cube">
                <a:avLst>
                  <a:gd name="adj" fmla="val 8694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TextBox 43"/>
              <p:cNvSpPr txBox="1"/>
              <p:nvPr/>
            </p:nvSpPr>
            <p:spPr>
              <a:xfrm>
                <a:off x="10778512" y="3082381"/>
                <a:ext cx="1117457" cy="200055"/>
              </a:xfrm>
              <a:prstGeom prst="rect">
                <a:avLst/>
              </a:prstGeom>
              <a:noFill/>
            </p:spPr>
            <p:txBody>
              <a:bodyPr wrap="square" rtlCol="0">
                <a:spAutoFit/>
              </a:bodyPr>
              <a:lstStyle/>
              <a:p>
                <a:pPr algn="ctr"/>
                <a:r>
                  <a:rPr lang="en-US" sz="700" b="1" dirty="0" smtClean="0">
                    <a:latin typeface="Bahnschrift Light" panose="020B0502040204020203" pitchFamily="34" charset="0"/>
                  </a:rPr>
                  <a:t>Convolution + </a:t>
                </a:r>
                <a:r>
                  <a:rPr lang="en-US" sz="700" b="1" dirty="0" err="1" smtClean="0">
                    <a:latin typeface="Bahnschrift Light" panose="020B0502040204020203" pitchFamily="34" charset="0"/>
                  </a:rPr>
                  <a:t>ReLU</a:t>
                </a:r>
                <a:endParaRPr lang="en-IN" sz="700" b="1" dirty="0">
                  <a:latin typeface="Bahnschrift Light" panose="020B0502040204020203" pitchFamily="34" charset="0"/>
                </a:endParaRPr>
              </a:p>
            </p:txBody>
          </p:sp>
          <p:sp>
            <p:nvSpPr>
              <p:cNvPr id="45" name="TextBox 44"/>
              <p:cNvSpPr txBox="1"/>
              <p:nvPr/>
            </p:nvSpPr>
            <p:spPr>
              <a:xfrm>
                <a:off x="10626627" y="3241029"/>
                <a:ext cx="1117457" cy="200055"/>
              </a:xfrm>
              <a:prstGeom prst="rect">
                <a:avLst/>
              </a:prstGeom>
              <a:noFill/>
            </p:spPr>
            <p:txBody>
              <a:bodyPr wrap="square" rtlCol="0">
                <a:spAutoFit/>
              </a:bodyPr>
              <a:lstStyle/>
              <a:p>
                <a:pPr algn="ctr"/>
                <a:r>
                  <a:rPr lang="en-US" sz="700" b="1" dirty="0" smtClean="0">
                    <a:latin typeface="Bahnschrift Light" panose="020B0502040204020203" pitchFamily="34" charset="0"/>
                  </a:rPr>
                  <a:t>Max Pooling</a:t>
                </a:r>
                <a:endParaRPr lang="en-IN" sz="700" b="1" dirty="0">
                  <a:latin typeface="Bahnschrift Light" panose="020B0502040204020203" pitchFamily="34" charset="0"/>
                </a:endParaRPr>
              </a:p>
            </p:txBody>
          </p:sp>
          <p:sp>
            <p:nvSpPr>
              <p:cNvPr id="47" name="TextBox 46"/>
              <p:cNvSpPr txBox="1"/>
              <p:nvPr/>
            </p:nvSpPr>
            <p:spPr>
              <a:xfrm>
                <a:off x="10557524" y="3492335"/>
                <a:ext cx="1117457" cy="200055"/>
              </a:xfrm>
              <a:prstGeom prst="rect">
                <a:avLst/>
              </a:prstGeom>
              <a:noFill/>
            </p:spPr>
            <p:txBody>
              <a:bodyPr wrap="square" rtlCol="0">
                <a:spAutoFit/>
              </a:bodyPr>
              <a:lstStyle/>
              <a:p>
                <a:pPr algn="ctr"/>
                <a:r>
                  <a:rPr lang="en-US" sz="700" b="1" dirty="0" err="1" smtClean="0">
                    <a:latin typeface="Bahnschrift Light" panose="020B0502040204020203" pitchFamily="34" charset="0"/>
                  </a:rPr>
                  <a:t>softmax</a:t>
                </a:r>
                <a:endParaRPr lang="en-IN" sz="700" b="1" dirty="0">
                  <a:latin typeface="Bahnschrift Light" panose="020B0502040204020203" pitchFamily="34" charset="0"/>
                </a:endParaRPr>
              </a:p>
            </p:txBody>
          </p:sp>
          <p:sp>
            <p:nvSpPr>
              <p:cNvPr id="52" name="TextBox 51"/>
              <p:cNvSpPr txBox="1"/>
              <p:nvPr/>
            </p:nvSpPr>
            <p:spPr>
              <a:xfrm>
                <a:off x="8337265" y="4427639"/>
                <a:ext cx="3469739" cy="261610"/>
              </a:xfrm>
              <a:prstGeom prst="rect">
                <a:avLst/>
              </a:prstGeom>
              <a:noFill/>
            </p:spPr>
            <p:txBody>
              <a:bodyPr wrap="square" rtlCol="0">
                <a:spAutoFit/>
              </a:bodyPr>
              <a:lstStyle/>
              <a:p>
                <a:pPr algn="ctr"/>
                <a:r>
                  <a:rPr lang="en-US" sz="1050" b="1" dirty="0" smtClean="0">
                    <a:latin typeface="Times New Roman" panose="02020603050405020304" pitchFamily="18" charset="0"/>
                    <a:cs typeface="Times New Roman" panose="02020603050405020304" pitchFamily="18" charset="0"/>
                  </a:rPr>
                  <a:t>Figure 5: VGG-16 Architecture</a:t>
                </a:r>
                <a:endParaRPr lang="en-IN" sz="1050" b="1" dirty="0">
                  <a:latin typeface="Times New Roman" panose="02020603050405020304" pitchFamily="18" charset="0"/>
                  <a:cs typeface="Times New Roman" panose="02020603050405020304" pitchFamily="18" charset="0"/>
                </a:endParaRPr>
              </a:p>
            </p:txBody>
          </p:sp>
        </p:grpSp>
      </p:grpSp>
      <p:sp>
        <p:nvSpPr>
          <p:cNvPr id="48" name="Slide Number Placeholder 47"/>
          <p:cNvSpPr>
            <a:spLocks noGrp="1"/>
          </p:cNvSpPr>
          <p:nvPr>
            <p:ph type="sldNum" sz="quarter" idx="12"/>
          </p:nvPr>
        </p:nvSpPr>
        <p:spPr/>
        <p:txBody>
          <a:bodyPr/>
          <a:lstStyle/>
          <a:p>
            <a:fld id="{7B168CCF-A15B-4761-8074-CC4E40B4ECF8}" type="slidenum">
              <a:rPr lang="en-IN" smtClean="0"/>
              <a:t>7</a:t>
            </a:fld>
            <a:endParaRPr lang="en-IN"/>
          </a:p>
        </p:txBody>
      </p:sp>
    </p:spTree>
    <p:extLst>
      <p:ext uri="{BB962C8B-B14F-4D97-AF65-F5344CB8AC3E}">
        <p14:creationId xmlns:p14="http://schemas.microsoft.com/office/powerpoint/2010/main" val="169724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9339" y="1288578"/>
            <a:ext cx="10282843" cy="1938992"/>
          </a:xfrm>
          <a:prstGeom prst="rect">
            <a:avLst/>
          </a:prstGeom>
        </p:spPr>
        <p:txBody>
          <a:bodyPr wrap="square">
            <a:spAutoFit/>
          </a:bodyPr>
          <a:lstStyle/>
          <a:p>
            <a:pPr marL="342900" indent="-34290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For </a:t>
            </a:r>
            <a:r>
              <a:rPr lang="en-US" sz="2000" dirty="0">
                <a:latin typeface="Times New Roman" panose="02020603050405020304" pitchFamily="18" charset="0"/>
                <a:cs typeface="Times New Roman" panose="02020603050405020304" pitchFamily="18" charset="0"/>
              </a:rPr>
              <a:t>my dataset and experimental setup, VGG16 provided excellent </a:t>
            </a:r>
            <a:r>
              <a:rPr lang="en-US" sz="2000" dirty="0" smtClean="0">
                <a:latin typeface="Times New Roman" panose="02020603050405020304" pitchFamily="18" charset="0"/>
                <a:cs typeface="Times New Roman" panose="02020603050405020304" pitchFamily="18" charset="0"/>
              </a:rPr>
              <a:t>performance </a:t>
            </a:r>
            <a:r>
              <a:rPr lang="en-US" sz="2000" dirty="0">
                <a:latin typeface="Times New Roman" panose="02020603050405020304" pitchFamily="18" charset="0"/>
                <a:cs typeface="Times New Roman" panose="02020603050405020304" pitchFamily="18" charset="0"/>
              </a:rPr>
              <a:t>with less complexity</a:t>
            </a:r>
            <a:r>
              <a:rPr lang="en-US" sz="2000" dirty="0" smtClean="0">
                <a:latin typeface="Times New Roman" panose="02020603050405020304" pitchFamily="18" charset="0"/>
                <a:cs typeface="Times New Roman" panose="02020603050405020304" pitchFamily="18" charset="0"/>
              </a:rPr>
              <a:t>. We have used the supervised learning technique here, using the pre-trained model weights of VGG-16.</a:t>
            </a:r>
          </a:p>
          <a:p>
            <a:pPr marL="342900" indent="-34290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Overall, VGG16 was the most practical and efficient </a:t>
            </a:r>
            <a:r>
              <a:rPr lang="en-US" sz="2000" dirty="0" smtClean="0">
                <a:latin typeface="Times New Roman" panose="02020603050405020304" pitchFamily="18" charset="0"/>
                <a:cs typeface="Times New Roman" panose="02020603050405020304" pitchFamily="18" charset="0"/>
              </a:rPr>
              <a:t>choice, </a:t>
            </a:r>
            <a:r>
              <a:rPr lang="en-US" sz="2000" dirty="0">
                <a:latin typeface="Times New Roman" panose="02020603050405020304" pitchFamily="18" charset="0"/>
                <a:cs typeface="Times New Roman" panose="02020603050405020304" pitchFamily="18" charset="0"/>
              </a:rPr>
              <a:t>offering high accuracy with simpler implementation and faster training time</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255222" y="3815542"/>
            <a:ext cx="9966960" cy="646331"/>
          </a:xfrm>
          <a:prstGeom prst="rect">
            <a:avLst/>
          </a:prstGeom>
          <a:noFill/>
        </p:spPr>
        <p:txBody>
          <a:bodyPr wrap="square" rtlCol="0">
            <a:spAutoFit/>
          </a:bodyPr>
          <a:lstStyle/>
          <a:p>
            <a:pPr algn="just"/>
            <a:r>
              <a:rPr lang="en-US" b="1" dirty="0" smtClean="0">
                <a:solidFill>
                  <a:schemeClr val="accent2">
                    <a:lumMod val="75000"/>
                  </a:schemeClr>
                </a:solidFill>
                <a:latin typeface="Times New Roman" panose="02020603050405020304" pitchFamily="18" charset="0"/>
                <a:cs typeface="Times New Roman" panose="02020603050405020304" pitchFamily="18" charset="0"/>
              </a:rPr>
              <a:t>We will be explaining about the VGG 16 model from next slide onwards. But to understand the basic concepts of VGG 16 , we need to understand about Convolutional Neural Network first.</a:t>
            </a:r>
            <a:endParaRPr lang="en-IN" b="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lc="http://schemas.openxmlformats.org/drawingml/2006/lockedCanvas" xmlns:a16="http://schemas.microsoft.com/office/drawing/2014/main" xmlns="" id="{2669ABA5-20E6-818E-6C08-3D0B96AA4B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6326" y="0"/>
            <a:ext cx="475673" cy="466725"/>
          </a:xfrm>
          <a:prstGeom prst="rect">
            <a:avLst/>
          </a:prstGeom>
        </p:spPr>
      </p:pic>
      <p:pic>
        <p:nvPicPr>
          <p:cNvPr id="5" name="Picture 4" descr="GIAN - Global Initiative of Academic Networ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15019" cy="337347"/>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7B168CCF-A15B-4761-8074-CC4E40B4ECF8}" type="slidenum">
              <a:rPr lang="en-IN" smtClean="0"/>
              <a:t>8</a:t>
            </a:fld>
            <a:endParaRPr lang="en-IN"/>
          </a:p>
        </p:txBody>
      </p:sp>
    </p:spTree>
    <p:extLst>
      <p:ext uri="{BB962C8B-B14F-4D97-AF65-F5344CB8AC3E}">
        <p14:creationId xmlns:p14="http://schemas.microsoft.com/office/powerpoint/2010/main" val="1252371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2756" y="282262"/>
            <a:ext cx="4111769" cy="2766863"/>
          </a:xfrm>
          <a:prstGeom prst="rect">
            <a:avLst/>
          </a:prstGeom>
        </p:spPr>
      </p:pic>
      <p:sp>
        <p:nvSpPr>
          <p:cNvPr id="3" name="Rectangle 2"/>
          <p:cNvSpPr/>
          <p:nvPr/>
        </p:nvSpPr>
        <p:spPr>
          <a:xfrm>
            <a:off x="5345084" y="336199"/>
            <a:ext cx="5248101" cy="2123658"/>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Imagine you have a photo — you can tell it’s a cat</a:t>
            </a:r>
            <a:r>
              <a:rPr lang="en-US" sz="1600"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sz="2400" b="1" dirty="0" smtClean="0">
                <a:solidFill>
                  <a:schemeClr val="accent2">
                    <a:lumMod val="75000"/>
                  </a:schemeClr>
                </a:solidFill>
                <a:latin typeface="Times New Roman" panose="02020603050405020304" pitchFamily="18" charset="0"/>
                <a:cs typeface="Times New Roman" panose="02020603050405020304" pitchFamily="18" charset="0"/>
              </a:rPr>
              <a:t>But </a:t>
            </a:r>
            <a:r>
              <a:rPr lang="en-US" sz="2400" b="1" dirty="0">
                <a:solidFill>
                  <a:schemeClr val="accent2">
                    <a:lumMod val="75000"/>
                  </a:schemeClr>
                </a:solidFill>
                <a:latin typeface="Times New Roman" panose="02020603050405020304" pitchFamily="18" charset="0"/>
                <a:cs typeface="Times New Roman" panose="02020603050405020304" pitchFamily="18" charset="0"/>
              </a:rPr>
              <a:t>how can a computer recognize it</a:t>
            </a:r>
            <a:r>
              <a:rPr lang="en-US" sz="2400" b="1" dirty="0" smtClean="0">
                <a:solidFill>
                  <a:schemeClr val="accent2">
                    <a:lumMod val="75000"/>
                  </a:schemeClr>
                </a:solidFill>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A </a:t>
            </a:r>
            <a:r>
              <a:rPr lang="en-US" sz="1400" dirty="0">
                <a:latin typeface="Times New Roman" panose="02020603050405020304" pitchFamily="18" charset="0"/>
                <a:cs typeface="Times New Roman" panose="02020603050405020304" pitchFamily="18" charset="0"/>
              </a:rPr>
              <a:t>computer only sees a grid of numbers (pixel values</a:t>
            </a:r>
            <a:r>
              <a:rPr lang="en-US" sz="1400" dirty="0" smtClean="0">
                <a:latin typeface="Times New Roman" panose="02020603050405020304" pitchFamily="18" charset="0"/>
                <a:cs typeface="Times New Roman" panose="02020603050405020304" pitchFamily="18" charset="0"/>
              </a:rPr>
              <a:t>).</a:t>
            </a:r>
          </a:p>
          <a:p>
            <a:endParaRPr lang="en-US" sz="1400" dirty="0" smtClean="0">
              <a:latin typeface="Times New Roman" panose="02020603050405020304" pitchFamily="18" charset="0"/>
              <a:cs typeface="Times New Roman" panose="02020603050405020304" pitchFamily="18" charset="0"/>
            </a:endParaRPr>
          </a:p>
          <a:p>
            <a:pPr algn="just"/>
            <a:r>
              <a:rPr lang="en-US" sz="1400" dirty="0" smtClean="0">
                <a:latin typeface="Times New Roman" panose="02020603050405020304" pitchFamily="18" charset="0"/>
                <a:cs typeface="Times New Roman" panose="02020603050405020304" pitchFamily="18" charset="0"/>
              </a:rPr>
              <a:t>So</a:t>
            </a:r>
            <a:r>
              <a:rPr lang="en-US" sz="1400" dirty="0">
                <a:latin typeface="Times New Roman" panose="02020603050405020304" pitchFamily="18" charset="0"/>
                <a:cs typeface="Times New Roman" panose="02020603050405020304" pitchFamily="18" charset="0"/>
              </a:rPr>
              <a:t>, we build a model that learns to see shapes, edges, and textures just like our </a:t>
            </a:r>
            <a:r>
              <a:rPr lang="en-US" sz="1400" dirty="0" smtClean="0">
                <a:latin typeface="Times New Roman" panose="02020603050405020304" pitchFamily="18" charset="0"/>
                <a:cs typeface="Times New Roman" panose="02020603050405020304" pitchFamily="18" charset="0"/>
              </a:rPr>
              <a:t>eyes, </a:t>
            </a:r>
            <a:r>
              <a:rPr lang="en-US" sz="1400" dirty="0">
                <a:latin typeface="Times New Roman" panose="02020603050405020304" pitchFamily="18" charset="0"/>
                <a:cs typeface="Times New Roman" panose="02020603050405020304" pitchFamily="18" charset="0"/>
              </a:rPr>
              <a:t>this is called a </a:t>
            </a:r>
            <a:r>
              <a:rPr lang="en-US" sz="1400" b="1" dirty="0">
                <a:latin typeface="Times New Roman" panose="02020603050405020304" pitchFamily="18" charset="0"/>
                <a:cs typeface="Times New Roman" panose="02020603050405020304" pitchFamily="18" charset="0"/>
              </a:rPr>
              <a:t>Convolutional Neural Network (CNN).</a:t>
            </a:r>
            <a:endParaRPr lang="en-IN" sz="1400" b="1" dirty="0">
              <a:latin typeface="Times New Roman" panose="02020603050405020304" pitchFamily="18" charset="0"/>
              <a:cs typeface="Times New Roman" panose="02020603050405020304" pitchFamily="18" charset="0"/>
            </a:endParaRPr>
          </a:p>
        </p:txBody>
      </p:sp>
      <p:cxnSp>
        <p:nvCxnSpPr>
          <p:cNvPr id="5" name="Straight Arrow Connector 4"/>
          <p:cNvCxnSpPr/>
          <p:nvPr/>
        </p:nvCxnSpPr>
        <p:spPr>
          <a:xfrm>
            <a:off x="4164676" y="1540979"/>
            <a:ext cx="1255222" cy="1247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576312" y="5724899"/>
            <a:ext cx="7764087" cy="369332"/>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VGG16 is one of the most famous </a:t>
            </a:r>
            <a:r>
              <a:rPr lang="en-US" b="1" dirty="0" smtClean="0">
                <a:latin typeface="Times New Roman" panose="02020603050405020304" pitchFamily="18" charset="0"/>
                <a:cs typeface="Times New Roman" panose="02020603050405020304" pitchFamily="18" charset="0"/>
              </a:rPr>
              <a:t>CNNs, </a:t>
            </a:r>
            <a:r>
              <a:rPr lang="en-US" b="1" dirty="0">
                <a:latin typeface="Times New Roman" panose="02020603050405020304" pitchFamily="18" charset="0"/>
                <a:cs typeface="Times New Roman" panose="02020603050405020304" pitchFamily="18" charset="0"/>
              </a:rPr>
              <a:t>simple, deep, and </a:t>
            </a:r>
            <a:r>
              <a:rPr lang="en-US" b="1" dirty="0" smtClean="0">
                <a:latin typeface="Times New Roman" panose="02020603050405020304" pitchFamily="18" charset="0"/>
                <a:cs typeface="Times New Roman" panose="02020603050405020304" pitchFamily="18" charset="0"/>
              </a:rPr>
              <a:t>powerful.</a:t>
            </a:r>
            <a:endParaRPr lang="en-IN"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5641887" y="2939434"/>
            <a:ext cx="4654494" cy="1980075"/>
          </a:xfrm>
          <a:prstGeom prst="rect">
            <a:avLst/>
          </a:prstGeom>
        </p:spPr>
      </p:pic>
      <p:pic>
        <p:nvPicPr>
          <p:cNvPr id="9" name="Picture 8">
            <a:extLst>
              <a:ext uri="{FF2B5EF4-FFF2-40B4-BE49-F238E27FC236}">
                <a16:creationId xmlns:lc="http://schemas.openxmlformats.org/drawingml/2006/lockedCanvas" xmlns:a16="http://schemas.microsoft.com/office/drawing/2014/main" xmlns="" id="{2669ABA5-20E6-818E-6C08-3D0B96AA4B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16326" y="0"/>
            <a:ext cx="475673" cy="466725"/>
          </a:xfrm>
          <a:prstGeom prst="rect">
            <a:avLst/>
          </a:prstGeom>
        </p:spPr>
      </p:pic>
      <p:pic>
        <p:nvPicPr>
          <p:cNvPr id="10" name="Picture 4" descr="GIAN - Global Initiative of Academic Network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715019" cy="33734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2756" y="3230604"/>
            <a:ext cx="3931920" cy="553998"/>
          </a:xfrm>
          <a:prstGeom prst="rect">
            <a:avLst/>
          </a:prstGeom>
        </p:spPr>
        <p:txBody>
          <a:bodyPr wrap="square">
            <a:spAutoFit/>
          </a:bodyPr>
          <a:lstStyle/>
          <a:p>
            <a:pPr algn="just"/>
            <a:r>
              <a:rPr lang="en-US" sz="1000" dirty="0" smtClean="0">
                <a:solidFill>
                  <a:srgbClr val="252525"/>
                </a:solidFill>
                <a:latin typeface="Times New Roman" panose="02020603050405020304" pitchFamily="18" charset="0"/>
                <a:cs typeface="Times New Roman" panose="02020603050405020304" pitchFamily="18" charset="0"/>
              </a:rPr>
              <a:t>Figure 6: Images </a:t>
            </a:r>
            <a:r>
              <a:rPr lang="en-US" sz="1000" dirty="0">
                <a:solidFill>
                  <a:srgbClr val="252525"/>
                </a:solidFill>
                <a:latin typeface="Times New Roman" panose="02020603050405020304" pitchFamily="18" charset="0"/>
                <a:cs typeface="Times New Roman" panose="02020603050405020304" pitchFamily="18" charset="0"/>
              </a:rPr>
              <a:t>are three-dimensional arrays of integers from 0 to 255, of size Width x Height x 3. The 3 represents the three color channels Red, Green, and </a:t>
            </a:r>
            <a:r>
              <a:rPr lang="en-US" sz="1000" dirty="0" smtClean="0">
                <a:solidFill>
                  <a:srgbClr val="252525"/>
                </a:solidFill>
                <a:latin typeface="Times New Roman" panose="02020603050405020304" pitchFamily="18" charset="0"/>
                <a:cs typeface="Times New Roman" panose="02020603050405020304" pitchFamily="18" charset="0"/>
              </a:rPr>
              <a:t>Blue [7].</a:t>
            </a:r>
            <a:endParaRPr lang="en-IN" sz="10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458355" y="5075982"/>
            <a:ext cx="3507971" cy="246221"/>
          </a:xfrm>
          <a:prstGeom prst="rect">
            <a:avLst/>
          </a:prstGeom>
          <a:noFill/>
        </p:spPr>
        <p:txBody>
          <a:bodyPr wrap="square" rtlCol="0">
            <a:spAutoFit/>
          </a:bodyPr>
          <a:lstStyle/>
          <a:p>
            <a:pPr algn="ctr"/>
            <a:r>
              <a:rPr lang="en-US" sz="1000" dirty="0" smtClean="0">
                <a:latin typeface="Times New Roman" panose="02020603050405020304" pitchFamily="18" charset="0"/>
                <a:cs typeface="Times New Roman" panose="02020603050405020304" pitchFamily="18" charset="0"/>
              </a:rPr>
              <a:t>Figure 7: Introduction to CNN [8].</a:t>
            </a:r>
            <a:endParaRPr lang="en-IN" sz="1000" dirty="0">
              <a:latin typeface="Times New Roman" panose="02020603050405020304" pitchFamily="18" charset="0"/>
              <a:cs typeface="Times New Roman" panose="02020603050405020304" pitchFamily="18" charset="0"/>
            </a:endParaRPr>
          </a:p>
        </p:txBody>
      </p:sp>
      <p:sp>
        <p:nvSpPr>
          <p:cNvPr id="14" name="Slide Number Placeholder 13"/>
          <p:cNvSpPr>
            <a:spLocks noGrp="1"/>
          </p:cNvSpPr>
          <p:nvPr>
            <p:ph type="sldNum" sz="quarter" idx="12"/>
          </p:nvPr>
        </p:nvSpPr>
        <p:spPr/>
        <p:txBody>
          <a:bodyPr/>
          <a:lstStyle/>
          <a:p>
            <a:fld id="{7B168CCF-A15B-4761-8074-CC4E40B4ECF8}" type="slidenum">
              <a:rPr lang="en-IN" smtClean="0"/>
              <a:t>9</a:t>
            </a:fld>
            <a:endParaRPr lang="en-IN"/>
          </a:p>
        </p:txBody>
      </p:sp>
    </p:spTree>
    <p:extLst>
      <p:ext uri="{BB962C8B-B14F-4D97-AF65-F5344CB8AC3E}">
        <p14:creationId xmlns:p14="http://schemas.microsoft.com/office/powerpoint/2010/main" val="3437571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4844</TotalTime>
  <Words>5081</Words>
  <Application>Microsoft Office PowerPoint</Application>
  <PresentationFormat>Widescreen</PresentationFormat>
  <Paragraphs>761</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Bahnschrift Light</vt:lpstr>
      <vt:lpstr>Calibri</vt:lpstr>
      <vt:lpstr>Calibri Light</vt:lpstr>
      <vt:lpstr>Cambria Math</vt:lpstr>
      <vt:lpstr>Sitka Banner</vt:lpstr>
      <vt:lpstr>Times New Roman</vt:lpstr>
      <vt:lpstr>Wingdings</vt:lpstr>
      <vt:lpstr>Retrospect</vt:lpstr>
      <vt:lpstr>Hands on Practice using the Microscopic Images to classify normal /abnormal precancerous cells with Sequential Convolutional Neural Network</vt:lpstr>
      <vt:lpstr>Contents</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VGG-16 Model</dc:title>
  <dc:creator>Jagrita Paul</dc:creator>
  <cp:lastModifiedBy>Jagrita Paul</cp:lastModifiedBy>
  <cp:revision>274</cp:revision>
  <dcterms:created xsi:type="dcterms:W3CDTF">2025-10-13T10:16:01Z</dcterms:created>
  <dcterms:modified xsi:type="dcterms:W3CDTF">2025-11-01T04:32:12Z</dcterms:modified>
</cp:coreProperties>
</file>