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charts/chart6.xml" ContentType="application/vnd.openxmlformats-officedocument.drawingml.chart+xml"/>
  <Override PartName="/ppt/charts/style6.xml" ContentType="application/vnd.ms-office.chartstyle+xml"/>
  <Override PartName="/ppt/charts/colors6.xml" ContentType="application/vnd.ms-office.chartcolorstyle+xml"/>
  <Override PartName="/ppt/charts/chart7.xml" ContentType="application/vnd.openxmlformats-officedocument.drawingml.chart+xml"/>
  <Override PartName="/ppt/charts/style7.xml" ContentType="application/vnd.ms-office.chartstyle+xml"/>
  <Override PartName="/ppt/charts/colors7.xml" ContentType="application/vnd.ms-office.chartcolorstyle+xml"/>
  <Override PartName="/ppt/charts/chart8.xml" ContentType="application/vnd.openxmlformats-officedocument.drawingml.chart+xml"/>
  <Override PartName="/ppt/charts/style8.xml" ContentType="application/vnd.ms-office.chartstyle+xml"/>
  <Override PartName="/ppt/charts/colors8.xml" ContentType="application/vnd.ms-office.chartcolorstyle+xml"/>
  <Override PartName="/ppt/charts/chart9.xml" ContentType="application/vnd.openxmlformats-officedocument.drawingml.chart+xml"/>
  <Override PartName="/ppt/charts/style9.xml" ContentType="application/vnd.ms-office.chartstyle+xml"/>
  <Override PartName="/ppt/charts/colors9.xml" ContentType="application/vnd.ms-office.chartcolorstyle+xml"/>
  <Override PartName="/ppt/charts/chart10.xml" ContentType="application/vnd.openxmlformats-officedocument.drawingml.chart+xml"/>
  <Override PartName="/ppt/charts/style10.xml" ContentType="application/vnd.ms-office.chartstyle+xml"/>
  <Override PartName="/ppt/charts/colors10.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35"/>
  </p:notesMasterIdLst>
  <p:sldIdLst>
    <p:sldId id="256" r:id="rId2"/>
    <p:sldId id="269" r:id="rId3"/>
    <p:sldId id="304" r:id="rId4"/>
    <p:sldId id="318" r:id="rId5"/>
    <p:sldId id="303" r:id="rId6"/>
    <p:sldId id="294" r:id="rId7"/>
    <p:sldId id="296" r:id="rId8"/>
    <p:sldId id="312" r:id="rId9"/>
    <p:sldId id="295" r:id="rId10"/>
    <p:sldId id="298" r:id="rId11"/>
    <p:sldId id="307" r:id="rId12"/>
    <p:sldId id="297" r:id="rId13"/>
    <p:sldId id="311" r:id="rId14"/>
    <p:sldId id="299" r:id="rId15"/>
    <p:sldId id="306" r:id="rId16"/>
    <p:sldId id="300" r:id="rId17"/>
    <p:sldId id="301" r:id="rId18"/>
    <p:sldId id="305" r:id="rId19"/>
    <p:sldId id="302" r:id="rId20"/>
    <p:sldId id="308" r:id="rId21"/>
    <p:sldId id="313" r:id="rId22"/>
    <p:sldId id="314" r:id="rId23"/>
    <p:sldId id="315" r:id="rId24"/>
    <p:sldId id="316" r:id="rId25"/>
    <p:sldId id="317" r:id="rId26"/>
    <p:sldId id="323" r:id="rId27"/>
    <p:sldId id="319" r:id="rId28"/>
    <p:sldId id="322" r:id="rId29"/>
    <p:sldId id="321" r:id="rId30"/>
    <p:sldId id="320" r:id="rId31"/>
    <p:sldId id="324" r:id="rId32"/>
    <p:sldId id="293" r:id="rId33"/>
    <p:sldId id="325" r:id="rId3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93300"/>
    <a:srgbClr val="2424A2"/>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1" d="100"/>
          <a:sy n="101" d="100"/>
        </p:scale>
        <p:origin x="876" y="108"/>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notesMaster" Target="notesMasters/notesMaster1.xml"/><Relationship Id="rId8" Type="http://schemas.openxmlformats.org/officeDocument/2006/relationships/slide" Target="slides/slide7.xml"/><Relationship Id="rId3" Type="http://schemas.openxmlformats.org/officeDocument/2006/relationships/slide" Target="slides/slide2.xml"/></Relationships>
</file>

<file path=ppt/charts/_rels/chart1.xml.rels><?xml version="1.0" encoding="UTF-8" standalone="yes"?>
<Relationships xmlns="http://schemas.openxmlformats.org/package/2006/relationships"><Relationship Id="rId3" Type="http://schemas.openxmlformats.org/officeDocument/2006/relationships/oleObject" Target="file:///D:\Sarmistha\GIAN\Charts\Chart.xlsx" TargetMode="External"/><Relationship Id="rId2" Type="http://schemas.microsoft.com/office/2011/relationships/chartColorStyle" Target="colors1.xml"/><Relationship Id="rId1" Type="http://schemas.microsoft.com/office/2011/relationships/chartStyle" Target="style1.xml"/></Relationships>
</file>

<file path=ppt/charts/_rels/chart10.xml.rels><?xml version="1.0" encoding="UTF-8" standalone="yes"?>
<Relationships xmlns="http://schemas.openxmlformats.org/package/2006/relationships"><Relationship Id="rId3" Type="http://schemas.openxmlformats.org/officeDocument/2006/relationships/oleObject" Target="file:///D:\Sarmistha\GIAN\Charts\Chart.xlsx" TargetMode="External"/><Relationship Id="rId2" Type="http://schemas.microsoft.com/office/2011/relationships/chartColorStyle" Target="colors10.xml"/><Relationship Id="rId1" Type="http://schemas.microsoft.com/office/2011/relationships/chartStyle" Target="style10.xml"/></Relationships>
</file>

<file path=ppt/charts/_rels/chart2.xml.rels><?xml version="1.0" encoding="UTF-8" standalone="yes"?>
<Relationships xmlns="http://schemas.openxmlformats.org/package/2006/relationships"><Relationship Id="rId3" Type="http://schemas.openxmlformats.org/officeDocument/2006/relationships/oleObject" Target="file:///D:\Sarmistha\GIAN\Charts\Chart.xlsx" TargetMode="External"/><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oleObject" Target="file:///D:\Sarmistha\GIAN\Charts\Chart.xlsx" TargetMode="External"/><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oleObject" Target="file:///D:\Sarmistha\GIAN\Charts\Chart.xlsx" TargetMode="External"/><Relationship Id="rId2" Type="http://schemas.microsoft.com/office/2011/relationships/chartColorStyle" Target="colors4.xml"/><Relationship Id="rId1" Type="http://schemas.microsoft.com/office/2011/relationships/chartStyle" Target="style4.xml"/></Relationships>
</file>

<file path=ppt/charts/_rels/chart5.xml.rels><?xml version="1.0" encoding="UTF-8" standalone="yes"?>
<Relationships xmlns="http://schemas.openxmlformats.org/package/2006/relationships"><Relationship Id="rId3" Type="http://schemas.openxmlformats.org/officeDocument/2006/relationships/oleObject" Target="file:///D:\Sarmistha\GIAN\Charts\Chart.xlsx" TargetMode="External"/><Relationship Id="rId2" Type="http://schemas.microsoft.com/office/2011/relationships/chartColorStyle" Target="colors5.xml"/><Relationship Id="rId1" Type="http://schemas.microsoft.com/office/2011/relationships/chartStyle" Target="style5.xml"/></Relationships>
</file>

<file path=ppt/charts/_rels/chart6.xml.rels><?xml version="1.0" encoding="UTF-8" standalone="yes"?>
<Relationships xmlns="http://schemas.openxmlformats.org/package/2006/relationships"><Relationship Id="rId3" Type="http://schemas.openxmlformats.org/officeDocument/2006/relationships/oleObject" Target="file:///D:\Sarmistha\GIAN\Charts\Chart.xlsx" TargetMode="External"/><Relationship Id="rId2" Type="http://schemas.microsoft.com/office/2011/relationships/chartColorStyle" Target="colors6.xml"/><Relationship Id="rId1" Type="http://schemas.microsoft.com/office/2011/relationships/chartStyle" Target="style6.xml"/></Relationships>
</file>

<file path=ppt/charts/_rels/chart7.xml.rels><?xml version="1.0" encoding="UTF-8" standalone="yes"?>
<Relationships xmlns="http://schemas.openxmlformats.org/package/2006/relationships"><Relationship Id="rId3" Type="http://schemas.openxmlformats.org/officeDocument/2006/relationships/oleObject" Target="file:///D:\Sarmistha\GIAN\Charts\Chart.xlsx" TargetMode="External"/><Relationship Id="rId2" Type="http://schemas.microsoft.com/office/2011/relationships/chartColorStyle" Target="colors7.xml"/><Relationship Id="rId1" Type="http://schemas.microsoft.com/office/2011/relationships/chartStyle" Target="style7.xml"/></Relationships>
</file>

<file path=ppt/charts/_rels/chart8.xml.rels><?xml version="1.0" encoding="UTF-8" standalone="yes"?>
<Relationships xmlns="http://schemas.openxmlformats.org/package/2006/relationships"><Relationship Id="rId3" Type="http://schemas.openxmlformats.org/officeDocument/2006/relationships/oleObject" Target="file:///D:\Sarmistha\GIAN\Charts\Chart.xlsx" TargetMode="External"/><Relationship Id="rId2" Type="http://schemas.microsoft.com/office/2011/relationships/chartColorStyle" Target="colors8.xml"/><Relationship Id="rId1" Type="http://schemas.microsoft.com/office/2011/relationships/chartStyle" Target="style8.xml"/></Relationships>
</file>

<file path=ppt/charts/_rels/chart9.xml.rels><?xml version="1.0" encoding="UTF-8" standalone="yes"?>
<Relationships xmlns="http://schemas.openxmlformats.org/package/2006/relationships"><Relationship Id="rId3" Type="http://schemas.openxmlformats.org/officeDocument/2006/relationships/oleObject" Target="file:///D:\Sarmistha\GIAN\Charts\Chart.xlsx" TargetMode="External"/><Relationship Id="rId2" Type="http://schemas.microsoft.com/office/2011/relationships/chartColorStyle" Target="colors9.xml"/><Relationship Id="rId1" Type="http://schemas.microsoft.com/office/2011/relationships/chartStyle" Target="style9.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IN" sz="1400" b="1" i="0" u="none" strike="noStrike" kern="1200" spc="0" baseline="0" dirty="0">
                <a:solidFill>
                  <a:sysClr val="windowText" lastClr="000000">
                    <a:lumMod val="65000"/>
                    <a:lumOff val="35000"/>
                  </a:sysClr>
                </a:solidFill>
              </a:rPr>
              <a:t>Nucleus Area (NA)</a:t>
            </a: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lineChart>
        <c:grouping val="stacked"/>
        <c:varyColors val="0"/>
        <c:ser>
          <c:idx val="0"/>
          <c:order val="0"/>
          <c:tx>
            <c:strRef>
              <c:f>Sheet1!$A$2</c:f>
              <c:strCache>
                <c:ptCount val="1"/>
                <c:pt idx="0">
                  <c:v>Normal</c:v>
                </c:pt>
              </c:strCache>
            </c:strRef>
          </c:tx>
          <c:spPr>
            <a:ln w="28575" cap="rnd">
              <a:solidFill>
                <a:schemeClr val="accent1"/>
              </a:solidFill>
              <a:round/>
            </a:ln>
            <a:effectLst/>
          </c:spPr>
          <c:marker>
            <c:symbol val="circle"/>
            <c:size val="5"/>
            <c:spPr>
              <a:solidFill>
                <a:schemeClr val="accent1"/>
              </a:solidFill>
              <a:ln w="9525">
                <a:solidFill>
                  <a:schemeClr val="accent1"/>
                </a:solidFill>
              </a:ln>
              <a:effectLst/>
            </c:spPr>
          </c:marker>
          <c:val>
            <c:numRef>
              <c:f>Sheet1!$A$3:$A$52</c:f>
              <c:numCache>
                <c:formatCode>General</c:formatCode>
                <c:ptCount val="50"/>
                <c:pt idx="0">
                  <c:v>107</c:v>
                </c:pt>
                <c:pt idx="1">
                  <c:v>159</c:v>
                </c:pt>
                <c:pt idx="2">
                  <c:v>172</c:v>
                </c:pt>
                <c:pt idx="3">
                  <c:v>179</c:v>
                </c:pt>
                <c:pt idx="4">
                  <c:v>182</c:v>
                </c:pt>
                <c:pt idx="5">
                  <c:v>184</c:v>
                </c:pt>
                <c:pt idx="6">
                  <c:v>202</c:v>
                </c:pt>
                <c:pt idx="7">
                  <c:v>207</c:v>
                </c:pt>
                <c:pt idx="8">
                  <c:v>227</c:v>
                </c:pt>
                <c:pt idx="9">
                  <c:v>259</c:v>
                </c:pt>
                <c:pt idx="10">
                  <c:v>263</c:v>
                </c:pt>
                <c:pt idx="11">
                  <c:v>272</c:v>
                </c:pt>
                <c:pt idx="12">
                  <c:v>304</c:v>
                </c:pt>
                <c:pt idx="13">
                  <c:v>332</c:v>
                </c:pt>
                <c:pt idx="14">
                  <c:v>335</c:v>
                </c:pt>
                <c:pt idx="15">
                  <c:v>349</c:v>
                </c:pt>
                <c:pt idx="16">
                  <c:v>350</c:v>
                </c:pt>
                <c:pt idx="17">
                  <c:v>352</c:v>
                </c:pt>
                <c:pt idx="18">
                  <c:v>354</c:v>
                </c:pt>
                <c:pt idx="19">
                  <c:v>360</c:v>
                </c:pt>
                <c:pt idx="20">
                  <c:v>365</c:v>
                </c:pt>
                <c:pt idx="21">
                  <c:v>397</c:v>
                </c:pt>
                <c:pt idx="22">
                  <c:v>411</c:v>
                </c:pt>
                <c:pt idx="23">
                  <c:v>413</c:v>
                </c:pt>
                <c:pt idx="24">
                  <c:v>416</c:v>
                </c:pt>
                <c:pt idx="25">
                  <c:v>432</c:v>
                </c:pt>
                <c:pt idx="26">
                  <c:v>443</c:v>
                </c:pt>
                <c:pt idx="27">
                  <c:v>457</c:v>
                </c:pt>
                <c:pt idx="28">
                  <c:v>465</c:v>
                </c:pt>
                <c:pt idx="29">
                  <c:v>474</c:v>
                </c:pt>
                <c:pt idx="30">
                  <c:v>478</c:v>
                </c:pt>
                <c:pt idx="31">
                  <c:v>526</c:v>
                </c:pt>
                <c:pt idx="32">
                  <c:v>543</c:v>
                </c:pt>
                <c:pt idx="33">
                  <c:v>562</c:v>
                </c:pt>
                <c:pt idx="34">
                  <c:v>588</c:v>
                </c:pt>
                <c:pt idx="35">
                  <c:v>606</c:v>
                </c:pt>
                <c:pt idx="36">
                  <c:v>608</c:v>
                </c:pt>
                <c:pt idx="37">
                  <c:v>642</c:v>
                </c:pt>
                <c:pt idx="38">
                  <c:v>661</c:v>
                </c:pt>
                <c:pt idx="39">
                  <c:v>702</c:v>
                </c:pt>
                <c:pt idx="40">
                  <c:v>707</c:v>
                </c:pt>
                <c:pt idx="41">
                  <c:v>709</c:v>
                </c:pt>
                <c:pt idx="42">
                  <c:v>742</c:v>
                </c:pt>
                <c:pt idx="43">
                  <c:v>757</c:v>
                </c:pt>
                <c:pt idx="44">
                  <c:v>804</c:v>
                </c:pt>
                <c:pt idx="45">
                  <c:v>856</c:v>
                </c:pt>
                <c:pt idx="46">
                  <c:v>949</c:v>
                </c:pt>
                <c:pt idx="47">
                  <c:v>953</c:v>
                </c:pt>
                <c:pt idx="48">
                  <c:v>1069</c:v>
                </c:pt>
                <c:pt idx="49">
                  <c:v>1201</c:v>
                </c:pt>
              </c:numCache>
            </c:numRef>
          </c:val>
          <c:smooth val="0"/>
          <c:extLst>
            <c:ext xmlns:c16="http://schemas.microsoft.com/office/drawing/2014/chart" uri="{C3380CC4-5D6E-409C-BE32-E72D297353CC}">
              <c16:uniqueId val="{00000000-103A-4E0E-9385-41BCB89665B3}"/>
            </c:ext>
          </c:extLst>
        </c:ser>
        <c:ser>
          <c:idx val="1"/>
          <c:order val="1"/>
          <c:tx>
            <c:strRef>
              <c:f>Sheet1!$B$2</c:f>
              <c:strCache>
                <c:ptCount val="1"/>
                <c:pt idx="0">
                  <c:v>Abnormal</c:v>
                </c:pt>
              </c:strCache>
            </c:strRef>
          </c:tx>
          <c:spPr>
            <a:ln w="28575" cap="rnd">
              <a:solidFill>
                <a:schemeClr val="accent2"/>
              </a:solidFill>
              <a:round/>
            </a:ln>
            <a:effectLst/>
          </c:spPr>
          <c:marker>
            <c:symbol val="circle"/>
            <c:size val="5"/>
            <c:spPr>
              <a:solidFill>
                <a:schemeClr val="accent2"/>
              </a:solidFill>
              <a:ln w="9525">
                <a:solidFill>
                  <a:schemeClr val="accent2"/>
                </a:solidFill>
              </a:ln>
              <a:effectLst/>
            </c:spPr>
          </c:marker>
          <c:val>
            <c:numRef>
              <c:f>Sheet1!$B$3:$B$52</c:f>
              <c:numCache>
                <c:formatCode>General</c:formatCode>
                <c:ptCount val="50"/>
                <c:pt idx="0">
                  <c:v>1534</c:v>
                </c:pt>
                <c:pt idx="1">
                  <c:v>1534</c:v>
                </c:pt>
                <c:pt idx="2">
                  <c:v>1535</c:v>
                </c:pt>
                <c:pt idx="3">
                  <c:v>1593</c:v>
                </c:pt>
                <c:pt idx="4">
                  <c:v>2226</c:v>
                </c:pt>
                <c:pt idx="5">
                  <c:v>2371</c:v>
                </c:pt>
                <c:pt idx="6">
                  <c:v>2409</c:v>
                </c:pt>
                <c:pt idx="7">
                  <c:v>2454</c:v>
                </c:pt>
                <c:pt idx="8">
                  <c:v>2567</c:v>
                </c:pt>
                <c:pt idx="9">
                  <c:v>2754</c:v>
                </c:pt>
                <c:pt idx="10">
                  <c:v>3052</c:v>
                </c:pt>
                <c:pt idx="11">
                  <c:v>3054</c:v>
                </c:pt>
                <c:pt idx="12">
                  <c:v>3181</c:v>
                </c:pt>
                <c:pt idx="13">
                  <c:v>3275</c:v>
                </c:pt>
                <c:pt idx="14">
                  <c:v>3550</c:v>
                </c:pt>
                <c:pt idx="15">
                  <c:v>3690</c:v>
                </c:pt>
                <c:pt idx="16">
                  <c:v>3832</c:v>
                </c:pt>
                <c:pt idx="17">
                  <c:v>3999</c:v>
                </c:pt>
                <c:pt idx="18">
                  <c:v>4039</c:v>
                </c:pt>
                <c:pt idx="19">
                  <c:v>4050</c:v>
                </c:pt>
                <c:pt idx="20">
                  <c:v>4103</c:v>
                </c:pt>
                <c:pt idx="21">
                  <c:v>4214</c:v>
                </c:pt>
                <c:pt idx="22">
                  <c:v>4250</c:v>
                </c:pt>
                <c:pt idx="23">
                  <c:v>4301</c:v>
                </c:pt>
                <c:pt idx="24">
                  <c:v>4339</c:v>
                </c:pt>
                <c:pt idx="25">
                  <c:v>4438</c:v>
                </c:pt>
                <c:pt idx="26">
                  <c:v>4562</c:v>
                </c:pt>
                <c:pt idx="27">
                  <c:v>4699</c:v>
                </c:pt>
                <c:pt idx="28">
                  <c:v>4783</c:v>
                </c:pt>
                <c:pt idx="29">
                  <c:v>4836</c:v>
                </c:pt>
                <c:pt idx="30">
                  <c:v>5073</c:v>
                </c:pt>
                <c:pt idx="31">
                  <c:v>5094</c:v>
                </c:pt>
                <c:pt idx="32">
                  <c:v>5205</c:v>
                </c:pt>
                <c:pt idx="33">
                  <c:v>5210</c:v>
                </c:pt>
                <c:pt idx="34">
                  <c:v>5256</c:v>
                </c:pt>
                <c:pt idx="35">
                  <c:v>5443</c:v>
                </c:pt>
                <c:pt idx="36">
                  <c:v>5551</c:v>
                </c:pt>
                <c:pt idx="37">
                  <c:v>5552</c:v>
                </c:pt>
                <c:pt idx="38">
                  <c:v>5616</c:v>
                </c:pt>
                <c:pt idx="39">
                  <c:v>6270</c:v>
                </c:pt>
                <c:pt idx="40">
                  <c:v>6274</c:v>
                </c:pt>
                <c:pt idx="41">
                  <c:v>6502</c:v>
                </c:pt>
                <c:pt idx="42">
                  <c:v>6523</c:v>
                </c:pt>
                <c:pt idx="43">
                  <c:v>6549</c:v>
                </c:pt>
                <c:pt idx="44">
                  <c:v>6853</c:v>
                </c:pt>
                <c:pt idx="45">
                  <c:v>6886</c:v>
                </c:pt>
                <c:pt idx="46">
                  <c:v>7046</c:v>
                </c:pt>
                <c:pt idx="47">
                  <c:v>8049</c:v>
                </c:pt>
                <c:pt idx="48">
                  <c:v>10148</c:v>
                </c:pt>
                <c:pt idx="49">
                  <c:v>10239</c:v>
                </c:pt>
              </c:numCache>
            </c:numRef>
          </c:val>
          <c:smooth val="0"/>
          <c:extLst>
            <c:ext xmlns:c16="http://schemas.microsoft.com/office/drawing/2014/chart" uri="{C3380CC4-5D6E-409C-BE32-E72D297353CC}">
              <c16:uniqueId val="{00000001-103A-4E0E-9385-41BCB89665B3}"/>
            </c:ext>
          </c:extLst>
        </c:ser>
        <c:dLbls>
          <c:showLegendKey val="0"/>
          <c:showVal val="0"/>
          <c:showCatName val="0"/>
          <c:showSerName val="0"/>
          <c:showPercent val="0"/>
          <c:showBubbleSize val="0"/>
        </c:dLbls>
        <c:marker val="1"/>
        <c:smooth val="0"/>
        <c:axId val="149997823"/>
        <c:axId val="149996383"/>
      </c:lineChart>
      <c:catAx>
        <c:axId val="149997823"/>
        <c:scaling>
          <c:orientation val="minMax"/>
        </c:scaling>
        <c:delete val="0"/>
        <c:axPos val="b"/>
        <c:title>
          <c:tx>
            <c:rich>
              <a:bodyPr rot="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r>
                  <a:rPr lang="en-IN"/>
                  <a:t>Pap Smear</a:t>
                </a:r>
              </a:p>
            </c:rich>
          </c:tx>
          <c:overlay val="0"/>
          <c:spPr>
            <a:noFill/>
            <a:ln>
              <a:noFill/>
            </a:ln>
            <a:effectLst/>
          </c:spPr>
          <c:txPr>
            <a:bodyPr rot="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US"/>
            </a:p>
          </c:txPr>
        </c:title>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49996383"/>
        <c:crosses val="autoZero"/>
        <c:auto val="1"/>
        <c:lblAlgn val="ctr"/>
        <c:lblOffset val="50"/>
        <c:noMultiLvlLbl val="0"/>
      </c:catAx>
      <c:valAx>
        <c:axId val="149996383"/>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r>
                  <a:rPr lang="en-IN"/>
                  <a:t>Value</a:t>
                </a:r>
              </a:p>
            </c:rich>
          </c:tx>
          <c:overlay val="0"/>
          <c:spPr>
            <a:noFill/>
            <a:ln>
              <a:noFill/>
            </a:ln>
            <a:effectLst/>
          </c:spPr>
          <c:txPr>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US"/>
            </a:p>
          </c:txPr>
        </c:title>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49997823"/>
        <c:crossesAt val="1"/>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zero"/>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IN" sz="1400" b="1" dirty="0"/>
              <a:t>Convex Area (CA)</a:t>
            </a: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lineChart>
        <c:grouping val="standard"/>
        <c:varyColors val="0"/>
        <c:ser>
          <c:idx val="0"/>
          <c:order val="0"/>
          <c:tx>
            <c:strRef>
              <c:f>Sheet1!$I$289</c:f>
              <c:strCache>
                <c:ptCount val="1"/>
                <c:pt idx="0">
                  <c:v>Normal</c:v>
                </c:pt>
              </c:strCache>
            </c:strRef>
          </c:tx>
          <c:spPr>
            <a:ln w="28575" cap="rnd">
              <a:solidFill>
                <a:schemeClr val="accent1"/>
              </a:solidFill>
              <a:round/>
            </a:ln>
            <a:effectLst/>
          </c:spPr>
          <c:marker>
            <c:symbol val="circle"/>
            <c:size val="5"/>
            <c:spPr>
              <a:solidFill>
                <a:schemeClr val="accent1"/>
              </a:solidFill>
              <a:ln w="9525">
                <a:solidFill>
                  <a:schemeClr val="accent1"/>
                </a:solidFill>
              </a:ln>
              <a:effectLst/>
            </c:spPr>
          </c:marker>
          <c:val>
            <c:numRef>
              <c:f>Sheet1!$I$290:$I$339</c:f>
              <c:numCache>
                <c:formatCode>General</c:formatCode>
                <c:ptCount val="50"/>
                <c:pt idx="0">
                  <c:v>113</c:v>
                </c:pt>
                <c:pt idx="1">
                  <c:v>169</c:v>
                </c:pt>
                <c:pt idx="2">
                  <c:v>178</c:v>
                </c:pt>
                <c:pt idx="3">
                  <c:v>187</c:v>
                </c:pt>
                <c:pt idx="4">
                  <c:v>194</c:v>
                </c:pt>
                <c:pt idx="5">
                  <c:v>194</c:v>
                </c:pt>
                <c:pt idx="6">
                  <c:v>212</c:v>
                </c:pt>
                <c:pt idx="7">
                  <c:v>215</c:v>
                </c:pt>
                <c:pt idx="8">
                  <c:v>234</c:v>
                </c:pt>
                <c:pt idx="9">
                  <c:v>268</c:v>
                </c:pt>
                <c:pt idx="10">
                  <c:v>277</c:v>
                </c:pt>
                <c:pt idx="11">
                  <c:v>284</c:v>
                </c:pt>
                <c:pt idx="12">
                  <c:v>331</c:v>
                </c:pt>
                <c:pt idx="13">
                  <c:v>343</c:v>
                </c:pt>
                <c:pt idx="14">
                  <c:v>349</c:v>
                </c:pt>
                <c:pt idx="15">
                  <c:v>360</c:v>
                </c:pt>
                <c:pt idx="16">
                  <c:v>363</c:v>
                </c:pt>
                <c:pt idx="17">
                  <c:v>365</c:v>
                </c:pt>
                <c:pt idx="18">
                  <c:v>365</c:v>
                </c:pt>
                <c:pt idx="19">
                  <c:v>380</c:v>
                </c:pt>
                <c:pt idx="20">
                  <c:v>381</c:v>
                </c:pt>
                <c:pt idx="21">
                  <c:v>414</c:v>
                </c:pt>
                <c:pt idx="22">
                  <c:v>427</c:v>
                </c:pt>
                <c:pt idx="23">
                  <c:v>430</c:v>
                </c:pt>
                <c:pt idx="24">
                  <c:v>443</c:v>
                </c:pt>
                <c:pt idx="25">
                  <c:v>450</c:v>
                </c:pt>
                <c:pt idx="26">
                  <c:v>462</c:v>
                </c:pt>
                <c:pt idx="27">
                  <c:v>478</c:v>
                </c:pt>
                <c:pt idx="28">
                  <c:v>486</c:v>
                </c:pt>
                <c:pt idx="29">
                  <c:v>497</c:v>
                </c:pt>
                <c:pt idx="30">
                  <c:v>507</c:v>
                </c:pt>
                <c:pt idx="31">
                  <c:v>562</c:v>
                </c:pt>
                <c:pt idx="32">
                  <c:v>566</c:v>
                </c:pt>
                <c:pt idx="33">
                  <c:v>585</c:v>
                </c:pt>
                <c:pt idx="34">
                  <c:v>611</c:v>
                </c:pt>
                <c:pt idx="35">
                  <c:v>622</c:v>
                </c:pt>
                <c:pt idx="36">
                  <c:v>638</c:v>
                </c:pt>
                <c:pt idx="37">
                  <c:v>674</c:v>
                </c:pt>
                <c:pt idx="38">
                  <c:v>679</c:v>
                </c:pt>
                <c:pt idx="39">
                  <c:v>729</c:v>
                </c:pt>
                <c:pt idx="40">
                  <c:v>732</c:v>
                </c:pt>
                <c:pt idx="41">
                  <c:v>750</c:v>
                </c:pt>
                <c:pt idx="42">
                  <c:v>774</c:v>
                </c:pt>
                <c:pt idx="43">
                  <c:v>782</c:v>
                </c:pt>
                <c:pt idx="44">
                  <c:v>867</c:v>
                </c:pt>
                <c:pt idx="45">
                  <c:v>901</c:v>
                </c:pt>
                <c:pt idx="46">
                  <c:v>985</c:v>
                </c:pt>
                <c:pt idx="47">
                  <c:v>1004</c:v>
                </c:pt>
                <c:pt idx="48">
                  <c:v>1129</c:v>
                </c:pt>
                <c:pt idx="49">
                  <c:v>1242</c:v>
                </c:pt>
              </c:numCache>
            </c:numRef>
          </c:val>
          <c:smooth val="0"/>
          <c:extLst>
            <c:ext xmlns:c16="http://schemas.microsoft.com/office/drawing/2014/chart" uri="{C3380CC4-5D6E-409C-BE32-E72D297353CC}">
              <c16:uniqueId val="{00000000-3561-4AA9-9B4F-7E510A688274}"/>
            </c:ext>
          </c:extLst>
        </c:ser>
        <c:ser>
          <c:idx val="1"/>
          <c:order val="1"/>
          <c:tx>
            <c:strRef>
              <c:f>Sheet1!$J$289</c:f>
              <c:strCache>
                <c:ptCount val="1"/>
                <c:pt idx="0">
                  <c:v>Abnormal</c:v>
                </c:pt>
              </c:strCache>
            </c:strRef>
          </c:tx>
          <c:spPr>
            <a:ln w="28575" cap="rnd">
              <a:solidFill>
                <a:schemeClr val="accent2"/>
              </a:solidFill>
              <a:round/>
            </a:ln>
            <a:effectLst/>
          </c:spPr>
          <c:marker>
            <c:symbol val="circle"/>
            <c:size val="5"/>
            <c:spPr>
              <a:solidFill>
                <a:schemeClr val="accent2"/>
              </a:solidFill>
              <a:ln w="9525">
                <a:solidFill>
                  <a:schemeClr val="accent2"/>
                </a:solidFill>
              </a:ln>
              <a:effectLst/>
            </c:spPr>
          </c:marker>
          <c:val>
            <c:numRef>
              <c:f>Sheet1!$J$290:$J$339</c:f>
              <c:numCache>
                <c:formatCode>General</c:formatCode>
                <c:ptCount val="50"/>
                <c:pt idx="0">
                  <c:v>1618</c:v>
                </c:pt>
                <c:pt idx="1">
                  <c:v>1639</c:v>
                </c:pt>
                <c:pt idx="2">
                  <c:v>1648</c:v>
                </c:pt>
                <c:pt idx="3">
                  <c:v>1678</c:v>
                </c:pt>
                <c:pt idx="4">
                  <c:v>1698</c:v>
                </c:pt>
                <c:pt idx="5">
                  <c:v>2112</c:v>
                </c:pt>
                <c:pt idx="6">
                  <c:v>2301</c:v>
                </c:pt>
                <c:pt idx="7">
                  <c:v>2485</c:v>
                </c:pt>
                <c:pt idx="8">
                  <c:v>2626</c:v>
                </c:pt>
                <c:pt idx="9">
                  <c:v>2698</c:v>
                </c:pt>
                <c:pt idx="10">
                  <c:v>2763</c:v>
                </c:pt>
                <c:pt idx="11">
                  <c:v>2861</c:v>
                </c:pt>
                <c:pt idx="12">
                  <c:v>3301</c:v>
                </c:pt>
                <c:pt idx="13">
                  <c:v>3320</c:v>
                </c:pt>
                <c:pt idx="14">
                  <c:v>3571</c:v>
                </c:pt>
                <c:pt idx="15">
                  <c:v>3741</c:v>
                </c:pt>
                <c:pt idx="16">
                  <c:v>3970</c:v>
                </c:pt>
                <c:pt idx="17">
                  <c:v>4073</c:v>
                </c:pt>
                <c:pt idx="18">
                  <c:v>4148</c:v>
                </c:pt>
                <c:pt idx="19">
                  <c:v>4231</c:v>
                </c:pt>
                <c:pt idx="20">
                  <c:v>4237</c:v>
                </c:pt>
                <c:pt idx="21">
                  <c:v>4411</c:v>
                </c:pt>
                <c:pt idx="22">
                  <c:v>4491</c:v>
                </c:pt>
                <c:pt idx="23">
                  <c:v>4551</c:v>
                </c:pt>
                <c:pt idx="24">
                  <c:v>4559</c:v>
                </c:pt>
                <c:pt idx="25">
                  <c:v>4589</c:v>
                </c:pt>
                <c:pt idx="26">
                  <c:v>4640</c:v>
                </c:pt>
                <c:pt idx="27">
                  <c:v>4750</c:v>
                </c:pt>
                <c:pt idx="28">
                  <c:v>4981</c:v>
                </c:pt>
                <c:pt idx="29">
                  <c:v>5263</c:v>
                </c:pt>
                <c:pt idx="30">
                  <c:v>5266</c:v>
                </c:pt>
                <c:pt idx="31">
                  <c:v>5277</c:v>
                </c:pt>
                <c:pt idx="32">
                  <c:v>5283</c:v>
                </c:pt>
                <c:pt idx="33">
                  <c:v>5404</c:v>
                </c:pt>
                <c:pt idx="34">
                  <c:v>5455</c:v>
                </c:pt>
                <c:pt idx="35">
                  <c:v>5594</c:v>
                </c:pt>
                <c:pt idx="36">
                  <c:v>5761</c:v>
                </c:pt>
                <c:pt idx="37">
                  <c:v>5805</c:v>
                </c:pt>
                <c:pt idx="38">
                  <c:v>5809</c:v>
                </c:pt>
                <c:pt idx="39">
                  <c:v>5842</c:v>
                </c:pt>
                <c:pt idx="40">
                  <c:v>6731</c:v>
                </c:pt>
                <c:pt idx="41">
                  <c:v>6767</c:v>
                </c:pt>
                <c:pt idx="42">
                  <c:v>6781</c:v>
                </c:pt>
                <c:pt idx="43">
                  <c:v>6929</c:v>
                </c:pt>
                <c:pt idx="44">
                  <c:v>6969</c:v>
                </c:pt>
                <c:pt idx="45">
                  <c:v>7051</c:v>
                </c:pt>
                <c:pt idx="46">
                  <c:v>7225</c:v>
                </c:pt>
                <c:pt idx="47">
                  <c:v>7325</c:v>
                </c:pt>
                <c:pt idx="48">
                  <c:v>10555</c:v>
                </c:pt>
                <c:pt idx="49">
                  <c:v>10697</c:v>
                </c:pt>
              </c:numCache>
            </c:numRef>
          </c:val>
          <c:smooth val="0"/>
          <c:extLst>
            <c:ext xmlns:c16="http://schemas.microsoft.com/office/drawing/2014/chart" uri="{C3380CC4-5D6E-409C-BE32-E72D297353CC}">
              <c16:uniqueId val="{00000001-3561-4AA9-9B4F-7E510A688274}"/>
            </c:ext>
          </c:extLst>
        </c:ser>
        <c:dLbls>
          <c:showLegendKey val="0"/>
          <c:showVal val="0"/>
          <c:showCatName val="0"/>
          <c:showSerName val="0"/>
          <c:showPercent val="0"/>
          <c:showBubbleSize val="0"/>
        </c:dLbls>
        <c:marker val="1"/>
        <c:smooth val="0"/>
        <c:axId val="47668335"/>
        <c:axId val="47669295"/>
      </c:lineChart>
      <c:catAx>
        <c:axId val="47668335"/>
        <c:scaling>
          <c:orientation val="minMax"/>
        </c:scaling>
        <c:delete val="0"/>
        <c:axPos val="b"/>
        <c:title>
          <c:tx>
            <c:rich>
              <a:bodyPr rot="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r>
                  <a:rPr lang="en-IN"/>
                  <a:t>Pap Smear</a:t>
                </a:r>
              </a:p>
            </c:rich>
          </c:tx>
          <c:overlay val="0"/>
          <c:spPr>
            <a:noFill/>
            <a:ln>
              <a:noFill/>
            </a:ln>
            <a:effectLst/>
          </c:spPr>
          <c:txPr>
            <a:bodyPr rot="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US"/>
            </a:p>
          </c:txPr>
        </c:title>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47669295"/>
        <c:crosses val="autoZero"/>
        <c:auto val="1"/>
        <c:lblAlgn val="ctr"/>
        <c:lblOffset val="100"/>
        <c:noMultiLvlLbl val="0"/>
      </c:catAx>
      <c:valAx>
        <c:axId val="47669295"/>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r>
                  <a:rPr lang="en-IN"/>
                  <a:t>Value</a:t>
                </a:r>
              </a:p>
            </c:rich>
          </c:tx>
          <c:overlay val="0"/>
          <c:spPr>
            <a:noFill/>
            <a:ln>
              <a:noFill/>
            </a:ln>
            <a:effectLst/>
          </c:spPr>
          <c:txPr>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US"/>
            </a:p>
          </c:txPr>
        </c:title>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47668335"/>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IN" sz="1400" b="1" dirty="0"/>
              <a:t>Nucleus Perimeter (NP)</a:t>
            </a: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lineChart>
        <c:grouping val="stacked"/>
        <c:varyColors val="0"/>
        <c:ser>
          <c:idx val="0"/>
          <c:order val="0"/>
          <c:tx>
            <c:strRef>
              <c:f>Sheet1!$J$3</c:f>
              <c:strCache>
                <c:ptCount val="1"/>
                <c:pt idx="0">
                  <c:v>Normal</c:v>
                </c:pt>
              </c:strCache>
            </c:strRef>
          </c:tx>
          <c:spPr>
            <a:ln w="28575" cap="rnd">
              <a:solidFill>
                <a:schemeClr val="accent1"/>
              </a:solidFill>
              <a:round/>
            </a:ln>
            <a:effectLst/>
          </c:spPr>
          <c:marker>
            <c:symbol val="circle"/>
            <c:size val="5"/>
            <c:spPr>
              <a:solidFill>
                <a:schemeClr val="accent1"/>
              </a:solidFill>
              <a:ln w="9525">
                <a:solidFill>
                  <a:schemeClr val="accent1"/>
                </a:solidFill>
              </a:ln>
              <a:effectLst/>
            </c:spPr>
          </c:marker>
          <c:val>
            <c:numRef>
              <c:f>Sheet1!$J$4:$J$53</c:f>
              <c:numCache>
                <c:formatCode>General</c:formatCode>
                <c:ptCount val="50"/>
                <c:pt idx="0">
                  <c:v>52</c:v>
                </c:pt>
                <c:pt idx="1">
                  <c:v>52.284271247461902</c:v>
                </c:pt>
                <c:pt idx="2">
                  <c:v>54.041600000000003</c:v>
                </c:pt>
                <c:pt idx="3">
                  <c:v>54.284271247461902</c:v>
                </c:pt>
                <c:pt idx="4">
                  <c:v>54.870057685088803</c:v>
                </c:pt>
                <c:pt idx="5">
                  <c:v>56.8</c:v>
                </c:pt>
                <c:pt idx="6">
                  <c:v>57.9</c:v>
                </c:pt>
                <c:pt idx="7">
                  <c:v>58</c:v>
                </c:pt>
                <c:pt idx="8">
                  <c:v>59</c:v>
                </c:pt>
                <c:pt idx="9">
                  <c:v>59.112698372208101</c:v>
                </c:pt>
                <c:pt idx="10">
                  <c:v>60.041630560342597</c:v>
                </c:pt>
                <c:pt idx="11">
                  <c:v>61.556349186104001</c:v>
                </c:pt>
                <c:pt idx="12">
                  <c:v>66.284271247461902</c:v>
                </c:pt>
                <c:pt idx="13">
                  <c:v>68.526911934581193</c:v>
                </c:pt>
                <c:pt idx="14">
                  <c:v>68.526911934581193</c:v>
                </c:pt>
                <c:pt idx="15">
                  <c:v>69.112698372208101</c:v>
                </c:pt>
                <c:pt idx="16">
                  <c:v>69.597979746446597</c:v>
                </c:pt>
                <c:pt idx="17">
                  <c:v>71.355339059327406</c:v>
                </c:pt>
                <c:pt idx="18">
                  <c:v>71.355339059327406</c:v>
                </c:pt>
                <c:pt idx="19">
                  <c:v>73.355339059327406</c:v>
                </c:pt>
                <c:pt idx="20">
                  <c:v>73.355339059327406</c:v>
                </c:pt>
                <c:pt idx="21">
                  <c:v>75.112698372208101</c:v>
                </c:pt>
                <c:pt idx="22">
                  <c:v>75.941125496954299</c:v>
                </c:pt>
                <c:pt idx="23">
                  <c:v>76.183766184073505</c:v>
                </c:pt>
                <c:pt idx="24">
                  <c:v>79.012193308819704</c:v>
                </c:pt>
                <c:pt idx="25">
                  <c:v>80.183766184073505</c:v>
                </c:pt>
                <c:pt idx="26">
                  <c:v>80.769552621700399</c:v>
                </c:pt>
                <c:pt idx="27">
                  <c:v>81.597979746446597</c:v>
                </c:pt>
                <c:pt idx="28">
                  <c:v>83.840620433565903</c:v>
                </c:pt>
                <c:pt idx="29">
                  <c:v>85.840620433565903</c:v>
                </c:pt>
                <c:pt idx="30">
                  <c:v>87.9411254969542</c:v>
                </c:pt>
                <c:pt idx="31">
                  <c:v>89.840620433565903</c:v>
                </c:pt>
                <c:pt idx="32">
                  <c:v>91.012193308819704</c:v>
                </c:pt>
                <c:pt idx="33">
                  <c:v>92.183766184073505</c:v>
                </c:pt>
                <c:pt idx="34">
                  <c:v>93.012193308819704</c:v>
                </c:pt>
                <c:pt idx="35">
                  <c:v>97.254833995938995</c:v>
                </c:pt>
                <c:pt idx="36">
                  <c:v>100.7695526217</c:v>
                </c:pt>
                <c:pt idx="37">
                  <c:v>101.25483399593899</c:v>
                </c:pt>
                <c:pt idx="38">
                  <c:v>101.740115370178</c:v>
                </c:pt>
                <c:pt idx="39">
                  <c:v>101.840620433566</c:v>
                </c:pt>
                <c:pt idx="40">
                  <c:v>103.497474683058</c:v>
                </c:pt>
                <c:pt idx="41">
                  <c:v>104.568542494924</c:v>
                </c:pt>
                <c:pt idx="42">
                  <c:v>105.497474683058</c:v>
                </c:pt>
                <c:pt idx="43">
                  <c:v>105.740115370178</c:v>
                </c:pt>
                <c:pt idx="44">
                  <c:v>116.426406871193</c:v>
                </c:pt>
                <c:pt idx="45">
                  <c:v>119.053823869162</c:v>
                </c:pt>
                <c:pt idx="46">
                  <c:v>120.426406871193</c:v>
                </c:pt>
                <c:pt idx="47">
                  <c:v>127.154328932551</c:v>
                </c:pt>
                <c:pt idx="48">
                  <c:v>147.97999999999999</c:v>
                </c:pt>
                <c:pt idx="49">
                  <c:v>164.5</c:v>
                </c:pt>
              </c:numCache>
            </c:numRef>
          </c:val>
          <c:smooth val="0"/>
          <c:extLst>
            <c:ext xmlns:c16="http://schemas.microsoft.com/office/drawing/2014/chart" uri="{C3380CC4-5D6E-409C-BE32-E72D297353CC}">
              <c16:uniqueId val="{00000000-19B9-48C0-844E-1DFCFAEB6E95}"/>
            </c:ext>
          </c:extLst>
        </c:ser>
        <c:ser>
          <c:idx val="1"/>
          <c:order val="1"/>
          <c:tx>
            <c:strRef>
              <c:f>Sheet1!$K$3</c:f>
              <c:strCache>
                <c:ptCount val="1"/>
                <c:pt idx="0">
                  <c:v>Abnormal</c:v>
                </c:pt>
              </c:strCache>
            </c:strRef>
          </c:tx>
          <c:spPr>
            <a:ln w="28575" cap="rnd">
              <a:solidFill>
                <a:schemeClr val="accent2"/>
              </a:solidFill>
              <a:round/>
            </a:ln>
            <a:effectLst/>
          </c:spPr>
          <c:marker>
            <c:symbol val="circle"/>
            <c:size val="5"/>
            <c:spPr>
              <a:solidFill>
                <a:schemeClr val="accent2"/>
              </a:solidFill>
              <a:ln w="9525">
                <a:solidFill>
                  <a:schemeClr val="accent2"/>
                </a:solidFill>
              </a:ln>
              <a:effectLst/>
            </c:spPr>
          </c:marker>
          <c:val>
            <c:numRef>
              <c:f>Sheet1!$K$4:$K$53</c:f>
              <c:numCache>
                <c:formatCode>General</c:formatCode>
                <c:ptCount val="50"/>
                <c:pt idx="0">
                  <c:v>188</c:v>
                </c:pt>
                <c:pt idx="1">
                  <c:v>189.438600180013</c:v>
                </c:pt>
                <c:pt idx="2">
                  <c:v>199.539105243401</c:v>
                </c:pt>
                <c:pt idx="3">
                  <c:v>194.36753236814701</c:v>
                </c:pt>
                <c:pt idx="4">
                  <c:v>210.994949366117</c:v>
                </c:pt>
                <c:pt idx="5">
                  <c:v>189.476</c:v>
                </c:pt>
                <c:pt idx="6">
                  <c:v>196.56</c:v>
                </c:pt>
                <c:pt idx="7">
                  <c:v>198.98699999999999</c:v>
                </c:pt>
                <c:pt idx="8">
                  <c:v>194.387</c:v>
                </c:pt>
                <c:pt idx="9">
                  <c:v>212.16652224137101</c:v>
                </c:pt>
                <c:pt idx="10">
                  <c:v>232.551298552221</c:v>
                </c:pt>
                <c:pt idx="11">
                  <c:v>239.539105243401</c:v>
                </c:pt>
                <c:pt idx="12">
                  <c:v>250.40916292848999</c:v>
                </c:pt>
                <c:pt idx="13">
                  <c:v>252.208152801713</c:v>
                </c:pt>
                <c:pt idx="14">
                  <c:v>271.03657992645998</c:v>
                </c:pt>
                <c:pt idx="15">
                  <c:v>271.56349186104097</c:v>
                </c:pt>
                <c:pt idx="16">
                  <c:v>273.27922061357901</c:v>
                </c:pt>
                <c:pt idx="17">
                  <c:v>273.86500705120602</c:v>
                </c:pt>
                <c:pt idx="18">
                  <c:v>274.65180361560903</c:v>
                </c:pt>
                <c:pt idx="19">
                  <c:v>275.17871555019099</c:v>
                </c:pt>
                <c:pt idx="20">
                  <c:v>276.14927829866798</c:v>
                </c:pt>
                <c:pt idx="21">
                  <c:v>283.48023074035598</c:v>
                </c:pt>
                <c:pt idx="22">
                  <c:v>289.56349186104097</c:v>
                </c:pt>
                <c:pt idx="23">
                  <c:v>289.96551211459399</c:v>
                </c:pt>
                <c:pt idx="24">
                  <c:v>292.107647738325</c:v>
                </c:pt>
                <c:pt idx="25">
                  <c:v>292.107647738325</c:v>
                </c:pt>
                <c:pt idx="26">
                  <c:v>295.13708498984801</c:v>
                </c:pt>
                <c:pt idx="27">
                  <c:v>303.62236636408699</c:v>
                </c:pt>
                <c:pt idx="28">
                  <c:v>304.83556979968301</c:v>
                </c:pt>
                <c:pt idx="29">
                  <c:v>306.107647738325</c:v>
                </c:pt>
                <c:pt idx="30">
                  <c:v>310.49242404917601</c:v>
                </c:pt>
                <c:pt idx="31">
                  <c:v>316.69343417595201</c:v>
                </c:pt>
                <c:pt idx="32">
                  <c:v>316.83556979968301</c:v>
                </c:pt>
                <c:pt idx="33">
                  <c:v>317.11984104714497</c:v>
                </c:pt>
                <c:pt idx="34">
                  <c:v>321.17871555019099</c:v>
                </c:pt>
                <c:pt idx="35">
                  <c:v>321.32085117392199</c:v>
                </c:pt>
                <c:pt idx="36">
                  <c:v>322.49242404917601</c:v>
                </c:pt>
                <c:pt idx="37">
                  <c:v>325.62236636408699</c:v>
                </c:pt>
                <c:pt idx="38">
                  <c:v>340.97770542341402</c:v>
                </c:pt>
                <c:pt idx="39">
                  <c:v>344.69343417595201</c:v>
                </c:pt>
                <c:pt idx="40">
                  <c:v>347.94826817189198</c:v>
                </c:pt>
                <c:pt idx="41">
                  <c:v>351.07821048680302</c:v>
                </c:pt>
                <c:pt idx="42">
                  <c:v>355.42135623731002</c:v>
                </c:pt>
                <c:pt idx="43">
                  <c:v>360.69343417595201</c:v>
                </c:pt>
                <c:pt idx="44">
                  <c:v>371.56349186104097</c:v>
                </c:pt>
                <c:pt idx="45">
                  <c:v>375.40411229460699</c:v>
                </c:pt>
                <c:pt idx="46">
                  <c:v>380.53405460951802</c:v>
                </c:pt>
                <c:pt idx="47">
                  <c:v>385.60512242138401</c:v>
                </c:pt>
                <c:pt idx="48">
                  <c:v>422.551298552221</c:v>
                </c:pt>
                <c:pt idx="49">
                  <c:v>508.09</c:v>
                </c:pt>
              </c:numCache>
            </c:numRef>
          </c:val>
          <c:smooth val="0"/>
          <c:extLst>
            <c:ext xmlns:c16="http://schemas.microsoft.com/office/drawing/2014/chart" uri="{C3380CC4-5D6E-409C-BE32-E72D297353CC}">
              <c16:uniqueId val="{00000001-19B9-48C0-844E-1DFCFAEB6E95}"/>
            </c:ext>
          </c:extLst>
        </c:ser>
        <c:dLbls>
          <c:showLegendKey val="0"/>
          <c:showVal val="0"/>
          <c:showCatName val="0"/>
          <c:showSerName val="0"/>
          <c:showPercent val="0"/>
          <c:showBubbleSize val="0"/>
        </c:dLbls>
        <c:marker val="1"/>
        <c:smooth val="0"/>
        <c:axId val="1814880671"/>
        <c:axId val="1814879231"/>
      </c:lineChart>
      <c:catAx>
        <c:axId val="1814880671"/>
        <c:scaling>
          <c:orientation val="minMax"/>
        </c:scaling>
        <c:delete val="0"/>
        <c:axPos val="b"/>
        <c:title>
          <c:tx>
            <c:rich>
              <a:bodyPr rot="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r>
                  <a:rPr lang="en-IN" sz="1000" b="0" i="0" u="none" strike="noStrike" kern="1200" baseline="0">
                    <a:solidFill>
                      <a:sysClr val="windowText" lastClr="000000">
                        <a:lumMod val="65000"/>
                        <a:lumOff val="35000"/>
                      </a:sysClr>
                    </a:solidFill>
                  </a:rPr>
                  <a:t>Pap Smear</a:t>
                </a:r>
              </a:p>
            </c:rich>
          </c:tx>
          <c:overlay val="0"/>
          <c:spPr>
            <a:noFill/>
            <a:ln>
              <a:noFill/>
            </a:ln>
            <a:effectLst/>
          </c:spPr>
          <c:txPr>
            <a:bodyPr rot="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US"/>
            </a:p>
          </c:txPr>
        </c:title>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814879231"/>
        <c:crosses val="autoZero"/>
        <c:auto val="1"/>
        <c:lblAlgn val="ctr"/>
        <c:lblOffset val="100"/>
        <c:noMultiLvlLbl val="0"/>
      </c:catAx>
      <c:valAx>
        <c:axId val="1814879231"/>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r>
                  <a:rPr lang="en-IN" sz="1000" b="0" i="0" u="none" strike="noStrike" kern="1200" baseline="0">
                    <a:solidFill>
                      <a:sysClr val="windowText" lastClr="000000">
                        <a:lumMod val="65000"/>
                        <a:lumOff val="35000"/>
                      </a:sysClr>
                    </a:solidFill>
                  </a:rPr>
                  <a:t>Value</a:t>
                </a:r>
              </a:p>
            </c:rich>
          </c:tx>
          <c:overlay val="0"/>
          <c:spPr>
            <a:noFill/>
            <a:ln>
              <a:noFill/>
            </a:ln>
            <a:effectLst/>
          </c:spPr>
          <c:txPr>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US"/>
            </a:p>
          </c:txPr>
        </c:title>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814880671"/>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zero"/>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IN" sz="1400" b="1" dirty="0"/>
              <a:t>Nucleus Roundness (NR)</a:t>
            </a: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lineChart>
        <c:grouping val="standard"/>
        <c:varyColors val="0"/>
        <c:ser>
          <c:idx val="0"/>
          <c:order val="0"/>
          <c:tx>
            <c:strRef>
              <c:f>Sheet1!$B$74</c:f>
              <c:strCache>
                <c:ptCount val="1"/>
                <c:pt idx="0">
                  <c:v>Normal</c:v>
                </c:pt>
              </c:strCache>
            </c:strRef>
          </c:tx>
          <c:spPr>
            <a:ln w="28575" cap="rnd">
              <a:solidFill>
                <a:schemeClr val="accent1"/>
              </a:solidFill>
              <a:round/>
            </a:ln>
            <a:effectLst/>
          </c:spPr>
          <c:marker>
            <c:symbol val="circle"/>
            <c:size val="5"/>
            <c:spPr>
              <a:solidFill>
                <a:schemeClr val="accent1"/>
              </a:solidFill>
              <a:ln w="9525">
                <a:solidFill>
                  <a:schemeClr val="accent1"/>
                </a:solidFill>
              </a:ln>
              <a:effectLst/>
            </c:spPr>
          </c:marker>
          <c:val>
            <c:numRef>
              <c:f>Sheet1!$B$75:$B$124</c:f>
              <c:numCache>
                <c:formatCode>General</c:formatCode>
                <c:ptCount val="50"/>
                <c:pt idx="0">
                  <c:v>0.42899999999999999</c:v>
                </c:pt>
                <c:pt idx="1">
                  <c:v>0.46500000000000002</c:v>
                </c:pt>
                <c:pt idx="2">
                  <c:v>0.46899999999999997</c:v>
                </c:pt>
                <c:pt idx="3">
                  <c:v>0.47307123782364002</c:v>
                </c:pt>
                <c:pt idx="4">
                  <c:v>0.47468734651418998</c:v>
                </c:pt>
                <c:pt idx="5">
                  <c:v>0.48142932579897002</c:v>
                </c:pt>
                <c:pt idx="6">
                  <c:v>0.48624715013640002</c:v>
                </c:pt>
                <c:pt idx="7">
                  <c:v>0.48866066565564098</c:v>
                </c:pt>
                <c:pt idx="8">
                  <c:v>0.48898258330893202</c:v>
                </c:pt>
                <c:pt idx="9">
                  <c:v>0.49398188491571998</c:v>
                </c:pt>
                <c:pt idx="10">
                  <c:v>0.51772760950259999</c:v>
                </c:pt>
                <c:pt idx="11">
                  <c:v>0.52172009621465998</c:v>
                </c:pt>
                <c:pt idx="12">
                  <c:v>0.52391815129408004</c:v>
                </c:pt>
                <c:pt idx="13">
                  <c:v>0.52941096276250699</c:v>
                </c:pt>
                <c:pt idx="14">
                  <c:v>0.53042617708133499</c:v>
                </c:pt>
                <c:pt idx="15">
                  <c:v>0.53777933060092098</c:v>
                </c:pt>
                <c:pt idx="16">
                  <c:v>0.53778650669929995</c:v>
                </c:pt>
                <c:pt idx="17">
                  <c:v>0.54071521492215602</c:v>
                </c:pt>
                <c:pt idx="18">
                  <c:v>0.54097437776394997</c:v>
                </c:pt>
                <c:pt idx="19">
                  <c:v>0.54276418788198</c:v>
                </c:pt>
                <c:pt idx="20">
                  <c:v>0.54369391432311498</c:v>
                </c:pt>
                <c:pt idx="21">
                  <c:v>0.56996871264340898</c:v>
                </c:pt>
                <c:pt idx="22">
                  <c:v>0.57498517474477795</c:v>
                </c:pt>
                <c:pt idx="23">
                  <c:v>0.57614932727182</c:v>
                </c:pt>
                <c:pt idx="24">
                  <c:v>0.58030001525945996</c:v>
                </c:pt>
                <c:pt idx="25">
                  <c:v>0.58150431111369005</c:v>
                </c:pt>
                <c:pt idx="26">
                  <c:v>0.58190894299522</c:v>
                </c:pt>
                <c:pt idx="27">
                  <c:v>0.58273873825796696</c:v>
                </c:pt>
                <c:pt idx="28">
                  <c:v>0.58348621079403096</c:v>
                </c:pt>
                <c:pt idx="29">
                  <c:v>0.58424709722190604</c:v>
                </c:pt>
                <c:pt idx="30">
                  <c:v>0.58921629817378995</c:v>
                </c:pt>
                <c:pt idx="31">
                  <c:v>0.58942157901763004</c:v>
                </c:pt>
                <c:pt idx="32">
                  <c:v>0.58987049852474505</c:v>
                </c:pt>
                <c:pt idx="33">
                  <c:v>0.59048679963998496</c:v>
                </c:pt>
                <c:pt idx="34">
                  <c:v>0.59056397193548704</c:v>
                </c:pt>
                <c:pt idx="35">
                  <c:v>0.591331028282719</c:v>
                </c:pt>
                <c:pt idx="36">
                  <c:v>0.59233466595615603</c:v>
                </c:pt>
                <c:pt idx="37">
                  <c:v>0.59260551014395701</c:v>
                </c:pt>
                <c:pt idx="38">
                  <c:v>0.59285795506154204</c:v>
                </c:pt>
                <c:pt idx="39">
                  <c:v>0.59339270796611399</c:v>
                </c:pt>
                <c:pt idx="40">
                  <c:v>0.59379781149260702</c:v>
                </c:pt>
                <c:pt idx="41">
                  <c:v>0.59458103095663195</c:v>
                </c:pt>
                <c:pt idx="42">
                  <c:v>0.59571656643086002</c:v>
                </c:pt>
                <c:pt idx="43">
                  <c:v>0.59909285966312698</c:v>
                </c:pt>
                <c:pt idx="44">
                  <c:v>0.59992404721747805</c:v>
                </c:pt>
                <c:pt idx="45">
                  <c:v>0.60201156837790004</c:v>
                </c:pt>
                <c:pt idx="46">
                  <c:v>0.60739329809402998</c:v>
                </c:pt>
                <c:pt idx="47">
                  <c:v>0.60823391482078004</c:v>
                </c:pt>
                <c:pt idx="48">
                  <c:v>0.60846066579122005</c:v>
                </c:pt>
                <c:pt idx="49">
                  <c:v>0.61099999999999999</c:v>
                </c:pt>
              </c:numCache>
            </c:numRef>
          </c:val>
          <c:smooth val="0"/>
          <c:extLst>
            <c:ext xmlns:c16="http://schemas.microsoft.com/office/drawing/2014/chart" uri="{C3380CC4-5D6E-409C-BE32-E72D297353CC}">
              <c16:uniqueId val="{00000000-519D-4413-B81B-83978A913027}"/>
            </c:ext>
          </c:extLst>
        </c:ser>
        <c:ser>
          <c:idx val="1"/>
          <c:order val="1"/>
          <c:tx>
            <c:strRef>
              <c:f>Sheet1!$C$74</c:f>
              <c:strCache>
                <c:ptCount val="1"/>
                <c:pt idx="0">
                  <c:v>Abnormal</c:v>
                </c:pt>
              </c:strCache>
            </c:strRef>
          </c:tx>
          <c:spPr>
            <a:ln w="28575" cap="rnd">
              <a:solidFill>
                <a:schemeClr val="accent2"/>
              </a:solidFill>
              <a:round/>
            </a:ln>
            <a:effectLst/>
          </c:spPr>
          <c:marker>
            <c:symbol val="circle"/>
            <c:size val="5"/>
            <c:spPr>
              <a:solidFill>
                <a:schemeClr val="accent2"/>
              </a:solidFill>
              <a:ln w="9525">
                <a:solidFill>
                  <a:schemeClr val="accent2"/>
                </a:solidFill>
              </a:ln>
              <a:effectLst/>
            </c:spPr>
          </c:marker>
          <c:val>
            <c:numRef>
              <c:f>Sheet1!$C$75:$C$124</c:f>
              <c:numCache>
                <c:formatCode>General</c:formatCode>
                <c:ptCount val="50"/>
                <c:pt idx="0">
                  <c:v>0.29499999999999998</c:v>
                </c:pt>
                <c:pt idx="1">
                  <c:v>0.32224420168424001</c:v>
                </c:pt>
                <c:pt idx="2">
                  <c:v>0.33646534117877003</c:v>
                </c:pt>
                <c:pt idx="3">
                  <c:v>0.34641224182886499</c:v>
                </c:pt>
                <c:pt idx="4">
                  <c:v>0.39018835079785003</c:v>
                </c:pt>
                <c:pt idx="5">
                  <c:v>0.39656218611617</c:v>
                </c:pt>
                <c:pt idx="6">
                  <c:v>0.40542259726425001</c:v>
                </c:pt>
                <c:pt idx="7">
                  <c:v>0.47018681966202602</c:v>
                </c:pt>
                <c:pt idx="8">
                  <c:v>0.47036534869834401</c:v>
                </c:pt>
                <c:pt idx="9">
                  <c:v>0.47120818865421898</c:v>
                </c:pt>
                <c:pt idx="10">
                  <c:v>0.47142190688755597</c:v>
                </c:pt>
                <c:pt idx="11">
                  <c:v>0.47164970322720801</c:v>
                </c:pt>
                <c:pt idx="12">
                  <c:v>0.47166086026382498</c:v>
                </c:pt>
                <c:pt idx="13">
                  <c:v>0.47318585641743899</c:v>
                </c:pt>
                <c:pt idx="14">
                  <c:v>0.47391558105581999</c:v>
                </c:pt>
                <c:pt idx="15">
                  <c:v>0.47467649762930397</c:v>
                </c:pt>
                <c:pt idx="16">
                  <c:v>0.47740684483013002</c:v>
                </c:pt>
                <c:pt idx="17">
                  <c:v>0.481070932689179</c:v>
                </c:pt>
                <c:pt idx="18">
                  <c:v>0.49083277872387499</c:v>
                </c:pt>
                <c:pt idx="19">
                  <c:v>0.51029633338310998</c:v>
                </c:pt>
                <c:pt idx="20">
                  <c:v>0.51168867924496797</c:v>
                </c:pt>
                <c:pt idx="21">
                  <c:v>0.51219841882517902</c:v>
                </c:pt>
                <c:pt idx="22">
                  <c:v>0.51345726738487296</c:v>
                </c:pt>
                <c:pt idx="23">
                  <c:v>0.516927120098158</c:v>
                </c:pt>
                <c:pt idx="24">
                  <c:v>0.53744196754844897</c:v>
                </c:pt>
                <c:pt idx="25">
                  <c:v>0.54929086862819299</c:v>
                </c:pt>
                <c:pt idx="26">
                  <c:v>0.56805750587190895</c:v>
                </c:pt>
                <c:pt idx="27">
                  <c:v>0.56813658048450599</c:v>
                </c:pt>
                <c:pt idx="28">
                  <c:v>0.56832635666653897</c:v>
                </c:pt>
                <c:pt idx="29">
                  <c:v>0.56899080631758203</c:v>
                </c:pt>
                <c:pt idx="30">
                  <c:v>0.56901160351248903</c:v>
                </c:pt>
                <c:pt idx="31">
                  <c:v>0.56996794801975803</c:v>
                </c:pt>
                <c:pt idx="32">
                  <c:v>0.57013260561621504</c:v>
                </c:pt>
                <c:pt idx="33">
                  <c:v>0.57070454815898597</c:v>
                </c:pt>
                <c:pt idx="34">
                  <c:v>0.57272042359689501</c:v>
                </c:pt>
                <c:pt idx="35">
                  <c:v>0.57562120817415596</c:v>
                </c:pt>
                <c:pt idx="36">
                  <c:v>0.57578511950288802</c:v>
                </c:pt>
                <c:pt idx="37">
                  <c:v>0.57634114370767198</c:v>
                </c:pt>
                <c:pt idx="38">
                  <c:v>0.57732184506908002</c:v>
                </c:pt>
                <c:pt idx="39">
                  <c:v>0.57737340851581198</c:v>
                </c:pt>
                <c:pt idx="40">
                  <c:v>0.57792464046433101</c:v>
                </c:pt>
                <c:pt idx="41">
                  <c:v>0.580943743207879</c:v>
                </c:pt>
                <c:pt idx="42">
                  <c:v>0.58112156030966799</c:v>
                </c:pt>
                <c:pt idx="43">
                  <c:v>0.58195753198896805</c:v>
                </c:pt>
                <c:pt idx="44">
                  <c:v>0.58280109583286299</c:v>
                </c:pt>
                <c:pt idx="45">
                  <c:v>0.58866755717057095</c:v>
                </c:pt>
                <c:pt idx="46">
                  <c:v>0.59656872207290501</c:v>
                </c:pt>
                <c:pt idx="47">
                  <c:v>0.60199999999999998</c:v>
                </c:pt>
                <c:pt idx="48">
                  <c:v>0.60235962982072599</c:v>
                </c:pt>
                <c:pt idx="49">
                  <c:v>0.60488141821677499</c:v>
                </c:pt>
              </c:numCache>
            </c:numRef>
          </c:val>
          <c:smooth val="0"/>
          <c:extLst>
            <c:ext xmlns:c16="http://schemas.microsoft.com/office/drawing/2014/chart" uri="{C3380CC4-5D6E-409C-BE32-E72D297353CC}">
              <c16:uniqueId val="{00000001-519D-4413-B81B-83978A913027}"/>
            </c:ext>
          </c:extLst>
        </c:ser>
        <c:dLbls>
          <c:showLegendKey val="0"/>
          <c:showVal val="0"/>
          <c:showCatName val="0"/>
          <c:showSerName val="0"/>
          <c:showPercent val="0"/>
          <c:showBubbleSize val="0"/>
        </c:dLbls>
        <c:marker val="1"/>
        <c:smooth val="0"/>
        <c:axId val="332166207"/>
        <c:axId val="332168127"/>
      </c:lineChart>
      <c:catAx>
        <c:axId val="332166207"/>
        <c:scaling>
          <c:orientation val="minMax"/>
        </c:scaling>
        <c:delete val="0"/>
        <c:axPos val="b"/>
        <c:title>
          <c:tx>
            <c:rich>
              <a:bodyPr rot="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r>
                  <a:rPr lang="en-IN"/>
                  <a:t>Pap Smear</a:t>
                </a:r>
              </a:p>
            </c:rich>
          </c:tx>
          <c:overlay val="0"/>
          <c:spPr>
            <a:noFill/>
            <a:ln>
              <a:noFill/>
            </a:ln>
            <a:effectLst/>
          </c:spPr>
          <c:txPr>
            <a:bodyPr rot="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US"/>
            </a:p>
          </c:txPr>
        </c:title>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332168127"/>
        <c:crosses val="autoZero"/>
        <c:auto val="1"/>
        <c:lblAlgn val="ctr"/>
        <c:lblOffset val="100"/>
        <c:noMultiLvlLbl val="0"/>
      </c:catAx>
      <c:valAx>
        <c:axId val="332168127"/>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r>
                  <a:rPr lang="en-IN"/>
                  <a:t>Value</a:t>
                </a:r>
              </a:p>
            </c:rich>
          </c:tx>
          <c:overlay val="0"/>
          <c:spPr>
            <a:noFill/>
            <a:ln>
              <a:noFill/>
            </a:ln>
            <a:effectLst/>
          </c:spPr>
          <c:txPr>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US"/>
            </a:p>
          </c:txPr>
        </c:title>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332166207"/>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IN" sz="1400" b="1" dirty="0"/>
              <a:t>Equivalent Diameter (ED)</a:t>
            </a: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lineChart>
        <c:grouping val="standard"/>
        <c:varyColors val="0"/>
        <c:ser>
          <c:idx val="0"/>
          <c:order val="0"/>
          <c:tx>
            <c:strRef>
              <c:f>Sheet1!$B$145</c:f>
              <c:strCache>
                <c:ptCount val="1"/>
                <c:pt idx="0">
                  <c:v>Normal</c:v>
                </c:pt>
              </c:strCache>
            </c:strRef>
          </c:tx>
          <c:spPr>
            <a:ln w="28575" cap="rnd">
              <a:solidFill>
                <a:schemeClr val="accent1"/>
              </a:solidFill>
              <a:round/>
            </a:ln>
            <a:effectLst/>
          </c:spPr>
          <c:marker>
            <c:symbol val="circle"/>
            <c:size val="5"/>
            <c:spPr>
              <a:solidFill>
                <a:schemeClr val="accent1"/>
              </a:solidFill>
              <a:ln w="9525">
                <a:solidFill>
                  <a:schemeClr val="accent1"/>
                </a:solidFill>
              </a:ln>
              <a:effectLst/>
            </c:spPr>
          </c:marker>
          <c:val>
            <c:numRef>
              <c:f>Sheet1!$B$146:$B$195</c:f>
              <c:numCache>
                <c:formatCode>General</c:formatCode>
                <c:ptCount val="50"/>
                <c:pt idx="0">
                  <c:v>11.672980000000001</c:v>
                </c:pt>
                <c:pt idx="1">
                  <c:v>14.228319915327001</c:v>
                </c:pt>
                <c:pt idx="2">
                  <c:v>14.798554040663801</c:v>
                </c:pt>
                <c:pt idx="3">
                  <c:v>15.096684354771201</c:v>
                </c:pt>
                <c:pt idx="4">
                  <c:v>15.2226672151039</c:v>
                </c:pt>
                <c:pt idx="5">
                  <c:v>15.306079714651601</c:v>
                </c:pt>
                <c:pt idx="6">
                  <c:v>16.037281192162901</c:v>
                </c:pt>
                <c:pt idx="7">
                  <c:v>16.234549139418</c:v>
                </c:pt>
                <c:pt idx="8">
                  <c:v>17.000746355818698</c:v>
                </c:pt>
                <c:pt idx="9">
                  <c:v>18.1595441045861</c:v>
                </c:pt>
                <c:pt idx="10">
                  <c:v>18.2992349639363</c:v>
                </c:pt>
                <c:pt idx="11">
                  <c:v>18.609705966725102</c:v>
                </c:pt>
                <c:pt idx="12">
                  <c:v>19.6739630374637</c:v>
                </c:pt>
                <c:pt idx="13">
                  <c:v>20.560046907827701</c:v>
                </c:pt>
                <c:pt idx="14">
                  <c:v>20.652729782919199</c:v>
                </c:pt>
                <c:pt idx="15">
                  <c:v>21.079862454783001</c:v>
                </c:pt>
                <c:pt idx="16">
                  <c:v>21.1100412282238</c:v>
                </c:pt>
                <c:pt idx="17">
                  <c:v>21.170269713604899</c:v>
                </c:pt>
                <c:pt idx="18">
                  <c:v>21.2303273370018</c:v>
                </c:pt>
                <c:pt idx="19">
                  <c:v>21.409489393833301</c:v>
                </c:pt>
                <c:pt idx="20">
                  <c:v>21.5576537180727</c:v>
                </c:pt>
                <c:pt idx="21">
                  <c:v>22.482795628209999</c:v>
                </c:pt>
                <c:pt idx="22">
                  <c:v>22.87578310979</c:v>
                </c:pt>
                <c:pt idx="23">
                  <c:v>22.931374402238099</c:v>
                </c:pt>
                <c:pt idx="24">
                  <c:v>23.014509567006399</c:v>
                </c:pt>
                <c:pt idx="25">
                  <c:v>23.452920571340201</c:v>
                </c:pt>
                <c:pt idx="26">
                  <c:v>23.749634067026701</c:v>
                </c:pt>
                <c:pt idx="27">
                  <c:v>24.121991458915002</c:v>
                </c:pt>
                <c:pt idx="28">
                  <c:v>24.332208866065798</c:v>
                </c:pt>
                <c:pt idx="29">
                  <c:v>24.566553364370598</c:v>
                </c:pt>
                <c:pt idx="30">
                  <c:v>24.669991941291901</c:v>
                </c:pt>
                <c:pt idx="31">
                  <c:v>25.879026267050602</c:v>
                </c:pt>
                <c:pt idx="32">
                  <c:v>26.293898014391001</c:v>
                </c:pt>
                <c:pt idx="33">
                  <c:v>26.749964937194999</c:v>
                </c:pt>
                <c:pt idx="34">
                  <c:v>27.361740666563499</c:v>
                </c:pt>
                <c:pt idx="35">
                  <c:v>27.777385840095</c:v>
                </c:pt>
                <c:pt idx="36">
                  <c:v>27.823185353208199</c:v>
                </c:pt>
                <c:pt idx="37">
                  <c:v>28.590554169515102</c:v>
                </c:pt>
                <c:pt idx="38">
                  <c:v>29.010538413996098</c:v>
                </c:pt>
                <c:pt idx="39">
                  <c:v>29.8967249110013</c:v>
                </c:pt>
                <c:pt idx="40">
                  <c:v>30.003005818213602</c:v>
                </c:pt>
                <c:pt idx="41">
                  <c:v>30.045412914740101</c:v>
                </c:pt>
                <c:pt idx="42">
                  <c:v>30.736683981742299</c:v>
                </c:pt>
                <c:pt idx="43">
                  <c:v>31.045810270703502</c:v>
                </c:pt>
                <c:pt idx="44">
                  <c:v>31.9950714011873</c:v>
                </c:pt>
                <c:pt idx="45">
                  <c:v>33.013528292100197</c:v>
                </c:pt>
                <c:pt idx="46">
                  <c:v>34.760672144733803</c:v>
                </c:pt>
                <c:pt idx="47">
                  <c:v>34.8338525881449</c:v>
                </c:pt>
                <c:pt idx="48">
                  <c:v>36.892994908544502</c:v>
                </c:pt>
                <c:pt idx="49">
                  <c:v>39.1374843109704</c:v>
                </c:pt>
              </c:numCache>
            </c:numRef>
          </c:val>
          <c:smooth val="0"/>
          <c:extLst>
            <c:ext xmlns:c16="http://schemas.microsoft.com/office/drawing/2014/chart" uri="{C3380CC4-5D6E-409C-BE32-E72D297353CC}">
              <c16:uniqueId val="{00000000-E0C8-4FBA-994F-B3EB2FC48862}"/>
            </c:ext>
          </c:extLst>
        </c:ser>
        <c:ser>
          <c:idx val="1"/>
          <c:order val="1"/>
          <c:tx>
            <c:strRef>
              <c:f>Sheet1!$C$145</c:f>
              <c:strCache>
                <c:ptCount val="1"/>
                <c:pt idx="0">
                  <c:v>Abnormal</c:v>
                </c:pt>
              </c:strCache>
            </c:strRef>
          </c:tx>
          <c:spPr>
            <a:ln w="28575" cap="rnd">
              <a:solidFill>
                <a:schemeClr val="accent2"/>
              </a:solidFill>
              <a:round/>
            </a:ln>
            <a:effectLst/>
          </c:spPr>
          <c:marker>
            <c:symbol val="circle"/>
            <c:size val="5"/>
            <c:spPr>
              <a:solidFill>
                <a:schemeClr val="accent2"/>
              </a:solidFill>
              <a:ln w="9525">
                <a:solidFill>
                  <a:schemeClr val="accent2"/>
                </a:solidFill>
              </a:ln>
              <a:effectLst/>
            </c:spPr>
          </c:marker>
          <c:val>
            <c:numRef>
              <c:f>Sheet1!$C$146:$C$195</c:f>
              <c:numCache>
                <c:formatCode>General</c:formatCode>
                <c:ptCount val="50"/>
                <c:pt idx="0">
                  <c:v>44.194000000000003</c:v>
                </c:pt>
                <c:pt idx="1">
                  <c:v>44.23</c:v>
                </c:pt>
                <c:pt idx="2">
                  <c:v>46.345599999999997</c:v>
                </c:pt>
                <c:pt idx="3">
                  <c:v>45.375999999999998</c:v>
                </c:pt>
                <c:pt idx="4">
                  <c:v>47.114399981669997</c:v>
                </c:pt>
                <c:pt idx="5">
                  <c:v>44.208853198974502</c:v>
                </c:pt>
                <c:pt idx="6">
                  <c:v>53.237498312565997</c:v>
                </c:pt>
                <c:pt idx="7">
                  <c:v>54.944071204881297</c:v>
                </c:pt>
                <c:pt idx="8">
                  <c:v>55.382615171793802</c:v>
                </c:pt>
                <c:pt idx="9">
                  <c:v>55.897494065298602</c:v>
                </c:pt>
                <c:pt idx="10">
                  <c:v>57.169973861592403</c:v>
                </c:pt>
                <c:pt idx="11">
                  <c:v>59.215721782315903</c:v>
                </c:pt>
                <c:pt idx="12">
                  <c:v>62.357626395022301</c:v>
                </c:pt>
                <c:pt idx="13">
                  <c:v>63.640985157385401</c:v>
                </c:pt>
                <c:pt idx="14">
                  <c:v>64.574449351176497</c:v>
                </c:pt>
                <c:pt idx="15">
                  <c:v>67.230948110299806</c:v>
                </c:pt>
                <c:pt idx="16">
                  <c:v>68.5438102243576</c:v>
                </c:pt>
                <c:pt idx="17">
                  <c:v>69.850225020576303</c:v>
                </c:pt>
                <c:pt idx="18">
                  <c:v>71.356043467921594</c:v>
                </c:pt>
                <c:pt idx="19">
                  <c:v>71.712024941325694</c:v>
                </c:pt>
                <c:pt idx="20">
                  <c:v>71.809610472257901</c:v>
                </c:pt>
                <c:pt idx="21">
                  <c:v>72.277948587715002</c:v>
                </c:pt>
                <c:pt idx="22">
                  <c:v>73.249105397362896</c:v>
                </c:pt>
                <c:pt idx="23">
                  <c:v>73.561321801096298</c:v>
                </c:pt>
                <c:pt idx="24">
                  <c:v>74.001373513644594</c:v>
                </c:pt>
                <c:pt idx="25">
                  <c:v>74.3275614062904</c:v>
                </c:pt>
                <c:pt idx="26">
                  <c:v>75.170719695468193</c:v>
                </c:pt>
                <c:pt idx="27">
                  <c:v>76.213639219511194</c:v>
                </c:pt>
                <c:pt idx="28">
                  <c:v>77.349548290281106</c:v>
                </c:pt>
                <c:pt idx="29">
                  <c:v>78.037841733791495</c:v>
                </c:pt>
                <c:pt idx="30">
                  <c:v>78.469015785463</c:v>
                </c:pt>
                <c:pt idx="31">
                  <c:v>80.368801225609204</c:v>
                </c:pt>
                <c:pt idx="32">
                  <c:v>80.534975264669399</c:v>
                </c:pt>
                <c:pt idx="33">
                  <c:v>81.407689012442304</c:v>
                </c:pt>
                <c:pt idx="34">
                  <c:v>81.446780341952106</c:v>
                </c:pt>
                <c:pt idx="35">
                  <c:v>81.805544109968594</c:v>
                </c:pt>
                <c:pt idx="36">
                  <c:v>83.248080109954998</c:v>
                </c:pt>
                <c:pt idx="37">
                  <c:v>84.069927517661696</c:v>
                </c:pt>
                <c:pt idx="38">
                  <c:v>84.077499679579105</c:v>
                </c:pt>
                <c:pt idx="39">
                  <c:v>84.560707679351097</c:v>
                </c:pt>
                <c:pt idx="40">
                  <c:v>89.348821735317102</c:v>
                </c:pt>
                <c:pt idx="41">
                  <c:v>89.377317612850803</c:v>
                </c:pt>
                <c:pt idx="42">
                  <c:v>90.986831573959293</c:v>
                </c:pt>
                <c:pt idx="43">
                  <c:v>91.133646642211502</c:v>
                </c:pt>
                <c:pt idx="44">
                  <c:v>91.315090639338393</c:v>
                </c:pt>
                <c:pt idx="45">
                  <c:v>93.410441600872801</c:v>
                </c:pt>
                <c:pt idx="46">
                  <c:v>93.635076253753994</c:v>
                </c:pt>
                <c:pt idx="47">
                  <c:v>94.716660795257994</c:v>
                </c:pt>
                <c:pt idx="48">
                  <c:v>113.669850444049</c:v>
                </c:pt>
                <c:pt idx="49">
                  <c:v>114.178216044948</c:v>
                </c:pt>
              </c:numCache>
            </c:numRef>
          </c:val>
          <c:smooth val="0"/>
          <c:extLst>
            <c:ext xmlns:c16="http://schemas.microsoft.com/office/drawing/2014/chart" uri="{C3380CC4-5D6E-409C-BE32-E72D297353CC}">
              <c16:uniqueId val="{00000001-E0C8-4FBA-994F-B3EB2FC48862}"/>
            </c:ext>
          </c:extLst>
        </c:ser>
        <c:dLbls>
          <c:showLegendKey val="0"/>
          <c:showVal val="0"/>
          <c:showCatName val="0"/>
          <c:showSerName val="0"/>
          <c:showPercent val="0"/>
          <c:showBubbleSize val="0"/>
        </c:dLbls>
        <c:marker val="1"/>
        <c:smooth val="0"/>
        <c:axId val="344654879"/>
        <c:axId val="344655359"/>
      </c:lineChart>
      <c:catAx>
        <c:axId val="344654879"/>
        <c:scaling>
          <c:orientation val="minMax"/>
        </c:scaling>
        <c:delete val="0"/>
        <c:axPos val="b"/>
        <c:title>
          <c:tx>
            <c:rich>
              <a:bodyPr rot="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r>
                  <a:rPr lang="en-IN"/>
                  <a:t>Pap Smear</a:t>
                </a:r>
              </a:p>
            </c:rich>
          </c:tx>
          <c:overlay val="0"/>
          <c:spPr>
            <a:noFill/>
            <a:ln>
              <a:noFill/>
            </a:ln>
            <a:effectLst/>
          </c:spPr>
          <c:txPr>
            <a:bodyPr rot="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US"/>
            </a:p>
          </c:txPr>
        </c:title>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344655359"/>
        <c:crosses val="autoZero"/>
        <c:auto val="1"/>
        <c:lblAlgn val="ctr"/>
        <c:lblOffset val="100"/>
        <c:noMultiLvlLbl val="0"/>
      </c:catAx>
      <c:valAx>
        <c:axId val="344655359"/>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r>
                  <a:rPr lang="en-IN"/>
                  <a:t>Value</a:t>
                </a:r>
              </a:p>
            </c:rich>
          </c:tx>
          <c:overlay val="0"/>
          <c:spPr>
            <a:noFill/>
            <a:ln>
              <a:noFill/>
            </a:ln>
            <a:effectLst/>
          </c:spPr>
          <c:txPr>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US"/>
            </a:p>
          </c:txPr>
        </c:title>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344654879"/>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IN" sz="1400" b="1" dirty="0"/>
              <a:t>Major Axis Length (MAJ)</a:t>
            </a: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lineChart>
        <c:grouping val="standard"/>
        <c:varyColors val="0"/>
        <c:ser>
          <c:idx val="0"/>
          <c:order val="0"/>
          <c:tx>
            <c:strRef>
              <c:f>Sheet1!$G$145</c:f>
              <c:strCache>
                <c:ptCount val="1"/>
                <c:pt idx="0">
                  <c:v>Normal</c:v>
                </c:pt>
              </c:strCache>
            </c:strRef>
          </c:tx>
          <c:spPr>
            <a:ln w="28575" cap="rnd">
              <a:solidFill>
                <a:schemeClr val="accent1"/>
              </a:solidFill>
              <a:round/>
            </a:ln>
            <a:effectLst/>
          </c:spPr>
          <c:marker>
            <c:symbol val="circle"/>
            <c:size val="5"/>
            <c:spPr>
              <a:solidFill>
                <a:schemeClr val="accent1"/>
              </a:solidFill>
              <a:ln w="9525">
                <a:solidFill>
                  <a:schemeClr val="accent1"/>
                </a:solidFill>
              </a:ln>
              <a:effectLst/>
            </c:spPr>
          </c:marker>
          <c:val>
            <c:numRef>
              <c:f>Sheet1!$G$146:$G$195</c:f>
              <c:numCache>
                <c:formatCode>General</c:formatCode>
                <c:ptCount val="50"/>
                <c:pt idx="0">
                  <c:v>15.727941680947501</c:v>
                </c:pt>
                <c:pt idx="1">
                  <c:v>15.8857469065552</c:v>
                </c:pt>
                <c:pt idx="2">
                  <c:v>16.456872472617398</c:v>
                </c:pt>
                <c:pt idx="3">
                  <c:v>16.457929770706599</c:v>
                </c:pt>
                <c:pt idx="4">
                  <c:v>16.968316563242201</c:v>
                </c:pt>
                <c:pt idx="5">
                  <c:v>17.324148491631799</c:v>
                </c:pt>
                <c:pt idx="6">
                  <c:v>18.4757905337351</c:v>
                </c:pt>
                <c:pt idx="7">
                  <c:v>19.120546803215401</c:v>
                </c:pt>
                <c:pt idx="8">
                  <c:v>19.437191185615401</c:v>
                </c:pt>
                <c:pt idx="9">
                  <c:v>19.733603387898501</c:v>
                </c:pt>
                <c:pt idx="10">
                  <c:v>21.190718197093901</c:v>
                </c:pt>
                <c:pt idx="11">
                  <c:v>21.515283310554999</c:v>
                </c:pt>
                <c:pt idx="12">
                  <c:v>21.792936985877201</c:v>
                </c:pt>
                <c:pt idx="13">
                  <c:v>22.358485247550799</c:v>
                </c:pt>
                <c:pt idx="14">
                  <c:v>22.841394466176201</c:v>
                </c:pt>
                <c:pt idx="15">
                  <c:v>22.898206329910099</c:v>
                </c:pt>
                <c:pt idx="16">
                  <c:v>22.9763375780486</c:v>
                </c:pt>
                <c:pt idx="17">
                  <c:v>24.149316271685301</c:v>
                </c:pt>
                <c:pt idx="18">
                  <c:v>24.220354974329801</c:v>
                </c:pt>
                <c:pt idx="19">
                  <c:v>25.552190594850298</c:v>
                </c:pt>
                <c:pt idx="20">
                  <c:v>26.308032407927101</c:v>
                </c:pt>
                <c:pt idx="21">
                  <c:v>26.328493216548502</c:v>
                </c:pt>
                <c:pt idx="22">
                  <c:v>26.519150744091299</c:v>
                </c:pt>
                <c:pt idx="23">
                  <c:v>26.598704313063301</c:v>
                </c:pt>
                <c:pt idx="24">
                  <c:v>26.975124817737299</c:v>
                </c:pt>
                <c:pt idx="25">
                  <c:v>27.033146632756999</c:v>
                </c:pt>
                <c:pt idx="26">
                  <c:v>27.226144502106099</c:v>
                </c:pt>
                <c:pt idx="27">
                  <c:v>27.4505502433821</c:v>
                </c:pt>
                <c:pt idx="28">
                  <c:v>27.850783580018302</c:v>
                </c:pt>
                <c:pt idx="29">
                  <c:v>30.937296375777301</c:v>
                </c:pt>
                <c:pt idx="30">
                  <c:v>31.5110966296226</c:v>
                </c:pt>
                <c:pt idx="31">
                  <c:v>31.701387396544</c:v>
                </c:pt>
                <c:pt idx="32">
                  <c:v>31.839525651783799</c:v>
                </c:pt>
                <c:pt idx="33">
                  <c:v>31.9539422804867</c:v>
                </c:pt>
                <c:pt idx="34">
                  <c:v>32.201567966052302</c:v>
                </c:pt>
                <c:pt idx="35">
                  <c:v>33.882305803974297</c:v>
                </c:pt>
                <c:pt idx="36">
                  <c:v>34.518807729691098</c:v>
                </c:pt>
                <c:pt idx="37">
                  <c:v>34.657043623180201</c:v>
                </c:pt>
                <c:pt idx="38">
                  <c:v>35.488206267611403</c:v>
                </c:pt>
                <c:pt idx="39">
                  <c:v>36.375531790251699</c:v>
                </c:pt>
                <c:pt idx="40">
                  <c:v>36.7038583445201</c:v>
                </c:pt>
                <c:pt idx="41">
                  <c:v>37.751842818293397</c:v>
                </c:pt>
                <c:pt idx="42">
                  <c:v>37.911611593282899</c:v>
                </c:pt>
                <c:pt idx="43">
                  <c:v>38.2274640309086</c:v>
                </c:pt>
                <c:pt idx="44">
                  <c:v>38.696952791654297</c:v>
                </c:pt>
                <c:pt idx="45">
                  <c:v>38.9926020166927</c:v>
                </c:pt>
                <c:pt idx="46">
                  <c:v>39.9725326563319</c:v>
                </c:pt>
                <c:pt idx="47">
                  <c:v>41.4569987018563</c:v>
                </c:pt>
                <c:pt idx="48">
                  <c:v>41.582536227696203</c:v>
                </c:pt>
                <c:pt idx="49">
                  <c:v>46.064861227888997</c:v>
                </c:pt>
              </c:numCache>
            </c:numRef>
          </c:val>
          <c:smooth val="0"/>
          <c:extLst>
            <c:ext xmlns:c16="http://schemas.microsoft.com/office/drawing/2014/chart" uri="{C3380CC4-5D6E-409C-BE32-E72D297353CC}">
              <c16:uniqueId val="{00000000-F0C4-4621-BF23-7CB77B855BD3}"/>
            </c:ext>
          </c:extLst>
        </c:ser>
        <c:ser>
          <c:idx val="1"/>
          <c:order val="1"/>
          <c:tx>
            <c:strRef>
              <c:f>Sheet1!$H$145</c:f>
              <c:strCache>
                <c:ptCount val="1"/>
                <c:pt idx="0">
                  <c:v>Abnormal</c:v>
                </c:pt>
              </c:strCache>
            </c:strRef>
          </c:tx>
          <c:spPr>
            <a:ln w="28575" cap="rnd">
              <a:solidFill>
                <a:schemeClr val="accent2"/>
              </a:solidFill>
              <a:round/>
            </a:ln>
            <a:effectLst/>
          </c:spPr>
          <c:marker>
            <c:symbol val="circle"/>
            <c:size val="5"/>
            <c:spPr>
              <a:solidFill>
                <a:schemeClr val="accent2"/>
              </a:solidFill>
              <a:ln w="9525">
                <a:solidFill>
                  <a:schemeClr val="accent2"/>
                </a:solidFill>
              </a:ln>
              <a:effectLst/>
            </c:spPr>
          </c:marker>
          <c:val>
            <c:numRef>
              <c:f>Sheet1!$H$146:$H$195</c:f>
              <c:numCache>
                <c:formatCode>General</c:formatCode>
                <c:ptCount val="50"/>
                <c:pt idx="0">
                  <c:v>47.633000000000003</c:v>
                </c:pt>
                <c:pt idx="1">
                  <c:v>51.061459546710601</c:v>
                </c:pt>
                <c:pt idx="2">
                  <c:v>48.816011529003397</c:v>
                </c:pt>
                <c:pt idx="3">
                  <c:v>48.958566313597899</c:v>
                </c:pt>
                <c:pt idx="4">
                  <c:v>47.6753915141608</c:v>
                </c:pt>
                <c:pt idx="5">
                  <c:v>48.546309325465003</c:v>
                </c:pt>
                <c:pt idx="6">
                  <c:v>58.780370144565303</c:v>
                </c:pt>
                <c:pt idx="7">
                  <c:v>62.132903331811299</c:v>
                </c:pt>
                <c:pt idx="8">
                  <c:v>63.794200820337402</c:v>
                </c:pt>
                <c:pt idx="9">
                  <c:v>70.848635876621799</c:v>
                </c:pt>
                <c:pt idx="10">
                  <c:v>71.732446000152606</c:v>
                </c:pt>
                <c:pt idx="11">
                  <c:v>78.891167125870695</c:v>
                </c:pt>
                <c:pt idx="12">
                  <c:v>78.924760590394499</c:v>
                </c:pt>
                <c:pt idx="13">
                  <c:v>78.975441804893094</c:v>
                </c:pt>
                <c:pt idx="14">
                  <c:v>81.474441099078902</c:v>
                </c:pt>
                <c:pt idx="15">
                  <c:v>82.234672697639695</c:v>
                </c:pt>
                <c:pt idx="16">
                  <c:v>82.538687089146904</c:v>
                </c:pt>
                <c:pt idx="17">
                  <c:v>82.793066319645007</c:v>
                </c:pt>
                <c:pt idx="18">
                  <c:v>82.816090747406605</c:v>
                </c:pt>
                <c:pt idx="19">
                  <c:v>82.994444293545399</c:v>
                </c:pt>
                <c:pt idx="20">
                  <c:v>83.074690613049896</c:v>
                </c:pt>
                <c:pt idx="21">
                  <c:v>84.416494044879499</c:v>
                </c:pt>
                <c:pt idx="22">
                  <c:v>85.763278361845494</c:v>
                </c:pt>
                <c:pt idx="23">
                  <c:v>88.303598108596901</c:v>
                </c:pt>
                <c:pt idx="24">
                  <c:v>88.736004900889995</c:v>
                </c:pt>
                <c:pt idx="25">
                  <c:v>89.264010650826705</c:v>
                </c:pt>
                <c:pt idx="26">
                  <c:v>90.7589670463245</c:v>
                </c:pt>
                <c:pt idx="27">
                  <c:v>90.8108085614234</c:v>
                </c:pt>
                <c:pt idx="28">
                  <c:v>92.595042963812801</c:v>
                </c:pt>
                <c:pt idx="29">
                  <c:v>94.6753922767315</c:v>
                </c:pt>
                <c:pt idx="30">
                  <c:v>95.046801477111401</c:v>
                </c:pt>
                <c:pt idx="31">
                  <c:v>95.465174043103303</c:v>
                </c:pt>
                <c:pt idx="32">
                  <c:v>96.3718158234052</c:v>
                </c:pt>
                <c:pt idx="33">
                  <c:v>97.186543936009301</c:v>
                </c:pt>
                <c:pt idx="34">
                  <c:v>98.346150312533496</c:v>
                </c:pt>
                <c:pt idx="35">
                  <c:v>99.123896856085594</c:v>
                </c:pt>
                <c:pt idx="36">
                  <c:v>99.236209129910094</c:v>
                </c:pt>
                <c:pt idx="37">
                  <c:v>99.428999201037598</c:v>
                </c:pt>
                <c:pt idx="38">
                  <c:v>102.939823444799</c:v>
                </c:pt>
                <c:pt idx="39">
                  <c:v>103.446848188494</c:v>
                </c:pt>
                <c:pt idx="40">
                  <c:v>104.596675800743</c:v>
                </c:pt>
                <c:pt idx="41">
                  <c:v>104.752007172867</c:v>
                </c:pt>
                <c:pt idx="42">
                  <c:v>109.443090954295</c:v>
                </c:pt>
                <c:pt idx="43">
                  <c:v>109.54947584238801</c:v>
                </c:pt>
                <c:pt idx="44">
                  <c:v>112.084375656341</c:v>
                </c:pt>
                <c:pt idx="45">
                  <c:v>119.437281783987</c:v>
                </c:pt>
                <c:pt idx="46">
                  <c:v>120.568272798823</c:v>
                </c:pt>
                <c:pt idx="47">
                  <c:v>121.924813390043</c:v>
                </c:pt>
                <c:pt idx="48">
                  <c:v>130.22854377077201</c:v>
                </c:pt>
                <c:pt idx="49">
                  <c:v>137.21428164425001</c:v>
                </c:pt>
              </c:numCache>
            </c:numRef>
          </c:val>
          <c:smooth val="0"/>
          <c:extLst>
            <c:ext xmlns:c16="http://schemas.microsoft.com/office/drawing/2014/chart" uri="{C3380CC4-5D6E-409C-BE32-E72D297353CC}">
              <c16:uniqueId val="{00000001-F0C4-4621-BF23-7CB77B855BD3}"/>
            </c:ext>
          </c:extLst>
        </c:ser>
        <c:dLbls>
          <c:showLegendKey val="0"/>
          <c:showVal val="0"/>
          <c:showCatName val="0"/>
          <c:showSerName val="0"/>
          <c:showPercent val="0"/>
          <c:showBubbleSize val="0"/>
        </c:dLbls>
        <c:marker val="1"/>
        <c:smooth val="0"/>
        <c:axId val="222496415"/>
        <c:axId val="222496895"/>
      </c:lineChart>
      <c:catAx>
        <c:axId val="222496415"/>
        <c:scaling>
          <c:orientation val="minMax"/>
        </c:scaling>
        <c:delete val="0"/>
        <c:axPos val="b"/>
        <c:title>
          <c:tx>
            <c:rich>
              <a:bodyPr rot="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r>
                  <a:rPr lang="en-IN"/>
                  <a:t>Pap Smear</a:t>
                </a:r>
              </a:p>
            </c:rich>
          </c:tx>
          <c:overlay val="0"/>
          <c:spPr>
            <a:noFill/>
            <a:ln>
              <a:noFill/>
            </a:ln>
            <a:effectLst/>
          </c:spPr>
          <c:txPr>
            <a:bodyPr rot="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US"/>
            </a:p>
          </c:txPr>
        </c:title>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222496895"/>
        <c:crosses val="autoZero"/>
        <c:auto val="1"/>
        <c:lblAlgn val="ctr"/>
        <c:lblOffset val="100"/>
        <c:noMultiLvlLbl val="0"/>
      </c:catAx>
      <c:valAx>
        <c:axId val="222496895"/>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r>
                  <a:rPr lang="en-IN"/>
                  <a:t>Value</a:t>
                </a:r>
              </a:p>
            </c:rich>
          </c:tx>
          <c:overlay val="0"/>
          <c:spPr>
            <a:noFill/>
            <a:ln>
              <a:noFill/>
            </a:ln>
            <a:effectLst/>
          </c:spPr>
          <c:txPr>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US"/>
            </a:p>
          </c:txPr>
        </c:title>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222496415"/>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IN" sz="1400" b="1" dirty="0"/>
              <a:t>Minor Axis Length (MIN)</a:t>
            </a:r>
          </a:p>
        </c:rich>
      </c:tx>
      <c:layout>
        <c:manualLayout>
          <c:xMode val="edge"/>
          <c:yMode val="edge"/>
          <c:x val="0.40582603854181926"/>
          <c:y val="0"/>
        </c:manualLayout>
      </c:layout>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lineChart>
        <c:grouping val="standard"/>
        <c:varyColors val="0"/>
        <c:ser>
          <c:idx val="0"/>
          <c:order val="0"/>
          <c:tx>
            <c:strRef>
              <c:f>Sheet1!$K$145</c:f>
              <c:strCache>
                <c:ptCount val="1"/>
                <c:pt idx="0">
                  <c:v>Normal</c:v>
                </c:pt>
              </c:strCache>
            </c:strRef>
          </c:tx>
          <c:spPr>
            <a:ln w="28575" cap="rnd">
              <a:solidFill>
                <a:schemeClr val="accent1"/>
              </a:solidFill>
              <a:round/>
            </a:ln>
            <a:effectLst/>
          </c:spPr>
          <c:marker>
            <c:symbol val="circle"/>
            <c:size val="5"/>
            <c:spPr>
              <a:solidFill>
                <a:schemeClr val="accent1"/>
              </a:solidFill>
              <a:ln w="9525">
                <a:solidFill>
                  <a:schemeClr val="accent1"/>
                </a:solidFill>
              </a:ln>
              <a:effectLst/>
            </c:spPr>
          </c:marker>
          <c:val>
            <c:numRef>
              <c:f>Sheet1!$K$146:$K$195</c:f>
              <c:numCache>
                <c:formatCode>General</c:formatCode>
                <c:ptCount val="50"/>
                <c:pt idx="0">
                  <c:v>8.7582620726578906</c:v>
                </c:pt>
                <c:pt idx="1">
                  <c:v>12.4014094972108</c:v>
                </c:pt>
                <c:pt idx="2">
                  <c:v>12.735365921940501</c:v>
                </c:pt>
                <c:pt idx="3">
                  <c:v>12.924593836355999</c:v>
                </c:pt>
                <c:pt idx="4">
                  <c:v>13.5547411875561</c:v>
                </c:pt>
                <c:pt idx="5">
                  <c:v>14.0379350283616</c:v>
                </c:pt>
                <c:pt idx="6">
                  <c:v>14.2785037502768</c:v>
                </c:pt>
                <c:pt idx="7">
                  <c:v>14.377657392632001</c:v>
                </c:pt>
                <c:pt idx="8">
                  <c:v>14.733095287289</c:v>
                </c:pt>
                <c:pt idx="9">
                  <c:v>15.9125246784239</c:v>
                </c:pt>
                <c:pt idx="10">
                  <c:v>16.201348567320998</c:v>
                </c:pt>
                <c:pt idx="11">
                  <c:v>17.067966456487099</c:v>
                </c:pt>
                <c:pt idx="12">
                  <c:v>17.235743288999998</c:v>
                </c:pt>
                <c:pt idx="13">
                  <c:v>17.3558403197272</c:v>
                </c:pt>
                <c:pt idx="14">
                  <c:v>17.376086428806801</c:v>
                </c:pt>
                <c:pt idx="15">
                  <c:v>18.212348900140999</c:v>
                </c:pt>
                <c:pt idx="16">
                  <c:v>18.231999751112799</c:v>
                </c:pt>
                <c:pt idx="17">
                  <c:v>18.914939433477599</c:v>
                </c:pt>
                <c:pt idx="18">
                  <c:v>19.127839620004099</c:v>
                </c:pt>
                <c:pt idx="19">
                  <c:v>19.2646937386682</c:v>
                </c:pt>
                <c:pt idx="20">
                  <c:v>19.3521994320297</c:v>
                </c:pt>
                <c:pt idx="21">
                  <c:v>19.466239445949501</c:v>
                </c:pt>
                <c:pt idx="22">
                  <c:v>19.643314250906201</c:v>
                </c:pt>
                <c:pt idx="23">
                  <c:v>19.810843645907699</c:v>
                </c:pt>
                <c:pt idx="24">
                  <c:v>19.849697545348299</c:v>
                </c:pt>
                <c:pt idx="25">
                  <c:v>20.1311353096091</c:v>
                </c:pt>
                <c:pt idx="26">
                  <c:v>20.2759383427994</c:v>
                </c:pt>
                <c:pt idx="27">
                  <c:v>20.524558480770899</c:v>
                </c:pt>
                <c:pt idx="28">
                  <c:v>20.885161633552901</c:v>
                </c:pt>
                <c:pt idx="29">
                  <c:v>21.1063903598662</c:v>
                </c:pt>
                <c:pt idx="30">
                  <c:v>21.822801353859401</c:v>
                </c:pt>
                <c:pt idx="31">
                  <c:v>22.158790694404601</c:v>
                </c:pt>
                <c:pt idx="32">
                  <c:v>22.1885973852444</c:v>
                </c:pt>
                <c:pt idx="33">
                  <c:v>22.371490912776999</c:v>
                </c:pt>
                <c:pt idx="34">
                  <c:v>22.8542634474035</c:v>
                </c:pt>
                <c:pt idx="35">
                  <c:v>22.952467535936002</c:v>
                </c:pt>
                <c:pt idx="36">
                  <c:v>23.155516120023499</c:v>
                </c:pt>
                <c:pt idx="37">
                  <c:v>23.601449290049</c:v>
                </c:pt>
                <c:pt idx="38">
                  <c:v>24.424555465942898</c:v>
                </c:pt>
                <c:pt idx="39">
                  <c:v>24.5245999631289</c:v>
                </c:pt>
                <c:pt idx="40">
                  <c:v>24.923560758127898</c:v>
                </c:pt>
                <c:pt idx="41">
                  <c:v>25.368871735444898</c:v>
                </c:pt>
                <c:pt idx="42">
                  <c:v>27.2844797458607</c:v>
                </c:pt>
                <c:pt idx="43">
                  <c:v>27.484663368423</c:v>
                </c:pt>
                <c:pt idx="44">
                  <c:v>28.826061065930901</c:v>
                </c:pt>
                <c:pt idx="45">
                  <c:v>28.972041580068499</c:v>
                </c:pt>
                <c:pt idx="46">
                  <c:v>31.442742110997902</c:v>
                </c:pt>
                <c:pt idx="47">
                  <c:v>32.315629924740101</c:v>
                </c:pt>
                <c:pt idx="48">
                  <c:v>32.886734784903901</c:v>
                </c:pt>
                <c:pt idx="49">
                  <c:v>35.179000000000002</c:v>
                </c:pt>
              </c:numCache>
            </c:numRef>
          </c:val>
          <c:smooth val="0"/>
          <c:extLst>
            <c:ext xmlns:c16="http://schemas.microsoft.com/office/drawing/2014/chart" uri="{C3380CC4-5D6E-409C-BE32-E72D297353CC}">
              <c16:uniqueId val="{00000000-60CB-480B-B7EE-2FAAEB64CC54}"/>
            </c:ext>
          </c:extLst>
        </c:ser>
        <c:ser>
          <c:idx val="1"/>
          <c:order val="1"/>
          <c:tx>
            <c:strRef>
              <c:f>Sheet1!$L$145</c:f>
              <c:strCache>
                <c:ptCount val="1"/>
                <c:pt idx="0">
                  <c:v>Abnormal</c:v>
                </c:pt>
              </c:strCache>
            </c:strRef>
          </c:tx>
          <c:spPr>
            <a:ln w="28575" cap="rnd">
              <a:solidFill>
                <a:schemeClr val="accent2"/>
              </a:solidFill>
              <a:round/>
            </a:ln>
            <a:effectLst/>
          </c:spPr>
          <c:marker>
            <c:symbol val="circle"/>
            <c:size val="5"/>
            <c:spPr>
              <a:solidFill>
                <a:schemeClr val="accent2"/>
              </a:solidFill>
              <a:ln w="9525">
                <a:solidFill>
                  <a:schemeClr val="accent2"/>
                </a:solidFill>
              </a:ln>
              <a:effectLst/>
            </c:spPr>
          </c:marker>
          <c:val>
            <c:numRef>
              <c:f>Sheet1!$L$146:$L$195</c:f>
              <c:numCache>
                <c:formatCode>General</c:formatCode>
                <c:ptCount val="50"/>
                <c:pt idx="0">
                  <c:v>32.094000000000001</c:v>
                </c:pt>
                <c:pt idx="1">
                  <c:v>32.943399999999997</c:v>
                </c:pt>
                <c:pt idx="2">
                  <c:v>32.393999999999998</c:v>
                </c:pt>
                <c:pt idx="3">
                  <c:v>32.393999999999998</c:v>
                </c:pt>
                <c:pt idx="4">
                  <c:v>34.926570102107497</c:v>
                </c:pt>
                <c:pt idx="5">
                  <c:v>36.850985658907398</c:v>
                </c:pt>
                <c:pt idx="6">
                  <c:v>39.7934763679296</c:v>
                </c:pt>
                <c:pt idx="7">
                  <c:v>41.3252426618035</c:v>
                </c:pt>
                <c:pt idx="8">
                  <c:v>44.052784645343301</c:v>
                </c:pt>
                <c:pt idx="9">
                  <c:v>46.977621737390002</c:v>
                </c:pt>
                <c:pt idx="10">
                  <c:v>48.399114748318702</c:v>
                </c:pt>
                <c:pt idx="11">
                  <c:v>48.5351906327328</c:v>
                </c:pt>
                <c:pt idx="12">
                  <c:v>49.644848520816602</c:v>
                </c:pt>
                <c:pt idx="13">
                  <c:v>49.851014972911301</c:v>
                </c:pt>
                <c:pt idx="14">
                  <c:v>49.938803224185598</c:v>
                </c:pt>
                <c:pt idx="15">
                  <c:v>52.535707512142899</c:v>
                </c:pt>
                <c:pt idx="16">
                  <c:v>55.472242716668397</c:v>
                </c:pt>
                <c:pt idx="17">
                  <c:v>56.755458748321701</c:v>
                </c:pt>
                <c:pt idx="18">
                  <c:v>57.645142825968797</c:v>
                </c:pt>
                <c:pt idx="19">
                  <c:v>57.970329355504603</c:v>
                </c:pt>
                <c:pt idx="20">
                  <c:v>59.6271237097138</c:v>
                </c:pt>
                <c:pt idx="21">
                  <c:v>61.910593732679096</c:v>
                </c:pt>
                <c:pt idx="22">
                  <c:v>62.207215477141197</c:v>
                </c:pt>
                <c:pt idx="23">
                  <c:v>62.307618637179999</c:v>
                </c:pt>
                <c:pt idx="24">
                  <c:v>63.323577220424298</c:v>
                </c:pt>
                <c:pt idx="25">
                  <c:v>64.565423811519807</c:v>
                </c:pt>
                <c:pt idx="26">
                  <c:v>66.059457566070606</c:v>
                </c:pt>
                <c:pt idx="27">
                  <c:v>66.105079602429797</c:v>
                </c:pt>
                <c:pt idx="28">
                  <c:v>67.688846462010403</c:v>
                </c:pt>
                <c:pt idx="29">
                  <c:v>69.373846975797804</c:v>
                </c:pt>
                <c:pt idx="30">
                  <c:v>70.134846474059302</c:v>
                </c:pt>
                <c:pt idx="31">
                  <c:v>70.668948586664101</c:v>
                </c:pt>
                <c:pt idx="32">
                  <c:v>71.203893086266405</c:v>
                </c:pt>
                <c:pt idx="33">
                  <c:v>71.979687117296194</c:v>
                </c:pt>
                <c:pt idx="34">
                  <c:v>73.001403472129098</c:v>
                </c:pt>
                <c:pt idx="35">
                  <c:v>73.059917569998305</c:v>
                </c:pt>
                <c:pt idx="36">
                  <c:v>73.382272553890402</c:v>
                </c:pt>
                <c:pt idx="37">
                  <c:v>73.513959710572095</c:v>
                </c:pt>
                <c:pt idx="38">
                  <c:v>73.704734497506294</c:v>
                </c:pt>
                <c:pt idx="39">
                  <c:v>74.225525267582299</c:v>
                </c:pt>
                <c:pt idx="40">
                  <c:v>75.4437500751513</c:v>
                </c:pt>
                <c:pt idx="41">
                  <c:v>75.809479993403002</c:v>
                </c:pt>
                <c:pt idx="42">
                  <c:v>76.960409023355695</c:v>
                </c:pt>
                <c:pt idx="43">
                  <c:v>78.797407088807205</c:v>
                </c:pt>
                <c:pt idx="44">
                  <c:v>80.381994238403394</c:v>
                </c:pt>
                <c:pt idx="45">
                  <c:v>88.119933528704195</c:v>
                </c:pt>
                <c:pt idx="46">
                  <c:v>89.113713389550796</c:v>
                </c:pt>
                <c:pt idx="47">
                  <c:v>90.886395923980601</c:v>
                </c:pt>
                <c:pt idx="48">
                  <c:v>95.863582644391997</c:v>
                </c:pt>
                <c:pt idx="49">
                  <c:v>99.896299766080503</c:v>
                </c:pt>
              </c:numCache>
            </c:numRef>
          </c:val>
          <c:smooth val="0"/>
          <c:extLst>
            <c:ext xmlns:c16="http://schemas.microsoft.com/office/drawing/2014/chart" uri="{C3380CC4-5D6E-409C-BE32-E72D297353CC}">
              <c16:uniqueId val="{00000001-60CB-480B-B7EE-2FAAEB64CC54}"/>
            </c:ext>
          </c:extLst>
        </c:ser>
        <c:dLbls>
          <c:showLegendKey val="0"/>
          <c:showVal val="0"/>
          <c:showCatName val="0"/>
          <c:showSerName val="0"/>
          <c:showPercent val="0"/>
          <c:showBubbleSize val="0"/>
        </c:dLbls>
        <c:marker val="1"/>
        <c:smooth val="0"/>
        <c:axId val="326422639"/>
        <c:axId val="326428879"/>
      </c:lineChart>
      <c:catAx>
        <c:axId val="326422639"/>
        <c:scaling>
          <c:orientation val="minMax"/>
        </c:scaling>
        <c:delete val="0"/>
        <c:axPos val="b"/>
        <c:title>
          <c:tx>
            <c:rich>
              <a:bodyPr rot="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r>
                  <a:rPr lang="en-IN"/>
                  <a:t>Pap Smear</a:t>
                </a:r>
              </a:p>
            </c:rich>
          </c:tx>
          <c:overlay val="0"/>
          <c:spPr>
            <a:noFill/>
            <a:ln>
              <a:noFill/>
            </a:ln>
            <a:effectLst/>
          </c:spPr>
          <c:txPr>
            <a:bodyPr rot="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US"/>
            </a:p>
          </c:txPr>
        </c:title>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326428879"/>
        <c:crosses val="autoZero"/>
        <c:auto val="1"/>
        <c:lblAlgn val="ctr"/>
        <c:lblOffset val="100"/>
        <c:noMultiLvlLbl val="0"/>
      </c:catAx>
      <c:valAx>
        <c:axId val="326428879"/>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r>
                  <a:rPr lang="en-IN"/>
                  <a:t>Value</a:t>
                </a:r>
              </a:p>
            </c:rich>
          </c:tx>
          <c:overlay val="0"/>
          <c:spPr>
            <a:noFill/>
            <a:ln>
              <a:noFill/>
            </a:ln>
            <a:effectLst/>
          </c:spPr>
          <c:txPr>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US"/>
            </a:p>
          </c:txPr>
        </c:title>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326422639"/>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IN" sz="1400" b="1" dirty="0"/>
              <a:t>Elongation (EN)</a:t>
            </a: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lineChart>
        <c:grouping val="standard"/>
        <c:varyColors val="0"/>
        <c:ser>
          <c:idx val="0"/>
          <c:order val="0"/>
          <c:tx>
            <c:strRef>
              <c:f>Sheet1!$H$216</c:f>
              <c:strCache>
                <c:ptCount val="1"/>
                <c:pt idx="0">
                  <c:v>Normal</c:v>
                </c:pt>
              </c:strCache>
            </c:strRef>
          </c:tx>
          <c:spPr>
            <a:ln w="28575" cap="rnd">
              <a:solidFill>
                <a:schemeClr val="accent1"/>
              </a:solidFill>
              <a:round/>
            </a:ln>
            <a:effectLst/>
          </c:spPr>
          <c:marker>
            <c:symbol val="circle"/>
            <c:size val="5"/>
            <c:spPr>
              <a:solidFill>
                <a:schemeClr val="accent1"/>
              </a:solidFill>
              <a:ln w="9525">
                <a:solidFill>
                  <a:schemeClr val="accent1"/>
                </a:solidFill>
              </a:ln>
              <a:effectLst/>
            </c:spPr>
          </c:marker>
          <c:val>
            <c:numRef>
              <c:f>Sheet1!$H$217:$H$266</c:f>
              <c:numCache>
                <c:formatCode>General</c:formatCode>
                <c:ptCount val="50"/>
                <c:pt idx="0">
                  <c:v>1.04986714827693</c:v>
                </c:pt>
                <c:pt idx="1">
                  <c:v>1.0931461137735901</c:v>
                </c:pt>
                <c:pt idx="2">
                  <c:v>1.10943279262927</c:v>
                </c:pt>
                <c:pt idx="3">
                  <c:v>1.10986461277788</c:v>
                </c:pt>
                <c:pt idx="4">
                  <c:v>1.11064204296906</c:v>
                </c:pt>
                <c:pt idx="5">
                  <c:v>1.1132655151279101</c:v>
                </c:pt>
                <c:pt idx="6">
                  <c:v>1.11861731726838</c:v>
                </c:pt>
                <c:pt idx="7">
                  <c:v>1.1446143153370001</c:v>
                </c:pt>
                <c:pt idx="8">
                  <c:v>1.1507175066014601</c:v>
                </c:pt>
                <c:pt idx="9">
                  <c:v>1.15263686297575</c:v>
                </c:pt>
                <c:pt idx="10">
                  <c:v>1.16822240216928</c:v>
                </c:pt>
                <c:pt idx="11">
                  <c:v>1.18031721750086</c:v>
                </c:pt>
                <c:pt idx="12">
                  <c:v>1.21572014442319</c:v>
                </c:pt>
                <c:pt idx="13">
                  <c:v>1.22910995174716</c:v>
                </c:pt>
                <c:pt idx="14">
                  <c:v>1.2518362636698599</c:v>
                </c:pt>
                <c:pt idx="15">
                  <c:v>1.2535530852075101</c:v>
                </c:pt>
                <c:pt idx="16">
                  <c:v>1.2559297986290601</c:v>
                </c:pt>
                <c:pt idx="17">
                  <c:v>1.2559349847793</c:v>
                </c:pt>
                <c:pt idx="18">
                  <c:v>1.25687290268286</c:v>
                </c:pt>
                <c:pt idx="19">
                  <c:v>1.26976037865502</c:v>
                </c:pt>
                <c:pt idx="20">
                  <c:v>1.27049816593151</c:v>
                </c:pt>
                <c:pt idx="21">
                  <c:v>1.27128011021502</c:v>
                </c:pt>
                <c:pt idx="22">
                  <c:v>1.2808038784386599</c:v>
                </c:pt>
                <c:pt idx="23">
                  <c:v>1.30067373826306</c:v>
                </c:pt>
                <c:pt idx="24">
                  <c:v>1.3035866997121099</c:v>
                </c:pt>
                <c:pt idx="25">
                  <c:v>1.31613307059817</c:v>
                </c:pt>
                <c:pt idx="26">
                  <c:v>1.3194604848699201</c:v>
                </c:pt>
                <c:pt idx="27">
                  <c:v>1.3317005707979701</c:v>
                </c:pt>
                <c:pt idx="28">
                  <c:v>1.3394064860846799</c:v>
                </c:pt>
                <c:pt idx="29">
                  <c:v>1.35389746145629</c:v>
                </c:pt>
                <c:pt idx="30">
                  <c:v>1.36031807784853</c:v>
                </c:pt>
                <c:pt idx="31">
                  <c:v>1.38010330239108</c:v>
                </c:pt>
                <c:pt idx="32">
                  <c:v>1.3905754565845601</c:v>
                </c:pt>
                <c:pt idx="33">
                  <c:v>1.4068759779854401</c:v>
                </c:pt>
                <c:pt idx="34">
                  <c:v>1.41315428897045</c:v>
                </c:pt>
                <c:pt idx="35">
                  <c:v>1.4394019643841001</c:v>
                </c:pt>
                <c:pt idx="36">
                  <c:v>1.4594837448493101</c:v>
                </c:pt>
                <c:pt idx="37">
                  <c:v>1.5425676681325799</c:v>
                </c:pt>
                <c:pt idx="38">
                  <c:v>1.59265253508976</c:v>
                </c:pt>
                <c:pt idx="39">
                  <c:v>1.6002038057118499</c:v>
                </c:pt>
                <c:pt idx="40">
                  <c:v>1.62381744325851</c:v>
                </c:pt>
                <c:pt idx="41">
                  <c:v>1.63416801244391</c:v>
                </c:pt>
                <c:pt idx="42">
                  <c:v>1.65081776719914</c:v>
                </c:pt>
                <c:pt idx="43">
                  <c:v>1.65884197845763</c:v>
                </c:pt>
                <c:pt idx="44">
                  <c:v>1.6839444137016799</c:v>
                </c:pt>
                <c:pt idx="45">
                  <c:v>1.7349062874985399</c:v>
                </c:pt>
                <c:pt idx="46">
                  <c:v>1.7825294428765299</c:v>
                </c:pt>
                <c:pt idx="47">
                  <c:v>1.8129100898357799</c:v>
                </c:pt>
                <c:pt idx="48">
                  <c:v>1.90851600243678</c:v>
                </c:pt>
                <c:pt idx="49">
                  <c:v>1.94046925043587</c:v>
                </c:pt>
              </c:numCache>
            </c:numRef>
          </c:val>
          <c:smooth val="0"/>
          <c:extLst>
            <c:ext xmlns:c16="http://schemas.microsoft.com/office/drawing/2014/chart" uri="{C3380CC4-5D6E-409C-BE32-E72D297353CC}">
              <c16:uniqueId val="{00000000-FD21-461C-A318-14B34EB17E14}"/>
            </c:ext>
          </c:extLst>
        </c:ser>
        <c:ser>
          <c:idx val="1"/>
          <c:order val="1"/>
          <c:tx>
            <c:strRef>
              <c:f>Sheet1!$I$216</c:f>
              <c:strCache>
                <c:ptCount val="1"/>
                <c:pt idx="0">
                  <c:v>Abnormal</c:v>
                </c:pt>
              </c:strCache>
            </c:strRef>
          </c:tx>
          <c:spPr>
            <a:ln w="28575" cap="rnd">
              <a:solidFill>
                <a:schemeClr val="accent2"/>
              </a:solidFill>
              <a:round/>
            </a:ln>
            <a:effectLst/>
          </c:spPr>
          <c:marker>
            <c:symbol val="circle"/>
            <c:size val="5"/>
            <c:spPr>
              <a:solidFill>
                <a:schemeClr val="accent2"/>
              </a:solidFill>
              <a:ln w="9525">
                <a:solidFill>
                  <a:schemeClr val="accent2"/>
                </a:solidFill>
              </a:ln>
              <a:effectLst/>
            </c:spPr>
          </c:marker>
          <c:val>
            <c:numRef>
              <c:f>Sheet1!$I$217:$I$266</c:f>
              <c:numCache>
                <c:formatCode>General</c:formatCode>
                <c:ptCount val="50"/>
                <c:pt idx="0">
                  <c:v>1.0833550392092199</c:v>
                </c:pt>
                <c:pt idx="1">
                  <c:v>1.09399210069021</c:v>
                </c:pt>
                <c:pt idx="2">
                  <c:v>1.0964865749107899</c:v>
                </c:pt>
                <c:pt idx="3">
                  <c:v>1.1036028751559701</c:v>
                </c:pt>
                <c:pt idx="4">
                  <c:v>1.11438178993849</c:v>
                </c:pt>
                <c:pt idx="5">
                  <c:v>1.1186266257647</c:v>
                </c:pt>
                <c:pt idx="6">
                  <c:v>1.1260513963498</c:v>
                </c:pt>
                <c:pt idx="7">
                  <c:v>1.13279206811797</c:v>
                </c:pt>
                <c:pt idx="8">
                  <c:v>1.1518014411824</c:v>
                </c:pt>
                <c:pt idx="9">
                  <c:v>1.15366271177947</c:v>
                </c:pt>
                <c:pt idx="10">
                  <c:v>1.18318628861779</c:v>
                </c:pt>
                <c:pt idx="11">
                  <c:v>1.1896661935400701</c:v>
                </c:pt>
                <c:pt idx="12">
                  <c:v>1.193420650884</c:v>
                </c:pt>
                <c:pt idx="13">
                  <c:v>1.2110876536852999</c:v>
                </c:pt>
                <c:pt idx="14">
                  <c:v>1.2143017357402499</c:v>
                </c:pt>
                <c:pt idx="15">
                  <c:v>1.2168345525703601</c:v>
                </c:pt>
                <c:pt idx="16">
                  <c:v>1.2299680784001701</c:v>
                </c:pt>
                <c:pt idx="17">
                  <c:v>1.2375033560691899</c:v>
                </c:pt>
                <c:pt idx="18">
                  <c:v>1.2462240624031999</c:v>
                </c:pt>
                <c:pt idx="19">
                  <c:v>1.2515478480261299</c:v>
                </c:pt>
                <c:pt idx="20">
                  <c:v>1.2563597606071299</c:v>
                </c:pt>
                <c:pt idx="21">
                  <c:v>1.26938773706104</c:v>
                </c:pt>
                <c:pt idx="22">
                  <c:v>1.28694055389673</c:v>
                </c:pt>
                <c:pt idx="23">
                  <c:v>1.3036373126503999</c:v>
                </c:pt>
                <c:pt idx="24">
                  <c:v>1.31736800135577</c:v>
                </c:pt>
                <c:pt idx="25">
                  <c:v>1.3190791754052</c:v>
                </c:pt>
                <c:pt idx="26">
                  <c:v>1.33129692462849</c:v>
                </c:pt>
                <c:pt idx="27">
                  <c:v>1.33545104013821</c:v>
                </c:pt>
                <c:pt idx="28">
                  <c:v>1.37137815629532</c:v>
                </c:pt>
                <c:pt idx="29">
                  <c:v>1.4187091260190501</c:v>
                </c:pt>
                <c:pt idx="30">
                  <c:v>1.42819727333123</c:v>
                </c:pt>
                <c:pt idx="31">
                  <c:v>1.43079806096157</c:v>
                </c:pt>
                <c:pt idx="32">
                  <c:v>1.4450630165504501</c:v>
                </c:pt>
                <c:pt idx="33">
                  <c:v>1.49107725843117</c:v>
                </c:pt>
                <c:pt idx="34">
                  <c:v>1.5940195596191</c:v>
                </c:pt>
                <c:pt idx="35">
                  <c:v>1.60629392910619</c:v>
                </c:pt>
                <c:pt idx="36">
                  <c:v>1.6358280593616701</c:v>
                </c:pt>
                <c:pt idx="37">
                  <c:v>1.65570725358346</c:v>
                </c:pt>
                <c:pt idx="38">
                  <c:v>1.68120704119415</c:v>
                </c:pt>
                <c:pt idx="39">
                  <c:v>1.68338701074918</c:v>
                </c:pt>
                <c:pt idx="40">
                  <c:v>1.69009563850404</c:v>
                </c:pt>
                <c:pt idx="41">
                  <c:v>1.7067165061326</c:v>
                </c:pt>
                <c:pt idx="42">
                  <c:v>1.73598141295469</c:v>
                </c:pt>
                <c:pt idx="43">
                  <c:v>1.7465086009725299</c:v>
                </c:pt>
                <c:pt idx="44">
                  <c:v>1.7677603194512199</c:v>
                </c:pt>
                <c:pt idx="45">
                  <c:v>1.8012541173747401</c:v>
                </c:pt>
                <c:pt idx="46">
                  <c:v>2.08114742179575</c:v>
                </c:pt>
                <c:pt idx="47">
                  <c:v>2.2265213080698301</c:v>
                </c:pt>
                <c:pt idx="48">
                  <c:v>2.2526659762562802</c:v>
                </c:pt>
                <c:pt idx="49">
                  <c:v>3.2070347390126601</c:v>
                </c:pt>
              </c:numCache>
            </c:numRef>
          </c:val>
          <c:smooth val="0"/>
          <c:extLst>
            <c:ext xmlns:c16="http://schemas.microsoft.com/office/drawing/2014/chart" uri="{C3380CC4-5D6E-409C-BE32-E72D297353CC}">
              <c16:uniqueId val="{00000001-FD21-461C-A318-14B34EB17E14}"/>
            </c:ext>
          </c:extLst>
        </c:ser>
        <c:dLbls>
          <c:showLegendKey val="0"/>
          <c:showVal val="0"/>
          <c:showCatName val="0"/>
          <c:showSerName val="0"/>
          <c:showPercent val="0"/>
          <c:showBubbleSize val="0"/>
        </c:dLbls>
        <c:marker val="1"/>
        <c:smooth val="0"/>
        <c:axId val="345786927"/>
        <c:axId val="345791247"/>
      </c:lineChart>
      <c:catAx>
        <c:axId val="345786927"/>
        <c:scaling>
          <c:orientation val="minMax"/>
        </c:scaling>
        <c:delete val="0"/>
        <c:axPos val="b"/>
        <c:title>
          <c:tx>
            <c:rich>
              <a:bodyPr rot="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r>
                  <a:rPr lang="en-IN"/>
                  <a:t>Pap Smear</a:t>
                </a:r>
              </a:p>
            </c:rich>
          </c:tx>
          <c:overlay val="0"/>
          <c:spPr>
            <a:noFill/>
            <a:ln>
              <a:noFill/>
            </a:ln>
            <a:effectLst/>
          </c:spPr>
          <c:txPr>
            <a:bodyPr rot="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US"/>
            </a:p>
          </c:txPr>
        </c:title>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345791247"/>
        <c:crosses val="autoZero"/>
        <c:auto val="1"/>
        <c:lblAlgn val="ctr"/>
        <c:lblOffset val="100"/>
        <c:noMultiLvlLbl val="0"/>
      </c:catAx>
      <c:valAx>
        <c:axId val="345791247"/>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r>
                  <a:rPr lang="en-IN"/>
                  <a:t>Value</a:t>
                </a:r>
              </a:p>
            </c:rich>
          </c:tx>
          <c:overlay val="0"/>
          <c:spPr>
            <a:noFill/>
            <a:ln>
              <a:noFill/>
            </a:ln>
            <a:effectLst/>
          </c:spPr>
          <c:txPr>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US"/>
            </a:p>
          </c:txPr>
        </c:title>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345786927"/>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IN" sz="1400" b="1" i="0" u="none" strike="noStrike" kern="1200" spc="0" baseline="0" dirty="0">
                <a:solidFill>
                  <a:sysClr val="windowText" lastClr="000000">
                    <a:lumMod val="65000"/>
                    <a:lumOff val="35000"/>
                  </a:sysClr>
                </a:solidFill>
              </a:rPr>
              <a:t>Eccentricity (ECC)</a:t>
            </a:r>
            <a:endParaRPr lang="en-IN"/>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IN"/>
        </a:p>
      </c:txPr>
    </c:title>
    <c:autoTitleDeleted val="0"/>
    <c:plotArea>
      <c:layout/>
      <c:lineChart>
        <c:grouping val="standard"/>
        <c:varyColors val="0"/>
        <c:ser>
          <c:idx val="0"/>
          <c:order val="0"/>
          <c:tx>
            <c:strRef>
              <c:f>Sheet1!$B$216:$B$217</c:f>
              <c:strCache>
                <c:ptCount val="2"/>
                <c:pt idx="1">
                  <c:v>Normal</c:v>
                </c:pt>
              </c:strCache>
            </c:strRef>
          </c:tx>
          <c:spPr>
            <a:ln w="28575" cap="rnd">
              <a:solidFill>
                <a:schemeClr val="accent1"/>
              </a:solidFill>
              <a:round/>
            </a:ln>
            <a:effectLst/>
          </c:spPr>
          <c:marker>
            <c:symbol val="circle"/>
            <c:size val="5"/>
            <c:spPr>
              <a:solidFill>
                <a:schemeClr val="accent1"/>
              </a:solidFill>
              <a:ln w="9525">
                <a:solidFill>
                  <a:schemeClr val="accent1"/>
                </a:solidFill>
              </a:ln>
              <a:effectLst/>
            </c:spPr>
          </c:marker>
          <c:val>
            <c:numRef>
              <c:f>Sheet1!$B$218:$B$267</c:f>
              <c:numCache>
                <c:formatCode>General</c:formatCode>
                <c:ptCount val="50"/>
                <c:pt idx="0">
                  <c:v>0.30453399374569201</c:v>
                </c:pt>
                <c:pt idx="1">
                  <c:v>0.403927970704483</c:v>
                </c:pt>
                <c:pt idx="2">
                  <c:v>0.43306749618462698</c:v>
                </c:pt>
                <c:pt idx="3">
                  <c:v>0.433796660414906</c:v>
                </c:pt>
                <c:pt idx="4">
                  <c:v>0.43510420054273802</c:v>
                </c:pt>
                <c:pt idx="5">
                  <c:v>0.439467870087006</c:v>
                </c:pt>
                <c:pt idx="6">
                  <c:v>0.448145220830031</c:v>
                </c:pt>
                <c:pt idx="7">
                  <c:v>0.48654282226176998</c:v>
                </c:pt>
                <c:pt idx="8">
                  <c:v>0.49477165932299</c:v>
                </c:pt>
                <c:pt idx="9">
                  <c:v>0.49730473876533998</c:v>
                </c:pt>
                <c:pt idx="10">
                  <c:v>0.51697352006090402</c:v>
                </c:pt>
                <c:pt idx="11">
                  <c:v>0.53122645954076597</c:v>
                </c:pt>
                <c:pt idx="12">
                  <c:v>0.56868161913839099</c:v>
                </c:pt>
                <c:pt idx="13">
                  <c:v>0.58142939887112599</c:v>
                </c:pt>
                <c:pt idx="14">
                  <c:v>0.60156146714342595</c:v>
                </c:pt>
                <c:pt idx="15">
                  <c:v>0.60301152970480798</c:v>
                </c:pt>
                <c:pt idx="16">
                  <c:v>0.60500345270425504</c:v>
                </c:pt>
                <c:pt idx="17">
                  <c:v>0.60500777970433695</c:v>
                </c:pt>
                <c:pt idx="18">
                  <c:v>0.60578893222225805</c:v>
                </c:pt>
                <c:pt idx="19">
                  <c:v>0.61625054344765595</c:v>
                </c:pt>
                <c:pt idx="20">
                  <c:v>0.61683455898829598</c:v>
                </c:pt>
                <c:pt idx="21">
                  <c:v>0.61745181730155696</c:v>
                </c:pt>
                <c:pt idx="22">
                  <c:v>0.62483146056917505</c:v>
                </c:pt>
                <c:pt idx="23">
                  <c:v>0.63945044599852896</c:v>
                </c:pt>
                <c:pt idx="24">
                  <c:v>0.64151044351098996</c:v>
                </c:pt>
                <c:pt idx="25">
                  <c:v>0.65015501496023298</c:v>
                </c:pt>
                <c:pt idx="26">
                  <c:v>0.65238756397476705</c:v>
                </c:pt>
                <c:pt idx="27">
                  <c:v>0.66039368708189095</c:v>
                </c:pt>
                <c:pt idx="28">
                  <c:v>0.66527394646278204</c:v>
                </c:pt>
                <c:pt idx="29">
                  <c:v>0.67413475853128102</c:v>
                </c:pt>
                <c:pt idx="30">
                  <c:v>0.67793463594701098</c:v>
                </c:pt>
                <c:pt idx="31">
                  <c:v>0.68918708403428497</c:v>
                </c:pt>
                <c:pt idx="32">
                  <c:v>0.69487892935169004</c:v>
                </c:pt>
                <c:pt idx="33">
                  <c:v>0.70339951879653695</c:v>
                </c:pt>
                <c:pt idx="34">
                  <c:v>0.70657634987842699</c:v>
                </c:pt>
                <c:pt idx="35">
                  <c:v>0.71926775409092403</c:v>
                </c:pt>
                <c:pt idx="36">
                  <c:v>0.72837963031317898</c:v>
                </c:pt>
                <c:pt idx="37">
                  <c:v>0.76141072670323995</c:v>
                </c:pt>
                <c:pt idx="38">
                  <c:v>0.77830746237088699</c:v>
                </c:pt>
                <c:pt idx="39">
                  <c:v>0.78068847531966601</c:v>
                </c:pt>
                <c:pt idx="40">
                  <c:v>0.78787689069153399</c:v>
                </c:pt>
                <c:pt idx="41">
                  <c:v>0.790910236905774</c:v>
                </c:pt>
                <c:pt idx="42">
                  <c:v>0.79564713317647495</c:v>
                </c:pt>
                <c:pt idx="43">
                  <c:v>0.79786952582093695</c:v>
                </c:pt>
                <c:pt idx="44">
                  <c:v>0.80458032891033804</c:v>
                </c:pt>
                <c:pt idx="45">
                  <c:v>0.81716768746951196</c:v>
                </c:pt>
                <c:pt idx="46">
                  <c:v>0.82781542721986101</c:v>
                </c:pt>
                <c:pt idx="47">
                  <c:v>0.83410920964116497</c:v>
                </c:pt>
                <c:pt idx="48">
                  <c:v>0.85173837285515497</c:v>
                </c:pt>
                <c:pt idx="49">
                  <c:v>0.85698625455822197</c:v>
                </c:pt>
              </c:numCache>
            </c:numRef>
          </c:val>
          <c:smooth val="0"/>
          <c:extLst>
            <c:ext xmlns:c16="http://schemas.microsoft.com/office/drawing/2014/chart" uri="{C3380CC4-5D6E-409C-BE32-E72D297353CC}">
              <c16:uniqueId val="{00000000-FA9A-43B3-B9F3-0495220FB2DC}"/>
            </c:ext>
          </c:extLst>
        </c:ser>
        <c:ser>
          <c:idx val="1"/>
          <c:order val="1"/>
          <c:tx>
            <c:strRef>
              <c:f>Sheet1!$C$216:$C$217</c:f>
              <c:strCache>
                <c:ptCount val="2"/>
                <c:pt idx="1">
                  <c:v>Abnormal</c:v>
                </c:pt>
              </c:strCache>
            </c:strRef>
          </c:tx>
          <c:spPr>
            <a:ln w="28575" cap="rnd">
              <a:solidFill>
                <a:schemeClr val="accent2"/>
              </a:solidFill>
              <a:round/>
            </a:ln>
            <a:effectLst/>
          </c:spPr>
          <c:marker>
            <c:symbol val="circle"/>
            <c:size val="5"/>
            <c:spPr>
              <a:solidFill>
                <a:schemeClr val="accent2"/>
              </a:solidFill>
              <a:ln w="9525">
                <a:solidFill>
                  <a:schemeClr val="accent2"/>
                </a:solidFill>
              </a:ln>
              <a:effectLst/>
            </c:spPr>
          </c:marker>
          <c:val>
            <c:numRef>
              <c:f>Sheet1!$C$218:$C$267</c:f>
              <c:numCache>
                <c:formatCode>General</c:formatCode>
                <c:ptCount val="50"/>
                <c:pt idx="0">
                  <c:v>0.38465976859446099</c:v>
                </c:pt>
                <c:pt idx="1">
                  <c:v>0.40552628712399402</c:v>
                </c:pt>
                <c:pt idx="2">
                  <c:v>0.41018159471391202</c:v>
                </c:pt>
                <c:pt idx="3">
                  <c:v>0.423014212000837</c:v>
                </c:pt>
                <c:pt idx="4">
                  <c:v>0.44130225072192403</c:v>
                </c:pt>
                <c:pt idx="5">
                  <c:v>0.44816005979249401</c:v>
                </c:pt>
                <c:pt idx="6">
                  <c:v>0.45972963136686201</c:v>
                </c:pt>
                <c:pt idx="7">
                  <c:v>0.469796878039762</c:v>
                </c:pt>
                <c:pt idx="8">
                  <c:v>0.49620533209609402</c:v>
                </c:pt>
                <c:pt idx="9">
                  <c:v>0.49864817651312099</c:v>
                </c:pt>
                <c:pt idx="10">
                  <c:v>0.534488974921278</c:v>
                </c:pt>
                <c:pt idx="11">
                  <c:v>0.54169995598061205</c:v>
                </c:pt>
                <c:pt idx="12">
                  <c:v>0.54578153146682395</c:v>
                </c:pt>
                <c:pt idx="13">
                  <c:v>0.56410353242654199</c:v>
                </c:pt>
                <c:pt idx="14">
                  <c:v>0.56728934782237395</c:v>
                </c:pt>
                <c:pt idx="15">
                  <c:v>0.56976970241345304</c:v>
                </c:pt>
                <c:pt idx="16">
                  <c:v>0.58222287036605203</c:v>
                </c:pt>
                <c:pt idx="17">
                  <c:v>0.589074655206974</c:v>
                </c:pt>
                <c:pt idx="18">
                  <c:v>0.59675442956185498</c:v>
                </c:pt>
                <c:pt idx="19">
                  <c:v>0.60131693575990397</c:v>
                </c:pt>
                <c:pt idx="20">
                  <c:v>0.60536189933027595</c:v>
                </c:pt>
                <c:pt idx="21">
                  <c:v>0.61595497091255702</c:v>
                </c:pt>
                <c:pt idx="22">
                  <c:v>0.62945533318861502</c:v>
                </c:pt>
                <c:pt idx="23">
                  <c:v>0.64154605586737201</c:v>
                </c:pt>
                <c:pt idx="24">
                  <c:v>0.65098646806507898</c:v>
                </c:pt>
                <c:pt idx="25">
                  <c:v>0.65213296550531397</c:v>
                </c:pt>
                <c:pt idx="26">
                  <c:v>0.66013471030640203</c:v>
                </c:pt>
                <c:pt idx="27">
                  <c:v>0.66278395210608498</c:v>
                </c:pt>
                <c:pt idx="28">
                  <c:v>0.68430759133350005</c:v>
                </c:pt>
                <c:pt idx="29">
                  <c:v>0.70934036256253796</c:v>
                </c:pt>
                <c:pt idx="30">
                  <c:v>0.71396304430527602</c:v>
                </c:pt>
                <c:pt idx="31">
                  <c:v>0.71520899467030397</c:v>
                </c:pt>
                <c:pt idx="32">
                  <c:v>0.72188662545625504</c:v>
                </c:pt>
                <c:pt idx="33">
                  <c:v>0.74176846020246301</c:v>
                </c:pt>
                <c:pt idx="34">
                  <c:v>0.77874155462190597</c:v>
                </c:pt>
                <c:pt idx="35">
                  <c:v>0.78257917719206904</c:v>
                </c:pt>
                <c:pt idx="36">
                  <c:v>0.79139031279757199</c:v>
                </c:pt>
                <c:pt idx="37">
                  <c:v>0.79700591117707198</c:v>
                </c:pt>
                <c:pt idx="38">
                  <c:v>0.80386577648212199</c:v>
                </c:pt>
                <c:pt idx="39">
                  <c:v>0.80443516072216603</c:v>
                </c:pt>
                <c:pt idx="40">
                  <c:v>0.80617109104481799</c:v>
                </c:pt>
                <c:pt idx="41">
                  <c:v>0.81036861809619998</c:v>
                </c:pt>
                <c:pt idx="42">
                  <c:v>0.817419367911702</c:v>
                </c:pt>
                <c:pt idx="43">
                  <c:v>0.81985521006307904</c:v>
                </c:pt>
                <c:pt idx="44">
                  <c:v>0.82461966893681704</c:v>
                </c:pt>
                <c:pt idx="45">
                  <c:v>0.83173773332442003</c:v>
                </c:pt>
                <c:pt idx="46">
                  <c:v>0.87699244542633004</c:v>
                </c:pt>
                <c:pt idx="47">
                  <c:v>0.89346585866315698</c:v>
                </c:pt>
                <c:pt idx="48">
                  <c:v>0.89606718790268602</c:v>
                </c:pt>
                <c:pt idx="49">
                  <c:v>0.95014299170348604</c:v>
                </c:pt>
              </c:numCache>
            </c:numRef>
          </c:val>
          <c:smooth val="0"/>
          <c:extLst>
            <c:ext xmlns:c16="http://schemas.microsoft.com/office/drawing/2014/chart" uri="{C3380CC4-5D6E-409C-BE32-E72D297353CC}">
              <c16:uniqueId val="{00000001-FA9A-43B3-B9F3-0495220FB2DC}"/>
            </c:ext>
          </c:extLst>
        </c:ser>
        <c:dLbls>
          <c:showLegendKey val="0"/>
          <c:showVal val="0"/>
          <c:showCatName val="0"/>
          <c:showSerName val="0"/>
          <c:showPercent val="0"/>
          <c:showBubbleSize val="0"/>
        </c:dLbls>
        <c:marker val="1"/>
        <c:smooth val="0"/>
        <c:axId val="333524943"/>
        <c:axId val="333525903"/>
      </c:lineChart>
      <c:catAx>
        <c:axId val="333524943"/>
        <c:scaling>
          <c:orientation val="minMax"/>
        </c:scaling>
        <c:delete val="0"/>
        <c:axPos val="b"/>
        <c:title>
          <c:tx>
            <c:rich>
              <a:bodyPr rot="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r>
                  <a:rPr lang="en-IN"/>
                  <a:t>Pap Smear</a:t>
                </a:r>
              </a:p>
            </c:rich>
          </c:tx>
          <c:overlay val="0"/>
          <c:spPr>
            <a:noFill/>
            <a:ln>
              <a:noFill/>
            </a:ln>
            <a:effectLst/>
          </c:spPr>
          <c:txPr>
            <a:bodyPr rot="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US"/>
            </a:p>
          </c:txPr>
        </c:title>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333525903"/>
        <c:crosses val="autoZero"/>
        <c:auto val="1"/>
        <c:lblAlgn val="ctr"/>
        <c:lblOffset val="100"/>
        <c:noMultiLvlLbl val="0"/>
      </c:catAx>
      <c:valAx>
        <c:axId val="333525903"/>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r>
                  <a:rPr lang="en-IN"/>
                  <a:t>Value</a:t>
                </a:r>
              </a:p>
            </c:rich>
          </c:tx>
          <c:overlay val="0"/>
          <c:spPr>
            <a:noFill/>
            <a:ln>
              <a:noFill/>
            </a:ln>
            <a:effectLst/>
          </c:spPr>
          <c:txPr>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US"/>
            </a:p>
          </c:txPr>
        </c:title>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333524943"/>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IN" sz="1400" b="1" dirty="0"/>
              <a:t>Extent (EX)</a:t>
            </a: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lineChart>
        <c:grouping val="standard"/>
        <c:varyColors val="0"/>
        <c:ser>
          <c:idx val="0"/>
          <c:order val="0"/>
          <c:tx>
            <c:strRef>
              <c:f>Sheet1!$B$288</c:f>
              <c:strCache>
                <c:ptCount val="1"/>
                <c:pt idx="0">
                  <c:v>Normal</c:v>
                </c:pt>
              </c:strCache>
            </c:strRef>
          </c:tx>
          <c:spPr>
            <a:ln w="28575" cap="rnd">
              <a:solidFill>
                <a:schemeClr val="accent1"/>
              </a:solidFill>
              <a:round/>
            </a:ln>
            <a:effectLst/>
          </c:spPr>
          <c:marker>
            <c:symbol val="circle"/>
            <c:size val="5"/>
            <c:spPr>
              <a:solidFill>
                <a:schemeClr val="accent1"/>
              </a:solidFill>
              <a:ln w="9525">
                <a:solidFill>
                  <a:schemeClr val="accent1"/>
                </a:solidFill>
              </a:ln>
              <a:effectLst/>
            </c:spPr>
          </c:marker>
          <c:val>
            <c:numRef>
              <c:f>Sheet1!$B$289:$B$338</c:f>
              <c:numCache>
                <c:formatCode>General</c:formatCode>
                <c:ptCount val="50"/>
                <c:pt idx="0">
                  <c:v>0.16300000000000001</c:v>
                </c:pt>
                <c:pt idx="1">
                  <c:v>0.175224646983312</c:v>
                </c:pt>
                <c:pt idx="2">
                  <c:v>0.18044515103338599</c:v>
                </c:pt>
                <c:pt idx="3">
                  <c:v>0.28092105263157902</c:v>
                </c:pt>
                <c:pt idx="4">
                  <c:v>0.28554687499999998</c:v>
                </c:pt>
                <c:pt idx="5">
                  <c:v>0.28678160919540202</c:v>
                </c:pt>
                <c:pt idx="6">
                  <c:v>0.39169960474308302</c:v>
                </c:pt>
                <c:pt idx="7">
                  <c:v>0.497794117647059</c:v>
                </c:pt>
                <c:pt idx="8">
                  <c:v>0.60628183361629895</c:v>
                </c:pt>
                <c:pt idx="9">
                  <c:v>0.70703125</c:v>
                </c:pt>
                <c:pt idx="10">
                  <c:v>0.70877192982456105</c:v>
                </c:pt>
                <c:pt idx="11">
                  <c:v>0.70940170940170899</c:v>
                </c:pt>
                <c:pt idx="12">
                  <c:v>0.71029900332225904</c:v>
                </c:pt>
                <c:pt idx="13">
                  <c:v>0.71150097465886897</c:v>
                </c:pt>
                <c:pt idx="14">
                  <c:v>0.71372549019607801</c:v>
                </c:pt>
                <c:pt idx="15">
                  <c:v>0.71471774193548399</c:v>
                </c:pt>
                <c:pt idx="16">
                  <c:v>0.71818181818181803</c:v>
                </c:pt>
                <c:pt idx="17">
                  <c:v>0.71853146853146899</c:v>
                </c:pt>
                <c:pt idx="18">
                  <c:v>0.72</c:v>
                </c:pt>
                <c:pt idx="19">
                  <c:v>0.72142857142857097</c:v>
                </c:pt>
                <c:pt idx="20">
                  <c:v>0.72156862745098005</c:v>
                </c:pt>
                <c:pt idx="21">
                  <c:v>0.72204968944099401</c:v>
                </c:pt>
                <c:pt idx="22">
                  <c:v>0.72297297297297303</c:v>
                </c:pt>
                <c:pt idx="23">
                  <c:v>0.72509578544061304</c:v>
                </c:pt>
                <c:pt idx="24">
                  <c:v>0.72628726287262901</c:v>
                </c:pt>
                <c:pt idx="25">
                  <c:v>0.73526140155728603</c:v>
                </c:pt>
                <c:pt idx="26">
                  <c:v>0.73669467787114895</c:v>
                </c:pt>
                <c:pt idx="27">
                  <c:v>0.74534161490683204</c:v>
                </c:pt>
                <c:pt idx="28">
                  <c:v>0.75090909090909097</c:v>
                </c:pt>
                <c:pt idx="29">
                  <c:v>0.75534188034187999</c:v>
                </c:pt>
                <c:pt idx="30">
                  <c:v>0.75666666666666704</c:v>
                </c:pt>
                <c:pt idx="31">
                  <c:v>0.75714285714285701</c:v>
                </c:pt>
                <c:pt idx="32">
                  <c:v>0.75714285714285701</c:v>
                </c:pt>
                <c:pt idx="33">
                  <c:v>0.75870967741935502</c:v>
                </c:pt>
                <c:pt idx="34">
                  <c:v>0.76166666666666705</c:v>
                </c:pt>
                <c:pt idx="35">
                  <c:v>0.76346153846153797</c:v>
                </c:pt>
                <c:pt idx="36">
                  <c:v>0.76358695652173902</c:v>
                </c:pt>
                <c:pt idx="37">
                  <c:v>0.76623376623376604</c:v>
                </c:pt>
                <c:pt idx="38">
                  <c:v>0.77433913604126403</c:v>
                </c:pt>
                <c:pt idx="39">
                  <c:v>0.77447552447552503</c:v>
                </c:pt>
                <c:pt idx="40">
                  <c:v>0.77650063856960405</c:v>
                </c:pt>
                <c:pt idx="41">
                  <c:v>0.77828054298642502</c:v>
                </c:pt>
                <c:pt idx="42">
                  <c:v>0.79532163742690098</c:v>
                </c:pt>
                <c:pt idx="43">
                  <c:v>0.797619047619048</c:v>
                </c:pt>
                <c:pt idx="44">
                  <c:v>0.79862700228832995</c:v>
                </c:pt>
                <c:pt idx="45">
                  <c:v>0.79910714285714302</c:v>
                </c:pt>
                <c:pt idx="46">
                  <c:v>0.79938271604938305</c:v>
                </c:pt>
                <c:pt idx="47">
                  <c:v>0.8</c:v>
                </c:pt>
                <c:pt idx="48">
                  <c:v>0.8</c:v>
                </c:pt>
                <c:pt idx="49">
                  <c:v>0.86084033613445399</c:v>
                </c:pt>
              </c:numCache>
            </c:numRef>
          </c:val>
          <c:smooth val="0"/>
          <c:extLst>
            <c:ext xmlns:c16="http://schemas.microsoft.com/office/drawing/2014/chart" uri="{C3380CC4-5D6E-409C-BE32-E72D297353CC}">
              <c16:uniqueId val="{00000000-F8E4-4E16-A91F-CF2D924D8C1E}"/>
            </c:ext>
          </c:extLst>
        </c:ser>
        <c:ser>
          <c:idx val="1"/>
          <c:order val="1"/>
          <c:tx>
            <c:strRef>
              <c:f>Sheet1!$C$288</c:f>
              <c:strCache>
                <c:ptCount val="1"/>
                <c:pt idx="0">
                  <c:v>Abnormal</c:v>
                </c:pt>
              </c:strCache>
            </c:strRef>
          </c:tx>
          <c:spPr>
            <a:ln w="28575" cap="rnd">
              <a:solidFill>
                <a:schemeClr val="accent2"/>
              </a:solidFill>
              <a:round/>
            </a:ln>
            <a:effectLst/>
          </c:spPr>
          <c:marker>
            <c:symbol val="circle"/>
            <c:size val="5"/>
            <c:spPr>
              <a:solidFill>
                <a:schemeClr val="accent2"/>
              </a:solidFill>
              <a:ln w="9525">
                <a:solidFill>
                  <a:schemeClr val="accent2"/>
                </a:solidFill>
              </a:ln>
              <a:effectLst/>
            </c:spPr>
          </c:marker>
          <c:val>
            <c:numRef>
              <c:f>Sheet1!$C$289:$C$338</c:f>
              <c:numCache>
                <c:formatCode>General</c:formatCode>
                <c:ptCount val="50"/>
                <c:pt idx="0">
                  <c:v>0.27300000000000002</c:v>
                </c:pt>
                <c:pt idx="1">
                  <c:v>0.51836024058246299</c:v>
                </c:pt>
                <c:pt idx="2">
                  <c:v>0.60659480025364598</c:v>
                </c:pt>
                <c:pt idx="3">
                  <c:v>0.641589350544574</c:v>
                </c:pt>
                <c:pt idx="4">
                  <c:v>0.64658385093167703</c:v>
                </c:pt>
                <c:pt idx="5">
                  <c:v>0.64707095709571005</c:v>
                </c:pt>
                <c:pt idx="6">
                  <c:v>0.64806201550387599</c:v>
                </c:pt>
                <c:pt idx="7">
                  <c:v>0.67703435804701595</c:v>
                </c:pt>
                <c:pt idx="8">
                  <c:v>0.682728534602419</c:v>
                </c:pt>
                <c:pt idx="9">
                  <c:v>0.68690958164642402</c:v>
                </c:pt>
                <c:pt idx="10">
                  <c:v>0.68739495798319294</c:v>
                </c:pt>
                <c:pt idx="11">
                  <c:v>0.68796109993293098</c:v>
                </c:pt>
                <c:pt idx="12">
                  <c:v>0.68928571428571395</c:v>
                </c:pt>
                <c:pt idx="13">
                  <c:v>0.69213696892834498</c:v>
                </c:pt>
                <c:pt idx="14">
                  <c:v>0.69764163035119198</c:v>
                </c:pt>
                <c:pt idx="15">
                  <c:v>0.69821428571428601</c:v>
                </c:pt>
                <c:pt idx="16">
                  <c:v>0.70557491289198604</c:v>
                </c:pt>
                <c:pt idx="17">
                  <c:v>0.70848267622461203</c:v>
                </c:pt>
                <c:pt idx="18">
                  <c:v>0.71131147540983597</c:v>
                </c:pt>
                <c:pt idx="19">
                  <c:v>0.71293172690763096</c:v>
                </c:pt>
                <c:pt idx="20">
                  <c:v>0.71453900709219897</c:v>
                </c:pt>
                <c:pt idx="21">
                  <c:v>0.71464646464646497</c:v>
                </c:pt>
                <c:pt idx="22">
                  <c:v>0.71532467532467503</c:v>
                </c:pt>
                <c:pt idx="23">
                  <c:v>0.71607327141382904</c:v>
                </c:pt>
                <c:pt idx="24">
                  <c:v>0.71706179556937399</c:v>
                </c:pt>
                <c:pt idx="25">
                  <c:v>0.71717171717171702</c:v>
                </c:pt>
                <c:pt idx="26">
                  <c:v>0.71795263559969502</c:v>
                </c:pt>
                <c:pt idx="27">
                  <c:v>0.72413793103448298</c:v>
                </c:pt>
                <c:pt idx="28">
                  <c:v>0.72632129774986898</c:v>
                </c:pt>
                <c:pt idx="29">
                  <c:v>0.72961138478379906</c:v>
                </c:pt>
                <c:pt idx="30">
                  <c:v>0.73607038123167201</c:v>
                </c:pt>
                <c:pt idx="31">
                  <c:v>0.74049027895181696</c:v>
                </c:pt>
                <c:pt idx="32">
                  <c:v>0.74110953058321505</c:v>
                </c:pt>
                <c:pt idx="33">
                  <c:v>0.74476190476190496</c:v>
                </c:pt>
                <c:pt idx="34">
                  <c:v>0.74537643803698905</c:v>
                </c:pt>
                <c:pt idx="35">
                  <c:v>0.74867724867724905</c:v>
                </c:pt>
                <c:pt idx="36">
                  <c:v>0.74915555555555602</c:v>
                </c:pt>
                <c:pt idx="37">
                  <c:v>0.75094650205761304</c:v>
                </c:pt>
                <c:pt idx="38">
                  <c:v>0.75196232339089497</c:v>
                </c:pt>
                <c:pt idx="39">
                  <c:v>0.75839920948616601</c:v>
                </c:pt>
                <c:pt idx="40">
                  <c:v>0.76055679026786804</c:v>
                </c:pt>
                <c:pt idx="41">
                  <c:v>0.76117611761176096</c:v>
                </c:pt>
                <c:pt idx="42">
                  <c:v>0.76213436194149797</c:v>
                </c:pt>
                <c:pt idx="43">
                  <c:v>0.76370614035087703</c:v>
                </c:pt>
                <c:pt idx="44">
                  <c:v>0.76462289744981005</c:v>
                </c:pt>
                <c:pt idx="45">
                  <c:v>0.76879305181192004</c:v>
                </c:pt>
                <c:pt idx="46">
                  <c:v>0.76923076923076905</c:v>
                </c:pt>
                <c:pt idx="47">
                  <c:v>0.77426739926739896</c:v>
                </c:pt>
                <c:pt idx="48">
                  <c:v>0.77464518603759103</c:v>
                </c:pt>
                <c:pt idx="49">
                  <c:v>0.78571428571428603</c:v>
                </c:pt>
              </c:numCache>
            </c:numRef>
          </c:val>
          <c:smooth val="0"/>
          <c:extLst>
            <c:ext xmlns:c16="http://schemas.microsoft.com/office/drawing/2014/chart" uri="{C3380CC4-5D6E-409C-BE32-E72D297353CC}">
              <c16:uniqueId val="{00000001-F8E4-4E16-A91F-CF2D924D8C1E}"/>
            </c:ext>
          </c:extLst>
        </c:ser>
        <c:dLbls>
          <c:showLegendKey val="0"/>
          <c:showVal val="0"/>
          <c:showCatName val="0"/>
          <c:showSerName val="0"/>
          <c:showPercent val="0"/>
          <c:showBubbleSize val="0"/>
        </c:dLbls>
        <c:marker val="1"/>
        <c:smooth val="0"/>
        <c:axId val="218237871"/>
        <c:axId val="218235471"/>
      </c:lineChart>
      <c:catAx>
        <c:axId val="218237871"/>
        <c:scaling>
          <c:orientation val="minMax"/>
        </c:scaling>
        <c:delete val="0"/>
        <c:axPos val="b"/>
        <c:title>
          <c:tx>
            <c:rich>
              <a:bodyPr rot="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r>
                  <a:rPr lang="en-IN"/>
                  <a:t>Pap Smear</a:t>
                </a:r>
              </a:p>
            </c:rich>
          </c:tx>
          <c:overlay val="0"/>
          <c:spPr>
            <a:noFill/>
            <a:ln>
              <a:noFill/>
            </a:ln>
            <a:effectLst/>
          </c:spPr>
          <c:txPr>
            <a:bodyPr rot="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US"/>
            </a:p>
          </c:txPr>
        </c:title>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218235471"/>
        <c:crosses val="autoZero"/>
        <c:auto val="1"/>
        <c:lblAlgn val="ctr"/>
        <c:lblOffset val="100"/>
        <c:tickMarkSkip val="10"/>
        <c:noMultiLvlLbl val="0"/>
      </c:catAx>
      <c:valAx>
        <c:axId val="218235471"/>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r>
                  <a:rPr lang="en-IN"/>
                  <a:t>Value</a:t>
                </a:r>
              </a:p>
            </c:rich>
          </c:tx>
          <c:overlay val="0"/>
          <c:spPr>
            <a:noFill/>
            <a:ln>
              <a:noFill/>
            </a:ln>
            <a:effectLst/>
          </c:spPr>
          <c:txPr>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US"/>
            </a:p>
          </c:txPr>
        </c:title>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218237871"/>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0.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9.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332">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0.xml><?xml version="1.0" encoding="utf-8"?>
<cs:chartStyle xmlns:cs="http://schemas.microsoft.com/office/drawing/2012/chartStyle" xmlns:a="http://schemas.openxmlformats.org/drawingml/2006/main" id="332">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332">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332">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332">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332">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6.xml><?xml version="1.0" encoding="utf-8"?>
<cs:chartStyle xmlns:cs="http://schemas.microsoft.com/office/drawing/2012/chartStyle" xmlns:a="http://schemas.openxmlformats.org/drawingml/2006/main" id="332">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7.xml><?xml version="1.0" encoding="utf-8"?>
<cs:chartStyle xmlns:cs="http://schemas.microsoft.com/office/drawing/2012/chartStyle" xmlns:a="http://schemas.openxmlformats.org/drawingml/2006/main" id="332">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8.xml><?xml version="1.0" encoding="utf-8"?>
<cs:chartStyle xmlns:cs="http://schemas.microsoft.com/office/drawing/2012/chartStyle" xmlns:a="http://schemas.openxmlformats.org/drawingml/2006/main" id="332">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9.xml><?xml version="1.0" encoding="utf-8"?>
<cs:chartStyle xmlns:cs="http://schemas.microsoft.com/office/drawing/2012/chartStyle" xmlns:a="http://schemas.openxmlformats.org/drawingml/2006/main" id="332">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IN"/>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A5E9A77-EEA3-437A-BEF5-8D0406C0F247}" type="datetimeFigureOut">
              <a:rPr lang="en-IN" smtClean="0"/>
              <a:t>29-10-2025</a:t>
            </a:fld>
            <a:endParaRPr lang="en-IN"/>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IN"/>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IN"/>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09B9213-1513-438C-BB36-4AB9AA23A557}" type="slidenum">
              <a:rPr lang="en-IN" smtClean="0"/>
              <a:t>‹#›</a:t>
            </a:fld>
            <a:endParaRPr lang="en-IN"/>
          </a:p>
        </p:txBody>
      </p:sp>
    </p:spTree>
    <p:extLst>
      <p:ext uri="{BB962C8B-B14F-4D97-AF65-F5344CB8AC3E}">
        <p14:creationId xmlns:p14="http://schemas.microsoft.com/office/powerpoint/2010/main" val="263323742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D29843-2355-4139-21B2-143753868825}"/>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IN"/>
          </a:p>
        </p:txBody>
      </p:sp>
      <p:sp>
        <p:nvSpPr>
          <p:cNvPr id="3" name="Subtitle 2">
            <a:extLst>
              <a:ext uri="{FF2B5EF4-FFF2-40B4-BE49-F238E27FC236}">
                <a16:creationId xmlns:a16="http://schemas.microsoft.com/office/drawing/2014/main" id="{316E1367-1AF4-ECF2-EF47-525E24B28DC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IN"/>
          </a:p>
        </p:txBody>
      </p:sp>
      <p:sp>
        <p:nvSpPr>
          <p:cNvPr id="4" name="Date Placeholder 3">
            <a:extLst>
              <a:ext uri="{FF2B5EF4-FFF2-40B4-BE49-F238E27FC236}">
                <a16:creationId xmlns:a16="http://schemas.microsoft.com/office/drawing/2014/main" id="{1D223D06-F53B-8DF7-A08E-F5412256F198}"/>
              </a:ext>
            </a:extLst>
          </p:cNvPr>
          <p:cNvSpPr>
            <a:spLocks noGrp="1"/>
          </p:cNvSpPr>
          <p:nvPr>
            <p:ph type="dt" sz="half" idx="10"/>
          </p:nvPr>
        </p:nvSpPr>
        <p:spPr/>
        <p:txBody>
          <a:bodyPr/>
          <a:lstStyle/>
          <a:p>
            <a:fld id="{3CE463D0-B2B9-4405-AA91-BEB704C4AC5C}" type="datetime1">
              <a:rPr lang="en-IN" smtClean="0"/>
              <a:t>29-10-2025</a:t>
            </a:fld>
            <a:endParaRPr lang="en-IN"/>
          </a:p>
        </p:txBody>
      </p:sp>
      <p:sp>
        <p:nvSpPr>
          <p:cNvPr id="5" name="Footer Placeholder 4">
            <a:extLst>
              <a:ext uri="{FF2B5EF4-FFF2-40B4-BE49-F238E27FC236}">
                <a16:creationId xmlns:a16="http://schemas.microsoft.com/office/drawing/2014/main" id="{7D44A446-B506-BE16-5080-715E1411120E}"/>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6156135D-A0E1-93EB-A7B4-55A8FE993134}"/>
              </a:ext>
            </a:extLst>
          </p:cNvPr>
          <p:cNvSpPr>
            <a:spLocks noGrp="1"/>
          </p:cNvSpPr>
          <p:nvPr>
            <p:ph type="sldNum" sz="quarter" idx="12"/>
          </p:nvPr>
        </p:nvSpPr>
        <p:spPr/>
        <p:txBody>
          <a:bodyPr/>
          <a:lstStyle/>
          <a:p>
            <a:fld id="{4F190FE7-00C8-4126-ADA5-CD2A38D06676}" type="slidenum">
              <a:rPr lang="en-IN" smtClean="0"/>
              <a:t>‹#›</a:t>
            </a:fld>
            <a:endParaRPr lang="en-IN"/>
          </a:p>
        </p:txBody>
      </p:sp>
    </p:spTree>
    <p:extLst>
      <p:ext uri="{BB962C8B-B14F-4D97-AF65-F5344CB8AC3E}">
        <p14:creationId xmlns:p14="http://schemas.microsoft.com/office/powerpoint/2010/main" val="46873093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2674C6-0152-606B-E61A-09230DAF08D3}"/>
              </a:ext>
            </a:extLst>
          </p:cNvPr>
          <p:cNvSpPr>
            <a:spLocks noGrp="1"/>
          </p:cNvSpPr>
          <p:nvPr>
            <p:ph type="title"/>
          </p:nvPr>
        </p:nvSpPr>
        <p:spPr/>
        <p:txBody>
          <a:bodyPr/>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CFB0E3A4-97B4-5DA9-5FA1-FD7432FFAF31}"/>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C402D70A-2F59-60CC-F114-7D447D85B464}"/>
              </a:ext>
            </a:extLst>
          </p:cNvPr>
          <p:cNvSpPr>
            <a:spLocks noGrp="1"/>
          </p:cNvSpPr>
          <p:nvPr>
            <p:ph type="dt" sz="half" idx="10"/>
          </p:nvPr>
        </p:nvSpPr>
        <p:spPr/>
        <p:txBody>
          <a:bodyPr/>
          <a:lstStyle/>
          <a:p>
            <a:fld id="{EB4ECA69-04CE-456D-BED6-8AF0C7597A14}" type="datetime1">
              <a:rPr lang="en-IN" smtClean="0"/>
              <a:t>29-10-2025</a:t>
            </a:fld>
            <a:endParaRPr lang="en-IN"/>
          </a:p>
        </p:txBody>
      </p:sp>
      <p:sp>
        <p:nvSpPr>
          <p:cNvPr id="5" name="Footer Placeholder 4">
            <a:extLst>
              <a:ext uri="{FF2B5EF4-FFF2-40B4-BE49-F238E27FC236}">
                <a16:creationId xmlns:a16="http://schemas.microsoft.com/office/drawing/2014/main" id="{C4977363-27A9-F1AE-F2FA-CA5706FB3D44}"/>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1BB2B2C8-6217-975F-43DD-1D98951E4F7C}"/>
              </a:ext>
            </a:extLst>
          </p:cNvPr>
          <p:cNvSpPr>
            <a:spLocks noGrp="1"/>
          </p:cNvSpPr>
          <p:nvPr>
            <p:ph type="sldNum" sz="quarter" idx="12"/>
          </p:nvPr>
        </p:nvSpPr>
        <p:spPr/>
        <p:txBody>
          <a:bodyPr/>
          <a:lstStyle/>
          <a:p>
            <a:fld id="{4F190FE7-00C8-4126-ADA5-CD2A38D06676}" type="slidenum">
              <a:rPr lang="en-IN" smtClean="0"/>
              <a:t>‹#›</a:t>
            </a:fld>
            <a:endParaRPr lang="en-IN"/>
          </a:p>
        </p:txBody>
      </p:sp>
    </p:spTree>
    <p:extLst>
      <p:ext uri="{BB962C8B-B14F-4D97-AF65-F5344CB8AC3E}">
        <p14:creationId xmlns:p14="http://schemas.microsoft.com/office/powerpoint/2010/main" val="13320689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AA882807-D739-6D35-7C9F-E74BCCFDB888}"/>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3E3ADC4F-030E-033A-43E7-4C5318B5A6A5}"/>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6AC6B780-A4CD-FEE5-470C-BC3E01D7EFCA}"/>
              </a:ext>
            </a:extLst>
          </p:cNvPr>
          <p:cNvSpPr>
            <a:spLocks noGrp="1"/>
          </p:cNvSpPr>
          <p:nvPr>
            <p:ph type="dt" sz="half" idx="10"/>
          </p:nvPr>
        </p:nvSpPr>
        <p:spPr/>
        <p:txBody>
          <a:bodyPr/>
          <a:lstStyle/>
          <a:p>
            <a:fld id="{B9929513-460D-48A4-934C-8A37D42D9873}" type="datetime1">
              <a:rPr lang="en-IN" smtClean="0"/>
              <a:t>29-10-2025</a:t>
            </a:fld>
            <a:endParaRPr lang="en-IN"/>
          </a:p>
        </p:txBody>
      </p:sp>
      <p:sp>
        <p:nvSpPr>
          <p:cNvPr id="5" name="Footer Placeholder 4">
            <a:extLst>
              <a:ext uri="{FF2B5EF4-FFF2-40B4-BE49-F238E27FC236}">
                <a16:creationId xmlns:a16="http://schemas.microsoft.com/office/drawing/2014/main" id="{83282D44-3217-A5EA-7FE1-410434D96152}"/>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9F39BABA-90B6-0EC6-DFD0-46EB99031A61}"/>
              </a:ext>
            </a:extLst>
          </p:cNvPr>
          <p:cNvSpPr>
            <a:spLocks noGrp="1"/>
          </p:cNvSpPr>
          <p:nvPr>
            <p:ph type="sldNum" sz="quarter" idx="12"/>
          </p:nvPr>
        </p:nvSpPr>
        <p:spPr/>
        <p:txBody>
          <a:bodyPr/>
          <a:lstStyle/>
          <a:p>
            <a:fld id="{4F190FE7-00C8-4126-ADA5-CD2A38D06676}" type="slidenum">
              <a:rPr lang="en-IN" smtClean="0"/>
              <a:t>‹#›</a:t>
            </a:fld>
            <a:endParaRPr lang="en-IN"/>
          </a:p>
        </p:txBody>
      </p:sp>
    </p:spTree>
    <p:extLst>
      <p:ext uri="{BB962C8B-B14F-4D97-AF65-F5344CB8AC3E}">
        <p14:creationId xmlns:p14="http://schemas.microsoft.com/office/powerpoint/2010/main" val="16606819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3BBCDA-3ABB-F0F0-7955-41B657612FA1}"/>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B9EF4FD1-C177-146E-1049-F0EBDFC98A2C}"/>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B2254981-5201-841A-8023-8F9D94CB38AD}"/>
              </a:ext>
            </a:extLst>
          </p:cNvPr>
          <p:cNvSpPr>
            <a:spLocks noGrp="1"/>
          </p:cNvSpPr>
          <p:nvPr>
            <p:ph type="dt" sz="half" idx="10"/>
          </p:nvPr>
        </p:nvSpPr>
        <p:spPr/>
        <p:txBody>
          <a:bodyPr/>
          <a:lstStyle/>
          <a:p>
            <a:fld id="{41428416-A03A-4472-88B8-E4C380C9A151}" type="datetime1">
              <a:rPr lang="en-IN" smtClean="0"/>
              <a:t>29-10-2025</a:t>
            </a:fld>
            <a:endParaRPr lang="en-IN"/>
          </a:p>
        </p:txBody>
      </p:sp>
      <p:sp>
        <p:nvSpPr>
          <p:cNvPr id="5" name="Footer Placeholder 4">
            <a:extLst>
              <a:ext uri="{FF2B5EF4-FFF2-40B4-BE49-F238E27FC236}">
                <a16:creationId xmlns:a16="http://schemas.microsoft.com/office/drawing/2014/main" id="{C18EDE19-BF39-4C08-55D1-FBBFCDE43CD9}"/>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19DD5E7C-DE7B-EF3C-A1B7-007BDE235C95}"/>
              </a:ext>
            </a:extLst>
          </p:cNvPr>
          <p:cNvSpPr>
            <a:spLocks noGrp="1"/>
          </p:cNvSpPr>
          <p:nvPr>
            <p:ph type="sldNum" sz="quarter" idx="12"/>
          </p:nvPr>
        </p:nvSpPr>
        <p:spPr/>
        <p:txBody>
          <a:bodyPr/>
          <a:lstStyle/>
          <a:p>
            <a:fld id="{4F190FE7-00C8-4126-ADA5-CD2A38D06676}" type="slidenum">
              <a:rPr lang="en-IN" smtClean="0"/>
              <a:t>‹#›</a:t>
            </a:fld>
            <a:endParaRPr lang="en-IN"/>
          </a:p>
        </p:txBody>
      </p:sp>
    </p:spTree>
    <p:extLst>
      <p:ext uri="{BB962C8B-B14F-4D97-AF65-F5344CB8AC3E}">
        <p14:creationId xmlns:p14="http://schemas.microsoft.com/office/powerpoint/2010/main" val="227279038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FDE856-4274-DBA4-D727-28E48240E3A0}"/>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IN"/>
          </a:p>
        </p:txBody>
      </p:sp>
      <p:sp>
        <p:nvSpPr>
          <p:cNvPr id="3" name="Text Placeholder 2">
            <a:extLst>
              <a:ext uri="{FF2B5EF4-FFF2-40B4-BE49-F238E27FC236}">
                <a16:creationId xmlns:a16="http://schemas.microsoft.com/office/drawing/2014/main" id="{0988149E-3E45-FFEF-F39F-5030E34D798B}"/>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B0549333-312F-CB63-F56F-B37456285336}"/>
              </a:ext>
            </a:extLst>
          </p:cNvPr>
          <p:cNvSpPr>
            <a:spLocks noGrp="1"/>
          </p:cNvSpPr>
          <p:nvPr>
            <p:ph type="dt" sz="half" idx="10"/>
          </p:nvPr>
        </p:nvSpPr>
        <p:spPr/>
        <p:txBody>
          <a:bodyPr/>
          <a:lstStyle/>
          <a:p>
            <a:fld id="{6881B2C4-A6AB-4EE1-80AE-132DCE2B5D08}" type="datetime1">
              <a:rPr lang="en-IN" smtClean="0"/>
              <a:t>29-10-2025</a:t>
            </a:fld>
            <a:endParaRPr lang="en-IN"/>
          </a:p>
        </p:txBody>
      </p:sp>
      <p:sp>
        <p:nvSpPr>
          <p:cNvPr id="5" name="Footer Placeholder 4">
            <a:extLst>
              <a:ext uri="{FF2B5EF4-FFF2-40B4-BE49-F238E27FC236}">
                <a16:creationId xmlns:a16="http://schemas.microsoft.com/office/drawing/2014/main" id="{96B3308A-1802-4EDE-8A2C-D66670F8CDA4}"/>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99CF79C3-008A-3C00-6736-FC6B9359B7FF}"/>
              </a:ext>
            </a:extLst>
          </p:cNvPr>
          <p:cNvSpPr>
            <a:spLocks noGrp="1"/>
          </p:cNvSpPr>
          <p:nvPr>
            <p:ph type="sldNum" sz="quarter" idx="12"/>
          </p:nvPr>
        </p:nvSpPr>
        <p:spPr/>
        <p:txBody>
          <a:bodyPr/>
          <a:lstStyle/>
          <a:p>
            <a:fld id="{4F190FE7-00C8-4126-ADA5-CD2A38D06676}" type="slidenum">
              <a:rPr lang="en-IN" smtClean="0"/>
              <a:t>‹#›</a:t>
            </a:fld>
            <a:endParaRPr lang="en-IN"/>
          </a:p>
        </p:txBody>
      </p:sp>
    </p:spTree>
    <p:extLst>
      <p:ext uri="{BB962C8B-B14F-4D97-AF65-F5344CB8AC3E}">
        <p14:creationId xmlns:p14="http://schemas.microsoft.com/office/powerpoint/2010/main" val="15370726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681F44-58F8-CFC4-EF90-EA8A0D1147D2}"/>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1FFC6D4C-5758-4151-09E0-0948A21810B7}"/>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Content Placeholder 3">
            <a:extLst>
              <a:ext uri="{FF2B5EF4-FFF2-40B4-BE49-F238E27FC236}">
                <a16:creationId xmlns:a16="http://schemas.microsoft.com/office/drawing/2014/main" id="{FCA7340F-AB4A-4722-FD00-D30376E0871F}"/>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Date Placeholder 4">
            <a:extLst>
              <a:ext uri="{FF2B5EF4-FFF2-40B4-BE49-F238E27FC236}">
                <a16:creationId xmlns:a16="http://schemas.microsoft.com/office/drawing/2014/main" id="{AEDC7999-4300-7D08-4703-E01C217A56C3}"/>
              </a:ext>
            </a:extLst>
          </p:cNvPr>
          <p:cNvSpPr>
            <a:spLocks noGrp="1"/>
          </p:cNvSpPr>
          <p:nvPr>
            <p:ph type="dt" sz="half" idx="10"/>
          </p:nvPr>
        </p:nvSpPr>
        <p:spPr/>
        <p:txBody>
          <a:bodyPr/>
          <a:lstStyle/>
          <a:p>
            <a:fld id="{FC9B9CBB-793D-4AC7-82E8-E0763170AA40}" type="datetime1">
              <a:rPr lang="en-IN" smtClean="0"/>
              <a:t>29-10-2025</a:t>
            </a:fld>
            <a:endParaRPr lang="en-IN"/>
          </a:p>
        </p:txBody>
      </p:sp>
      <p:sp>
        <p:nvSpPr>
          <p:cNvPr id="6" name="Footer Placeholder 5">
            <a:extLst>
              <a:ext uri="{FF2B5EF4-FFF2-40B4-BE49-F238E27FC236}">
                <a16:creationId xmlns:a16="http://schemas.microsoft.com/office/drawing/2014/main" id="{1ED0AE82-E474-03F9-815D-D422F6DBE0F9}"/>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24F3078F-5867-68A2-B64D-3D8EE2CF0F24}"/>
              </a:ext>
            </a:extLst>
          </p:cNvPr>
          <p:cNvSpPr>
            <a:spLocks noGrp="1"/>
          </p:cNvSpPr>
          <p:nvPr>
            <p:ph type="sldNum" sz="quarter" idx="12"/>
          </p:nvPr>
        </p:nvSpPr>
        <p:spPr/>
        <p:txBody>
          <a:bodyPr/>
          <a:lstStyle/>
          <a:p>
            <a:fld id="{4F190FE7-00C8-4126-ADA5-CD2A38D06676}" type="slidenum">
              <a:rPr lang="en-IN" smtClean="0"/>
              <a:t>‹#›</a:t>
            </a:fld>
            <a:endParaRPr lang="en-IN"/>
          </a:p>
        </p:txBody>
      </p:sp>
    </p:spTree>
    <p:extLst>
      <p:ext uri="{BB962C8B-B14F-4D97-AF65-F5344CB8AC3E}">
        <p14:creationId xmlns:p14="http://schemas.microsoft.com/office/powerpoint/2010/main" val="119077956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2E09C3-9742-3076-3DB9-8CB0146C3A96}"/>
              </a:ext>
            </a:extLst>
          </p:cNvPr>
          <p:cNvSpPr>
            <a:spLocks noGrp="1"/>
          </p:cNvSpPr>
          <p:nvPr>
            <p:ph type="title"/>
          </p:nvPr>
        </p:nvSpPr>
        <p:spPr>
          <a:xfrm>
            <a:off x="839788" y="365125"/>
            <a:ext cx="10515600" cy="1325563"/>
          </a:xfrm>
        </p:spPr>
        <p:txBody>
          <a:bodyPr/>
          <a:lstStyle/>
          <a:p>
            <a:r>
              <a:rPr lang="en-US"/>
              <a:t>Click to edit Master title style</a:t>
            </a:r>
            <a:endParaRPr lang="en-IN"/>
          </a:p>
        </p:txBody>
      </p:sp>
      <p:sp>
        <p:nvSpPr>
          <p:cNvPr id="3" name="Text Placeholder 2">
            <a:extLst>
              <a:ext uri="{FF2B5EF4-FFF2-40B4-BE49-F238E27FC236}">
                <a16:creationId xmlns:a16="http://schemas.microsoft.com/office/drawing/2014/main" id="{D66CED30-A424-DE20-24DF-25A50C7368B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19AFCA3E-106F-3BFD-DD32-95E16DEFFB55}"/>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Text Placeholder 4">
            <a:extLst>
              <a:ext uri="{FF2B5EF4-FFF2-40B4-BE49-F238E27FC236}">
                <a16:creationId xmlns:a16="http://schemas.microsoft.com/office/drawing/2014/main" id="{46F12B6D-1B80-F8E6-486A-DC3E8858508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2EAB111D-72E6-EB68-D281-8A9A81073220}"/>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7" name="Date Placeholder 6">
            <a:extLst>
              <a:ext uri="{FF2B5EF4-FFF2-40B4-BE49-F238E27FC236}">
                <a16:creationId xmlns:a16="http://schemas.microsoft.com/office/drawing/2014/main" id="{741B034A-941A-899D-1852-01762492CDEF}"/>
              </a:ext>
            </a:extLst>
          </p:cNvPr>
          <p:cNvSpPr>
            <a:spLocks noGrp="1"/>
          </p:cNvSpPr>
          <p:nvPr>
            <p:ph type="dt" sz="half" idx="10"/>
          </p:nvPr>
        </p:nvSpPr>
        <p:spPr/>
        <p:txBody>
          <a:bodyPr/>
          <a:lstStyle/>
          <a:p>
            <a:fld id="{A4499F9C-ED4F-4C6E-8258-FA68B8A348DF}" type="datetime1">
              <a:rPr lang="en-IN" smtClean="0"/>
              <a:t>29-10-2025</a:t>
            </a:fld>
            <a:endParaRPr lang="en-IN"/>
          </a:p>
        </p:txBody>
      </p:sp>
      <p:sp>
        <p:nvSpPr>
          <p:cNvPr id="8" name="Footer Placeholder 7">
            <a:extLst>
              <a:ext uri="{FF2B5EF4-FFF2-40B4-BE49-F238E27FC236}">
                <a16:creationId xmlns:a16="http://schemas.microsoft.com/office/drawing/2014/main" id="{AD4F1DBC-F1A8-74A4-D375-FE9845095FFC}"/>
              </a:ext>
            </a:extLst>
          </p:cNvPr>
          <p:cNvSpPr>
            <a:spLocks noGrp="1"/>
          </p:cNvSpPr>
          <p:nvPr>
            <p:ph type="ftr" sz="quarter" idx="11"/>
          </p:nvPr>
        </p:nvSpPr>
        <p:spPr/>
        <p:txBody>
          <a:bodyPr/>
          <a:lstStyle/>
          <a:p>
            <a:endParaRPr lang="en-IN"/>
          </a:p>
        </p:txBody>
      </p:sp>
      <p:sp>
        <p:nvSpPr>
          <p:cNvPr id="9" name="Slide Number Placeholder 8">
            <a:extLst>
              <a:ext uri="{FF2B5EF4-FFF2-40B4-BE49-F238E27FC236}">
                <a16:creationId xmlns:a16="http://schemas.microsoft.com/office/drawing/2014/main" id="{EB6EC505-F4D9-AAA1-75F0-EFC11E9A3DF6}"/>
              </a:ext>
            </a:extLst>
          </p:cNvPr>
          <p:cNvSpPr>
            <a:spLocks noGrp="1"/>
          </p:cNvSpPr>
          <p:nvPr>
            <p:ph type="sldNum" sz="quarter" idx="12"/>
          </p:nvPr>
        </p:nvSpPr>
        <p:spPr/>
        <p:txBody>
          <a:bodyPr/>
          <a:lstStyle/>
          <a:p>
            <a:fld id="{4F190FE7-00C8-4126-ADA5-CD2A38D06676}" type="slidenum">
              <a:rPr lang="en-IN" smtClean="0"/>
              <a:t>‹#›</a:t>
            </a:fld>
            <a:endParaRPr lang="en-IN"/>
          </a:p>
        </p:txBody>
      </p:sp>
    </p:spTree>
    <p:extLst>
      <p:ext uri="{BB962C8B-B14F-4D97-AF65-F5344CB8AC3E}">
        <p14:creationId xmlns:p14="http://schemas.microsoft.com/office/powerpoint/2010/main" val="23289916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22FC36-137C-4A8C-F837-DEE132B919D3}"/>
              </a:ext>
            </a:extLst>
          </p:cNvPr>
          <p:cNvSpPr>
            <a:spLocks noGrp="1"/>
          </p:cNvSpPr>
          <p:nvPr>
            <p:ph type="title"/>
          </p:nvPr>
        </p:nvSpPr>
        <p:spPr/>
        <p:txBody>
          <a:bodyPr/>
          <a:lstStyle/>
          <a:p>
            <a:r>
              <a:rPr lang="en-US"/>
              <a:t>Click to edit Master title style</a:t>
            </a:r>
            <a:endParaRPr lang="en-IN"/>
          </a:p>
        </p:txBody>
      </p:sp>
      <p:sp>
        <p:nvSpPr>
          <p:cNvPr id="3" name="Date Placeholder 2">
            <a:extLst>
              <a:ext uri="{FF2B5EF4-FFF2-40B4-BE49-F238E27FC236}">
                <a16:creationId xmlns:a16="http://schemas.microsoft.com/office/drawing/2014/main" id="{074C94E0-EB4D-DDF2-D411-4F6F541A01AB}"/>
              </a:ext>
            </a:extLst>
          </p:cNvPr>
          <p:cNvSpPr>
            <a:spLocks noGrp="1"/>
          </p:cNvSpPr>
          <p:nvPr>
            <p:ph type="dt" sz="half" idx="10"/>
          </p:nvPr>
        </p:nvSpPr>
        <p:spPr/>
        <p:txBody>
          <a:bodyPr/>
          <a:lstStyle/>
          <a:p>
            <a:fld id="{87C7A5BF-37AD-448A-922E-F61951ED850F}" type="datetime1">
              <a:rPr lang="en-IN" smtClean="0"/>
              <a:t>29-10-2025</a:t>
            </a:fld>
            <a:endParaRPr lang="en-IN"/>
          </a:p>
        </p:txBody>
      </p:sp>
      <p:sp>
        <p:nvSpPr>
          <p:cNvPr id="4" name="Footer Placeholder 3">
            <a:extLst>
              <a:ext uri="{FF2B5EF4-FFF2-40B4-BE49-F238E27FC236}">
                <a16:creationId xmlns:a16="http://schemas.microsoft.com/office/drawing/2014/main" id="{D6A73DC1-05E5-BDC5-30EC-74FCD34867A0}"/>
              </a:ext>
            </a:extLst>
          </p:cNvPr>
          <p:cNvSpPr>
            <a:spLocks noGrp="1"/>
          </p:cNvSpPr>
          <p:nvPr>
            <p:ph type="ftr" sz="quarter" idx="11"/>
          </p:nvPr>
        </p:nvSpPr>
        <p:spPr/>
        <p:txBody>
          <a:bodyPr/>
          <a:lstStyle/>
          <a:p>
            <a:endParaRPr lang="en-IN"/>
          </a:p>
        </p:txBody>
      </p:sp>
      <p:sp>
        <p:nvSpPr>
          <p:cNvPr id="5" name="Slide Number Placeholder 4">
            <a:extLst>
              <a:ext uri="{FF2B5EF4-FFF2-40B4-BE49-F238E27FC236}">
                <a16:creationId xmlns:a16="http://schemas.microsoft.com/office/drawing/2014/main" id="{03F7F2EF-B930-0EC5-6D3E-49460E18E124}"/>
              </a:ext>
            </a:extLst>
          </p:cNvPr>
          <p:cNvSpPr>
            <a:spLocks noGrp="1"/>
          </p:cNvSpPr>
          <p:nvPr>
            <p:ph type="sldNum" sz="quarter" idx="12"/>
          </p:nvPr>
        </p:nvSpPr>
        <p:spPr/>
        <p:txBody>
          <a:bodyPr/>
          <a:lstStyle/>
          <a:p>
            <a:fld id="{4F190FE7-00C8-4126-ADA5-CD2A38D06676}" type="slidenum">
              <a:rPr lang="en-IN" smtClean="0"/>
              <a:t>‹#›</a:t>
            </a:fld>
            <a:endParaRPr lang="en-IN"/>
          </a:p>
        </p:txBody>
      </p:sp>
    </p:spTree>
    <p:extLst>
      <p:ext uri="{BB962C8B-B14F-4D97-AF65-F5344CB8AC3E}">
        <p14:creationId xmlns:p14="http://schemas.microsoft.com/office/powerpoint/2010/main" val="32261250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24AFE30-DD84-0502-40C2-E752CD085E34}"/>
              </a:ext>
            </a:extLst>
          </p:cNvPr>
          <p:cNvSpPr>
            <a:spLocks noGrp="1"/>
          </p:cNvSpPr>
          <p:nvPr>
            <p:ph type="dt" sz="half" idx="10"/>
          </p:nvPr>
        </p:nvSpPr>
        <p:spPr/>
        <p:txBody>
          <a:bodyPr/>
          <a:lstStyle/>
          <a:p>
            <a:fld id="{1A962ED4-887A-4444-9AFD-730B372C7F55}" type="datetime1">
              <a:rPr lang="en-IN" smtClean="0"/>
              <a:t>29-10-2025</a:t>
            </a:fld>
            <a:endParaRPr lang="en-IN"/>
          </a:p>
        </p:txBody>
      </p:sp>
      <p:sp>
        <p:nvSpPr>
          <p:cNvPr id="3" name="Footer Placeholder 2">
            <a:extLst>
              <a:ext uri="{FF2B5EF4-FFF2-40B4-BE49-F238E27FC236}">
                <a16:creationId xmlns:a16="http://schemas.microsoft.com/office/drawing/2014/main" id="{030271EF-5B51-909E-1746-833CBDE7E9E6}"/>
              </a:ext>
            </a:extLst>
          </p:cNvPr>
          <p:cNvSpPr>
            <a:spLocks noGrp="1"/>
          </p:cNvSpPr>
          <p:nvPr>
            <p:ph type="ftr" sz="quarter" idx="11"/>
          </p:nvPr>
        </p:nvSpPr>
        <p:spPr/>
        <p:txBody>
          <a:bodyPr/>
          <a:lstStyle/>
          <a:p>
            <a:endParaRPr lang="en-IN"/>
          </a:p>
        </p:txBody>
      </p:sp>
      <p:sp>
        <p:nvSpPr>
          <p:cNvPr id="4" name="Slide Number Placeholder 3">
            <a:extLst>
              <a:ext uri="{FF2B5EF4-FFF2-40B4-BE49-F238E27FC236}">
                <a16:creationId xmlns:a16="http://schemas.microsoft.com/office/drawing/2014/main" id="{D0D1CB14-4E00-8A72-D754-6D1937D07E00}"/>
              </a:ext>
            </a:extLst>
          </p:cNvPr>
          <p:cNvSpPr>
            <a:spLocks noGrp="1"/>
          </p:cNvSpPr>
          <p:nvPr>
            <p:ph type="sldNum" sz="quarter" idx="12"/>
          </p:nvPr>
        </p:nvSpPr>
        <p:spPr/>
        <p:txBody>
          <a:bodyPr/>
          <a:lstStyle/>
          <a:p>
            <a:fld id="{4F190FE7-00C8-4126-ADA5-CD2A38D06676}" type="slidenum">
              <a:rPr lang="en-IN" smtClean="0"/>
              <a:t>‹#›</a:t>
            </a:fld>
            <a:endParaRPr lang="en-IN"/>
          </a:p>
        </p:txBody>
      </p:sp>
    </p:spTree>
    <p:extLst>
      <p:ext uri="{BB962C8B-B14F-4D97-AF65-F5344CB8AC3E}">
        <p14:creationId xmlns:p14="http://schemas.microsoft.com/office/powerpoint/2010/main" val="225013401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B7BCD6-91D6-51C3-D429-68B8DA8B7B8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Content Placeholder 2">
            <a:extLst>
              <a:ext uri="{FF2B5EF4-FFF2-40B4-BE49-F238E27FC236}">
                <a16:creationId xmlns:a16="http://schemas.microsoft.com/office/drawing/2014/main" id="{E9C458F5-B4C9-829D-1388-59960921FC3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Text Placeholder 3">
            <a:extLst>
              <a:ext uri="{FF2B5EF4-FFF2-40B4-BE49-F238E27FC236}">
                <a16:creationId xmlns:a16="http://schemas.microsoft.com/office/drawing/2014/main" id="{B48D5556-45DC-AB41-2298-ABDF4EF9F4F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00BFC7A-71DA-7C60-E425-0392EFED1E98}"/>
              </a:ext>
            </a:extLst>
          </p:cNvPr>
          <p:cNvSpPr>
            <a:spLocks noGrp="1"/>
          </p:cNvSpPr>
          <p:nvPr>
            <p:ph type="dt" sz="half" idx="10"/>
          </p:nvPr>
        </p:nvSpPr>
        <p:spPr/>
        <p:txBody>
          <a:bodyPr/>
          <a:lstStyle/>
          <a:p>
            <a:fld id="{3D57F86D-A6AA-4D62-AB61-16AD2E2A1577}" type="datetime1">
              <a:rPr lang="en-IN" smtClean="0"/>
              <a:t>29-10-2025</a:t>
            </a:fld>
            <a:endParaRPr lang="en-IN"/>
          </a:p>
        </p:txBody>
      </p:sp>
      <p:sp>
        <p:nvSpPr>
          <p:cNvPr id="6" name="Footer Placeholder 5">
            <a:extLst>
              <a:ext uri="{FF2B5EF4-FFF2-40B4-BE49-F238E27FC236}">
                <a16:creationId xmlns:a16="http://schemas.microsoft.com/office/drawing/2014/main" id="{96CFF629-6079-E05D-67DB-4282D61FD0D1}"/>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2DAB18C9-073C-8793-AF6B-BA57938E9738}"/>
              </a:ext>
            </a:extLst>
          </p:cNvPr>
          <p:cNvSpPr>
            <a:spLocks noGrp="1"/>
          </p:cNvSpPr>
          <p:nvPr>
            <p:ph type="sldNum" sz="quarter" idx="12"/>
          </p:nvPr>
        </p:nvSpPr>
        <p:spPr/>
        <p:txBody>
          <a:bodyPr/>
          <a:lstStyle/>
          <a:p>
            <a:fld id="{4F190FE7-00C8-4126-ADA5-CD2A38D06676}" type="slidenum">
              <a:rPr lang="en-IN" smtClean="0"/>
              <a:t>‹#›</a:t>
            </a:fld>
            <a:endParaRPr lang="en-IN"/>
          </a:p>
        </p:txBody>
      </p:sp>
    </p:spTree>
    <p:extLst>
      <p:ext uri="{BB962C8B-B14F-4D97-AF65-F5344CB8AC3E}">
        <p14:creationId xmlns:p14="http://schemas.microsoft.com/office/powerpoint/2010/main" val="8149647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207366-E375-151A-8B3C-ADACAA4F910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Picture Placeholder 2">
            <a:extLst>
              <a:ext uri="{FF2B5EF4-FFF2-40B4-BE49-F238E27FC236}">
                <a16:creationId xmlns:a16="http://schemas.microsoft.com/office/drawing/2014/main" id="{3DB5AF5F-EEE0-4762-067D-62B6FBF88DF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a:extLst>
              <a:ext uri="{FF2B5EF4-FFF2-40B4-BE49-F238E27FC236}">
                <a16:creationId xmlns:a16="http://schemas.microsoft.com/office/drawing/2014/main" id="{BF448519-0AAE-4BD8-7EEA-100D93EEDC5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FE1D619-2AA2-7044-6799-96FE27DDA700}"/>
              </a:ext>
            </a:extLst>
          </p:cNvPr>
          <p:cNvSpPr>
            <a:spLocks noGrp="1"/>
          </p:cNvSpPr>
          <p:nvPr>
            <p:ph type="dt" sz="half" idx="10"/>
          </p:nvPr>
        </p:nvSpPr>
        <p:spPr/>
        <p:txBody>
          <a:bodyPr/>
          <a:lstStyle/>
          <a:p>
            <a:fld id="{9B1C0D47-5C26-4327-9F59-280039BA635B}" type="datetime1">
              <a:rPr lang="en-IN" smtClean="0"/>
              <a:t>29-10-2025</a:t>
            </a:fld>
            <a:endParaRPr lang="en-IN"/>
          </a:p>
        </p:txBody>
      </p:sp>
      <p:sp>
        <p:nvSpPr>
          <p:cNvPr id="6" name="Footer Placeholder 5">
            <a:extLst>
              <a:ext uri="{FF2B5EF4-FFF2-40B4-BE49-F238E27FC236}">
                <a16:creationId xmlns:a16="http://schemas.microsoft.com/office/drawing/2014/main" id="{B7051FA2-A24C-CCB7-917E-981B12DC529E}"/>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FA7C1E71-5AB8-8D7F-5E18-7DFD92395805}"/>
              </a:ext>
            </a:extLst>
          </p:cNvPr>
          <p:cNvSpPr>
            <a:spLocks noGrp="1"/>
          </p:cNvSpPr>
          <p:nvPr>
            <p:ph type="sldNum" sz="quarter" idx="12"/>
          </p:nvPr>
        </p:nvSpPr>
        <p:spPr/>
        <p:txBody>
          <a:bodyPr/>
          <a:lstStyle/>
          <a:p>
            <a:fld id="{4F190FE7-00C8-4126-ADA5-CD2A38D06676}" type="slidenum">
              <a:rPr lang="en-IN" smtClean="0"/>
              <a:t>‹#›</a:t>
            </a:fld>
            <a:endParaRPr lang="en-IN"/>
          </a:p>
        </p:txBody>
      </p:sp>
    </p:spTree>
    <p:extLst>
      <p:ext uri="{BB962C8B-B14F-4D97-AF65-F5344CB8AC3E}">
        <p14:creationId xmlns:p14="http://schemas.microsoft.com/office/powerpoint/2010/main" val="25819166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210D5B6-6AEE-093A-6E0D-57B7C1688AF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IN"/>
          </a:p>
        </p:txBody>
      </p:sp>
      <p:sp>
        <p:nvSpPr>
          <p:cNvPr id="3" name="Text Placeholder 2">
            <a:extLst>
              <a:ext uri="{FF2B5EF4-FFF2-40B4-BE49-F238E27FC236}">
                <a16:creationId xmlns:a16="http://schemas.microsoft.com/office/drawing/2014/main" id="{AF2DDFDC-D028-E33C-0743-64157E47BC8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B11679A1-AE20-2DCF-3175-8B956AB2E97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2209F78-198B-4B3A-AB4B-7A720CA46C1E}" type="datetime1">
              <a:rPr lang="en-IN" smtClean="0"/>
              <a:t>29-10-2025</a:t>
            </a:fld>
            <a:endParaRPr lang="en-IN"/>
          </a:p>
        </p:txBody>
      </p:sp>
      <p:sp>
        <p:nvSpPr>
          <p:cNvPr id="5" name="Footer Placeholder 4">
            <a:extLst>
              <a:ext uri="{FF2B5EF4-FFF2-40B4-BE49-F238E27FC236}">
                <a16:creationId xmlns:a16="http://schemas.microsoft.com/office/drawing/2014/main" id="{55B87531-5959-E22E-9F39-41BE480727D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N"/>
          </a:p>
        </p:txBody>
      </p:sp>
      <p:sp>
        <p:nvSpPr>
          <p:cNvPr id="6" name="Slide Number Placeholder 5">
            <a:extLst>
              <a:ext uri="{FF2B5EF4-FFF2-40B4-BE49-F238E27FC236}">
                <a16:creationId xmlns:a16="http://schemas.microsoft.com/office/drawing/2014/main" id="{148BD643-A6A7-C117-C76D-20E72CDABB4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F190FE7-00C8-4126-ADA5-CD2A38D06676}" type="slidenum">
              <a:rPr lang="en-IN" smtClean="0"/>
              <a:t>‹#›</a:t>
            </a:fld>
            <a:endParaRPr lang="en-IN"/>
          </a:p>
        </p:txBody>
      </p:sp>
    </p:spTree>
    <p:extLst>
      <p:ext uri="{BB962C8B-B14F-4D97-AF65-F5344CB8AC3E}">
        <p14:creationId xmlns:p14="http://schemas.microsoft.com/office/powerpoint/2010/main" val="417321465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6.png"/><Relationship Id="rId2" Type="http://schemas.openxmlformats.org/officeDocument/2006/relationships/image" Target="../media/image25.png"/><Relationship Id="rId1" Type="http://schemas.openxmlformats.org/officeDocument/2006/relationships/slideLayout" Target="../slideLayouts/slideLayout2.xml"/><Relationship Id="rId6" Type="http://schemas.openxmlformats.org/officeDocument/2006/relationships/image" Target="../media/image27.png"/><Relationship Id="rId5" Type="http://schemas.openxmlformats.org/officeDocument/2006/relationships/image" Target="../media/image2.jpeg"/><Relationship Id="rId4" Type="http://schemas.openxmlformats.org/officeDocument/2006/relationships/image" Target="../media/image1.png"/></Relationships>
</file>

<file path=ppt/slides/_rels/slide11.xml.rels><?xml version="1.0" encoding="UTF-8" standalone="yes"?>
<Relationships xmlns="http://schemas.openxmlformats.org/package/2006/relationships"><Relationship Id="rId3" Type="http://schemas.openxmlformats.org/officeDocument/2006/relationships/image" Target="../media/image2.jpeg"/><Relationship Id="rId7" Type="http://schemas.openxmlformats.org/officeDocument/2006/relationships/image" Target="../media/image29.png"/><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image" Target="../media/image28.png"/><Relationship Id="rId5" Type="http://schemas.openxmlformats.org/officeDocument/2006/relationships/image" Target="../media/image20.jpg"/><Relationship Id="rId4" Type="http://schemas.openxmlformats.org/officeDocument/2006/relationships/image" Target="../media/image19.jpg"/></Relationships>
</file>

<file path=ppt/slides/_rels/slide12.xml.rels><?xml version="1.0" encoding="UTF-8" standalone="yes"?>
<Relationships xmlns="http://schemas.openxmlformats.org/package/2006/relationships"><Relationship Id="rId3" Type="http://schemas.openxmlformats.org/officeDocument/2006/relationships/image" Target="../media/image2.jpeg"/><Relationship Id="rId7" Type="http://schemas.openxmlformats.org/officeDocument/2006/relationships/image" Target="../media/image31.png"/><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image" Target="../media/image30.png"/><Relationship Id="rId5" Type="http://schemas.openxmlformats.org/officeDocument/2006/relationships/image" Target="../media/image20.jpg"/><Relationship Id="rId4" Type="http://schemas.openxmlformats.org/officeDocument/2006/relationships/image" Target="../media/image19.jpg"/></Relationships>
</file>

<file path=ppt/slides/_rels/slide1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image" Target="../media/image34.png"/><Relationship Id="rId5" Type="http://schemas.openxmlformats.org/officeDocument/2006/relationships/image" Target="../media/image33.png"/><Relationship Id="rId4" Type="http://schemas.openxmlformats.org/officeDocument/2006/relationships/image" Target="../media/image32.png"/></Relationships>
</file>

<file path=ppt/slides/_rels/slide1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5.png"/></Relationships>
</file>

<file path=ppt/slides/_rels/slide15.xml.rels><?xml version="1.0" encoding="UTF-8" standalone="yes"?>
<Relationships xmlns="http://schemas.openxmlformats.org/package/2006/relationships"><Relationship Id="rId3" Type="http://schemas.openxmlformats.org/officeDocument/2006/relationships/image" Target="../media/image2.jpeg"/><Relationship Id="rId7" Type="http://schemas.openxmlformats.org/officeDocument/2006/relationships/image" Target="../media/image37.png"/><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image" Target="../media/image36.png"/><Relationship Id="rId5" Type="http://schemas.openxmlformats.org/officeDocument/2006/relationships/image" Target="../media/image20.jpg"/><Relationship Id="rId4" Type="http://schemas.openxmlformats.org/officeDocument/2006/relationships/image" Target="../media/image19.jpg"/></Relationships>
</file>

<file path=ppt/slides/_rels/slide1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image" Target="../media/image40.png"/><Relationship Id="rId5" Type="http://schemas.openxmlformats.org/officeDocument/2006/relationships/image" Target="../media/image39.png"/><Relationship Id="rId4" Type="http://schemas.openxmlformats.org/officeDocument/2006/relationships/image" Target="../media/image38.png"/></Relationships>
</file>

<file path=ppt/slides/_rels/slide1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image" Target="../media/image43.png"/><Relationship Id="rId5" Type="http://schemas.openxmlformats.org/officeDocument/2006/relationships/image" Target="../media/image42.png"/><Relationship Id="rId4" Type="http://schemas.openxmlformats.org/officeDocument/2006/relationships/image" Target="../media/image41.png"/></Relationships>
</file>

<file path=ppt/slides/_rels/slide18.xml.rels><?xml version="1.0" encoding="UTF-8" standalone="yes"?>
<Relationships xmlns="http://schemas.openxmlformats.org/package/2006/relationships"><Relationship Id="rId3" Type="http://schemas.openxmlformats.org/officeDocument/2006/relationships/image" Target="../media/image2.jpeg"/><Relationship Id="rId7" Type="http://schemas.openxmlformats.org/officeDocument/2006/relationships/image" Target="../media/image45.png"/><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image" Target="../media/image20.jpg"/><Relationship Id="rId5" Type="http://schemas.openxmlformats.org/officeDocument/2006/relationships/image" Target="../media/image19.jpg"/><Relationship Id="rId4" Type="http://schemas.openxmlformats.org/officeDocument/2006/relationships/image" Target="../media/image44.png"/></Relationships>
</file>

<file path=ppt/slides/_rels/slide1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chart" Target="../charts/chart1.xml"/></Relationships>
</file>

<file path=ppt/slides/_rels/slide2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chart" Target="../charts/chart2.xml"/></Relationships>
</file>

<file path=ppt/slides/_rels/slide2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chart" Target="../charts/chart3.xml"/></Relationships>
</file>

<file path=ppt/slides/_rels/slide2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chart" Target="../charts/chart4.xml"/></Relationships>
</file>

<file path=ppt/slides/_rels/slide2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chart" Target="../charts/chart5.xml"/></Relationships>
</file>

<file path=ppt/slides/_rels/slide2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chart" Target="../charts/chart6.xml"/></Relationships>
</file>

<file path=ppt/slides/_rels/slide2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chart" Target="../charts/chart7.xml"/></Relationships>
</file>

<file path=ppt/slides/_rels/slide2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chart" Target="../charts/chart8.xml"/></Relationships>
</file>

<file path=ppt/slides/_rels/slide2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46.png"/></Relationships>
</file>

<file path=ppt/slides/_rels/slide2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chart" Target="../charts/chart9.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 Id="rId5" Type="http://schemas.openxmlformats.org/officeDocument/2006/relationships/image" Target="../media/image2.jpeg"/><Relationship Id="rId4" Type="http://schemas.openxmlformats.org/officeDocument/2006/relationships/image" Target="../media/image1.png"/></Relationships>
</file>

<file path=ppt/slides/_rels/slide30.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chart" Target="../charts/chart10.xml"/></Relationships>
</file>

<file path=ppt/slides/_rels/slide31.xml.rels><?xml version="1.0" encoding="UTF-8" standalone="yes"?>
<Relationships xmlns="http://schemas.openxmlformats.org/package/2006/relationships"><Relationship Id="rId8" Type="http://schemas.openxmlformats.org/officeDocument/2006/relationships/image" Target="../media/image5.jpg"/><Relationship Id="rId3" Type="http://schemas.openxmlformats.org/officeDocument/2006/relationships/image" Target="../media/image2.jpeg"/><Relationship Id="rId7" Type="http://schemas.openxmlformats.org/officeDocument/2006/relationships/image" Target="../media/image10.jpg"/><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image" Target="../media/image9.jpg"/><Relationship Id="rId5" Type="http://schemas.openxmlformats.org/officeDocument/2006/relationships/image" Target="../media/image14.png"/><Relationship Id="rId4" Type="http://schemas.openxmlformats.org/officeDocument/2006/relationships/image" Target="../media/image13.png"/><Relationship Id="rId9" Type="http://schemas.openxmlformats.org/officeDocument/2006/relationships/image" Target="../media/image6.jpg"/></Relationships>
</file>

<file path=ppt/slides/_rels/slide3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mkbhowmik.in/AGMC-tuDb.aspx" TargetMode="External"/><Relationship Id="rId1" Type="http://schemas.openxmlformats.org/officeDocument/2006/relationships/slideLayout" Target="../slideLayouts/slideLayout2.xml"/><Relationship Id="rId4" Type="http://schemas.openxmlformats.org/officeDocument/2006/relationships/image" Target="../media/image2.jpeg"/></Relationships>
</file>

<file path=ppt/slides/_rels/slide33.xml.rels><?xml version="1.0" encoding="UTF-8" standalone="yes"?>
<Relationships xmlns="http://schemas.openxmlformats.org/package/2006/relationships"><Relationship Id="rId3" Type="http://schemas.openxmlformats.org/officeDocument/2006/relationships/image" Target="../media/image48.jpeg"/><Relationship Id="rId2" Type="http://schemas.openxmlformats.org/officeDocument/2006/relationships/image" Target="../media/image47.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8" Type="http://schemas.openxmlformats.org/officeDocument/2006/relationships/image" Target="../media/image9.jpg"/><Relationship Id="rId13" Type="http://schemas.openxmlformats.org/officeDocument/2006/relationships/image" Target="../media/image14.png"/><Relationship Id="rId3" Type="http://schemas.openxmlformats.org/officeDocument/2006/relationships/image" Target="../media/image1.png"/><Relationship Id="rId7" Type="http://schemas.openxmlformats.org/officeDocument/2006/relationships/image" Target="../media/image8.jpg"/><Relationship Id="rId12" Type="http://schemas.openxmlformats.org/officeDocument/2006/relationships/image" Target="../media/image13.png"/><Relationship Id="rId2" Type="http://schemas.openxmlformats.org/officeDocument/2006/relationships/image" Target="../media/image5.jpg"/><Relationship Id="rId1" Type="http://schemas.openxmlformats.org/officeDocument/2006/relationships/slideLayout" Target="../slideLayouts/slideLayout2.xml"/><Relationship Id="rId6" Type="http://schemas.openxmlformats.org/officeDocument/2006/relationships/image" Target="../media/image7.jpg"/><Relationship Id="rId11" Type="http://schemas.openxmlformats.org/officeDocument/2006/relationships/image" Target="../media/image12.jpg"/><Relationship Id="rId5" Type="http://schemas.openxmlformats.org/officeDocument/2006/relationships/image" Target="../media/image6.jpg"/><Relationship Id="rId10" Type="http://schemas.openxmlformats.org/officeDocument/2006/relationships/image" Target="../media/image11.jpg"/><Relationship Id="rId4" Type="http://schemas.openxmlformats.org/officeDocument/2006/relationships/image" Target="../media/image2.jpeg"/><Relationship Id="rId9" Type="http://schemas.openxmlformats.org/officeDocument/2006/relationships/image" Target="../media/image10.jpg"/></Relationships>
</file>

<file path=ppt/slides/_rels/slide5.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image" Target="../media/image15.png"/><Relationship Id="rId1" Type="http://schemas.openxmlformats.org/officeDocument/2006/relationships/slideLayout" Target="../slideLayouts/slideLayout2.xml"/><Relationship Id="rId5" Type="http://schemas.openxmlformats.org/officeDocument/2006/relationships/image" Target="../media/image2.jpeg"/><Relationship Id="rId4" Type="http://schemas.openxmlformats.org/officeDocument/2006/relationships/image" Target="../media/image1.png"/></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17.png"/><Relationship Id="rId1" Type="http://schemas.openxmlformats.org/officeDocument/2006/relationships/slideLayout" Target="../slideLayouts/slideLayout2.xml"/><Relationship Id="rId4" Type="http://schemas.openxmlformats.org/officeDocument/2006/relationships/image" Target="../media/image2.jpeg"/></Relationships>
</file>

<file path=ppt/slides/_rels/slide7.xml.rels><?xml version="1.0" encoding="UTF-8" standalone="yes"?>
<Relationships xmlns="http://schemas.openxmlformats.org/package/2006/relationships"><Relationship Id="rId3" Type="http://schemas.openxmlformats.org/officeDocument/2006/relationships/image" Target="../media/image19.jpg"/><Relationship Id="rId7" Type="http://schemas.openxmlformats.org/officeDocument/2006/relationships/image" Target="../media/image21.jpg"/><Relationship Id="rId2" Type="http://schemas.openxmlformats.org/officeDocument/2006/relationships/image" Target="../media/image18.jpg"/><Relationship Id="rId1" Type="http://schemas.openxmlformats.org/officeDocument/2006/relationships/slideLayout" Target="../slideLayouts/slideLayout2.xml"/><Relationship Id="rId6" Type="http://schemas.openxmlformats.org/officeDocument/2006/relationships/image" Target="../media/image20.jpg"/><Relationship Id="rId5" Type="http://schemas.openxmlformats.org/officeDocument/2006/relationships/image" Target="../media/image2.jpeg"/><Relationship Id="rId4" Type="http://schemas.openxmlformats.org/officeDocument/2006/relationships/image" Target="../media/image1.png"/></Relationships>
</file>

<file path=ppt/slides/_rels/slide8.xml.rels><?xml version="1.0" encoding="UTF-8" standalone="yes"?>
<Relationships xmlns="http://schemas.openxmlformats.org/package/2006/relationships"><Relationship Id="rId3" Type="http://schemas.openxmlformats.org/officeDocument/2006/relationships/image" Target="../media/image2.jpeg"/><Relationship Id="rId7" Type="http://schemas.openxmlformats.org/officeDocument/2006/relationships/image" Target="../media/image19.jpg"/><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image" Target="../media/image23.jpg"/><Relationship Id="rId5" Type="http://schemas.openxmlformats.org/officeDocument/2006/relationships/image" Target="../media/image22.jpg"/><Relationship Id="rId4" Type="http://schemas.openxmlformats.org/officeDocument/2006/relationships/image" Target="../media/image20.jpg"/></Relationships>
</file>

<file path=ppt/slides/_rels/slide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image" Target="../media/image24.png"/><Relationship Id="rId5" Type="http://schemas.openxmlformats.org/officeDocument/2006/relationships/image" Target="../media/image20.jpg"/><Relationship Id="rId4" Type="http://schemas.openxmlformats.org/officeDocument/2006/relationships/image" Target="../media/image19.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F561B5-0963-2F5F-7AFA-5214D6E81833}"/>
              </a:ext>
            </a:extLst>
          </p:cNvPr>
          <p:cNvSpPr>
            <a:spLocks noGrp="1"/>
          </p:cNvSpPr>
          <p:nvPr>
            <p:ph type="ctrTitle"/>
          </p:nvPr>
        </p:nvSpPr>
        <p:spPr>
          <a:xfrm>
            <a:off x="1790700" y="1431492"/>
            <a:ext cx="8763000" cy="2045437"/>
          </a:xfrm>
        </p:spPr>
        <p:txBody>
          <a:bodyPr>
            <a:normAutofit fontScale="90000"/>
          </a:bodyPr>
          <a:lstStyle/>
          <a:p>
            <a:r>
              <a:rPr lang="en-US" sz="2400" b="1" dirty="0">
                <a:solidFill>
                  <a:srgbClr val="002060"/>
                </a:solidFill>
              </a:rPr>
              <a:t>Tutorial-6 on </a:t>
            </a:r>
            <a:br>
              <a:rPr lang="en-US" sz="3600" b="1" dirty="0">
                <a:solidFill>
                  <a:srgbClr val="002060"/>
                </a:solidFill>
              </a:rPr>
            </a:br>
            <a:r>
              <a:rPr lang="en-US" sz="3600" b="1" dirty="0">
                <a:solidFill>
                  <a:srgbClr val="002060"/>
                </a:solidFill>
              </a:rPr>
              <a:t>Hands on Demonstration on Asymmetric Analysis and Characterization of Microscopic Imaging Modality for Cancer Abnormality Classification Using MATLAB</a:t>
            </a:r>
            <a:endParaRPr lang="en-IN" sz="3600" b="1" dirty="0">
              <a:solidFill>
                <a:srgbClr val="002060"/>
              </a:solidFill>
            </a:endParaRPr>
          </a:p>
        </p:txBody>
      </p:sp>
      <p:sp>
        <p:nvSpPr>
          <p:cNvPr id="5" name="TextBox 4">
            <a:extLst>
              <a:ext uri="{FF2B5EF4-FFF2-40B4-BE49-F238E27FC236}">
                <a16:creationId xmlns:a16="http://schemas.microsoft.com/office/drawing/2014/main" id="{A4EF606E-1D41-AAC8-45AF-43B9875B6424}"/>
              </a:ext>
            </a:extLst>
          </p:cNvPr>
          <p:cNvSpPr txBox="1"/>
          <p:nvPr/>
        </p:nvSpPr>
        <p:spPr>
          <a:xfrm>
            <a:off x="1450181" y="805408"/>
            <a:ext cx="9291638" cy="369332"/>
          </a:xfrm>
          <a:prstGeom prst="rect">
            <a:avLst/>
          </a:prstGeom>
          <a:noFill/>
        </p:spPr>
        <p:txBody>
          <a:bodyPr wrap="square" rtlCol="0">
            <a:spAutoFit/>
          </a:bodyPr>
          <a:lstStyle/>
          <a:p>
            <a:pPr algn="ctr"/>
            <a:r>
              <a:rPr lang="en-US" dirty="0">
                <a:solidFill>
                  <a:srgbClr val="993300"/>
                </a:solidFill>
              </a:rPr>
              <a:t>GIAN course </a:t>
            </a:r>
            <a:r>
              <a:rPr lang="en-US" b="1" dirty="0">
                <a:solidFill>
                  <a:srgbClr val="993300"/>
                </a:solidFill>
              </a:rPr>
              <a:t>“2541009 - Biological Cell Imaging for Diagnosis and Early Prediction of Cancer”</a:t>
            </a:r>
            <a:endParaRPr lang="en-IN" dirty="0">
              <a:solidFill>
                <a:srgbClr val="993300"/>
              </a:solidFill>
            </a:endParaRPr>
          </a:p>
        </p:txBody>
      </p:sp>
      <p:sp>
        <p:nvSpPr>
          <p:cNvPr id="6" name="Subtitle 2">
            <a:extLst>
              <a:ext uri="{FF2B5EF4-FFF2-40B4-BE49-F238E27FC236}">
                <a16:creationId xmlns:a16="http://schemas.microsoft.com/office/drawing/2014/main" id="{828DE01B-3F0C-2CB1-953D-8D91077487F6}"/>
              </a:ext>
            </a:extLst>
          </p:cNvPr>
          <p:cNvSpPr>
            <a:spLocks noGrp="1"/>
          </p:cNvSpPr>
          <p:nvPr>
            <p:ph type="subTitle" idx="1"/>
          </p:nvPr>
        </p:nvSpPr>
        <p:spPr>
          <a:xfrm>
            <a:off x="7110151" y="4506366"/>
            <a:ext cx="3806870" cy="2264076"/>
          </a:xfrm>
        </p:spPr>
        <p:txBody>
          <a:bodyPr>
            <a:normAutofit/>
          </a:bodyPr>
          <a:lstStyle/>
          <a:p>
            <a:pPr algn="r"/>
            <a:r>
              <a:rPr lang="en-US" sz="1600" b="1" dirty="0">
                <a:solidFill>
                  <a:srgbClr val="002060"/>
                </a:solidFill>
              </a:rPr>
              <a:t>Assisted by</a:t>
            </a:r>
          </a:p>
          <a:p>
            <a:pPr algn="r"/>
            <a:r>
              <a:rPr lang="en-US" sz="1600" b="1" dirty="0">
                <a:solidFill>
                  <a:srgbClr val="002060"/>
                </a:solidFill>
              </a:rPr>
              <a:t> </a:t>
            </a:r>
          </a:p>
          <a:p>
            <a:pPr algn="r"/>
            <a:r>
              <a:rPr lang="en-US" sz="1600" b="1" dirty="0">
                <a:solidFill>
                  <a:srgbClr val="002060"/>
                </a:solidFill>
              </a:rPr>
              <a:t>Smt. Sarmistha Chakraborty</a:t>
            </a:r>
          </a:p>
          <a:p>
            <a:pPr algn="r"/>
            <a:r>
              <a:rPr lang="en-US" sz="1600" b="1" dirty="0">
                <a:solidFill>
                  <a:srgbClr val="002060"/>
                </a:solidFill>
              </a:rPr>
              <a:t>Research Scholar</a:t>
            </a:r>
          </a:p>
          <a:p>
            <a:pPr algn="r"/>
            <a:r>
              <a:rPr lang="en-US" sz="1600" b="1" dirty="0">
                <a:solidFill>
                  <a:srgbClr val="002060"/>
                </a:solidFill>
              </a:rPr>
              <a:t>Computer Sc.&amp; </a:t>
            </a:r>
            <a:r>
              <a:rPr lang="en-US" sz="1600" b="1" dirty="0" err="1">
                <a:solidFill>
                  <a:srgbClr val="002060"/>
                </a:solidFill>
              </a:rPr>
              <a:t>Engg</a:t>
            </a:r>
            <a:r>
              <a:rPr lang="en-US" sz="1600" b="1" dirty="0">
                <a:solidFill>
                  <a:srgbClr val="002060"/>
                </a:solidFill>
              </a:rPr>
              <a:t>. Department</a:t>
            </a:r>
          </a:p>
          <a:p>
            <a:pPr algn="r"/>
            <a:r>
              <a:rPr lang="en-US" sz="1600" b="1" dirty="0">
                <a:solidFill>
                  <a:srgbClr val="002060"/>
                </a:solidFill>
              </a:rPr>
              <a:t>Tripura University (A Central University)</a:t>
            </a:r>
          </a:p>
          <a:p>
            <a:pPr algn="r"/>
            <a:endParaRPr lang="en-IN" sz="1600" b="1" dirty="0">
              <a:solidFill>
                <a:srgbClr val="002060"/>
              </a:solidFill>
            </a:endParaRPr>
          </a:p>
        </p:txBody>
      </p:sp>
      <p:sp>
        <p:nvSpPr>
          <p:cNvPr id="7" name="Subtitle 2">
            <a:extLst>
              <a:ext uri="{FF2B5EF4-FFF2-40B4-BE49-F238E27FC236}">
                <a16:creationId xmlns:a16="http://schemas.microsoft.com/office/drawing/2014/main" id="{00217E5A-31FC-1A7C-8D0E-6B3A5B4F7FA2}"/>
              </a:ext>
            </a:extLst>
          </p:cNvPr>
          <p:cNvSpPr txBox="1">
            <a:spLocks/>
          </p:cNvSpPr>
          <p:nvPr/>
        </p:nvSpPr>
        <p:spPr>
          <a:xfrm>
            <a:off x="1391709" y="4506366"/>
            <a:ext cx="3806870" cy="2264076"/>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r>
              <a:rPr lang="en-US" sz="1600" b="1" dirty="0">
                <a:solidFill>
                  <a:srgbClr val="002060"/>
                </a:solidFill>
              </a:rPr>
              <a:t>Demonstrated/Presented By</a:t>
            </a:r>
          </a:p>
          <a:p>
            <a:pPr algn="l"/>
            <a:endParaRPr lang="en-US" sz="1600" b="1" dirty="0">
              <a:solidFill>
                <a:srgbClr val="002060"/>
              </a:solidFill>
            </a:endParaRPr>
          </a:p>
          <a:p>
            <a:pPr algn="l"/>
            <a:r>
              <a:rPr lang="en-US" sz="1600" b="1" dirty="0">
                <a:solidFill>
                  <a:srgbClr val="002060"/>
                </a:solidFill>
              </a:rPr>
              <a:t>Dr. Mrinal Kanti Bhowmik</a:t>
            </a:r>
          </a:p>
          <a:p>
            <a:pPr algn="l"/>
            <a:r>
              <a:rPr lang="en-US" sz="1600" b="1" dirty="0">
                <a:solidFill>
                  <a:srgbClr val="002060"/>
                </a:solidFill>
              </a:rPr>
              <a:t>Head &amp; Associate Professor</a:t>
            </a:r>
          </a:p>
          <a:p>
            <a:pPr algn="l"/>
            <a:r>
              <a:rPr lang="en-US" sz="1600" b="1" dirty="0">
                <a:solidFill>
                  <a:srgbClr val="002060"/>
                </a:solidFill>
              </a:rPr>
              <a:t>Computer Sc.&amp; </a:t>
            </a:r>
            <a:r>
              <a:rPr lang="en-US" sz="1600" b="1" dirty="0" err="1">
                <a:solidFill>
                  <a:srgbClr val="002060"/>
                </a:solidFill>
              </a:rPr>
              <a:t>Engg</a:t>
            </a:r>
            <a:r>
              <a:rPr lang="en-US" sz="1600" b="1" dirty="0">
                <a:solidFill>
                  <a:srgbClr val="002060"/>
                </a:solidFill>
              </a:rPr>
              <a:t>. Department</a:t>
            </a:r>
          </a:p>
          <a:p>
            <a:pPr algn="l"/>
            <a:r>
              <a:rPr lang="en-US" sz="1600" b="1" dirty="0">
                <a:solidFill>
                  <a:srgbClr val="002060"/>
                </a:solidFill>
              </a:rPr>
              <a:t>Tripura University (A Central University)</a:t>
            </a:r>
          </a:p>
          <a:p>
            <a:pPr algn="r"/>
            <a:endParaRPr lang="en-IN" sz="1600" b="1" dirty="0">
              <a:solidFill>
                <a:srgbClr val="002060"/>
              </a:solidFill>
            </a:endParaRPr>
          </a:p>
        </p:txBody>
      </p:sp>
      <p:sp>
        <p:nvSpPr>
          <p:cNvPr id="8" name="TextBox 7">
            <a:extLst>
              <a:ext uri="{FF2B5EF4-FFF2-40B4-BE49-F238E27FC236}">
                <a16:creationId xmlns:a16="http://schemas.microsoft.com/office/drawing/2014/main" id="{B8DF5AF1-6F8B-0792-8518-E17CEC23E01E}"/>
              </a:ext>
            </a:extLst>
          </p:cNvPr>
          <p:cNvSpPr txBox="1"/>
          <p:nvPr/>
        </p:nvSpPr>
        <p:spPr>
          <a:xfrm>
            <a:off x="5198579" y="3733681"/>
            <a:ext cx="2264230" cy="338554"/>
          </a:xfrm>
          <a:prstGeom prst="rect">
            <a:avLst/>
          </a:prstGeom>
          <a:noFill/>
        </p:spPr>
        <p:txBody>
          <a:bodyPr wrap="square" rtlCol="0">
            <a:spAutoFit/>
          </a:bodyPr>
          <a:lstStyle/>
          <a:p>
            <a:r>
              <a:rPr lang="en-US" sz="1600" b="1" dirty="0"/>
              <a:t>Date: 29</a:t>
            </a:r>
            <a:r>
              <a:rPr lang="en-US" sz="1600" b="1" baseline="30000" dirty="0"/>
              <a:t>th</a:t>
            </a:r>
            <a:r>
              <a:rPr lang="en-US" sz="1600" b="1" dirty="0"/>
              <a:t> October, 2025</a:t>
            </a:r>
            <a:endParaRPr lang="en-IN" sz="1600" b="1" dirty="0"/>
          </a:p>
        </p:txBody>
      </p:sp>
      <p:pic>
        <p:nvPicPr>
          <p:cNvPr id="3" name="Picture 2" descr="GIAN - Global Initiative of Academic Networks">
            <a:extLst>
              <a:ext uri="{FF2B5EF4-FFF2-40B4-BE49-F238E27FC236}">
                <a16:creationId xmlns:a16="http://schemas.microsoft.com/office/drawing/2014/main" id="{7AEC66EE-8235-310C-BD00-4D407810657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763" y="5128"/>
            <a:ext cx="1302161" cy="614362"/>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8">
            <a:extLst>
              <a:ext uri="{FF2B5EF4-FFF2-40B4-BE49-F238E27FC236}">
                <a16:creationId xmlns:a16="http://schemas.microsoft.com/office/drawing/2014/main" id="{7178CB0B-FC0A-1CE7-1B54-39853F6CF80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349037" y="0"/>
            <a:ext cx="838200" cy="836185"/>
          </a:xfrm>
          <a:prstGeom prst="rect">
            <a:avLst/>
          </a:prstGeom>
        </p:spPr>
      </p:pic>
    </p:spTree>
    <p:extLst>
      <p:ext uri="{BB962C8B-B14F-4D97-AF65-F5344CB8AC3E}">
        <p14:creationId xmlns:p14="http://schemas.microsoft.com/office/powerpoint/2010/main" val="14838095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60D4E3D-7281-922C-038D-9D7C6A00BF0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F781929-5267-8042-B5C7-C8804B929A69}"/>
              </a:ext>
            </a:extLst>
          </p:cNvPr>
          <p:cNvSpPr>
            <a:spLocks noGrp="1"/>
          </p:cNvSpPr>
          <p:nvPr>
            <p:ph type="title"/>
          </p:nvPr>
        </p:nvSpPr>
        <p:spPr>
          <a:xfrm>
            <a:off x="838198" y="652462"/>
            <a:ext cx="10810875" cy="1325563"/>
          </a:xfrm>
        </p:spPr>
        <p:txBody>
          <a:bodyPr/>
          <a:lstStyle/>
          <a:p>
            <a:r>
              <a:rPr lang="en-US" b="1" dirty="0">
                <a:solidFill>
                  <a:schemeClr val="accent1"/>
                </a:solidFill>
              </a:rPr>
              <a:t>Shape Features</a:t>
            </a:r>
          </a:p>
        </p:txBody>
      </p:sp>
      <p:sp>
        <p:nvSpPr>
          <p:cNvPr id="3" name="Content Placeholder 2">
            <a:extLst>
              <a:ext uri="{FF2B5EF4-FFF2-40B4-BE49-F238E27FC236}">
                <a16:creationId xmlns:a16="http://schemas.microsoft.com/office/drawing/2014/main" id="{32EB16B2-965A-03E2-7C40-3A07A63C0B16}"/>
              </a:ext>
            </a:extLst>
          </p:cNvPr>
          <p:cNvSpPr>
            <a:spLocks noGrp="1"/>
          </p:cNvSpPr>
          <p:nvPr>
            <p:ph idx="1"/>
          </p:nvPr>
        </p:nvSpPr>
        <p:spPr>
          <a:xfrm>
            <a:off x="838198" y="1854200"/>
            <a:ext cx="10515601" cy="4351338"/>
          </a:xfrm>
        </p:spPr>
        <p:txBody>
          <a:bodyPr>
            <a:normAutofit/>
          </a:bodyPr>
          <a:lstStyle/>
          <a:p>
            <a:pPr marL="0" indent="0" algn="just">
              <a:buNone/>
            </a:pPr>
            <a:r>
              <a:rPr lang="en-US" sz="2000" i="1" dirty="0">
                <a:solidFill>
                  <a:srgbClr val="C00000"/>
                </a:solidFill>
              </a:rPr>
              <a:t>4. </a:t>
            </a:r>
            <a:r>
              <a:rPr lang="en-US" sz="2000" b="1" i="1" dirty="0">
                <a:solidFill>
                  <a:srgbClr val="C00000"/>
                </a:solidFill>
              </a:rPr>
              <a:t>Equivalent Diameter (ED):</a:t>
            </a:r>
          </a:p>
          <a:p>
            <a:pPr marL="0" indent="0" algn="just">
              <a:buNone/>
            </a:pPr>
            <a:r>
              <a:rPr lang="en-US" sz="2000" dirty="0"/>
              <a:t>Equivalent diameter specifies the diameter of a circle with the same area as the region [3].</a:t>
            </a:r>
          </a:p>
          <a:p>
            <a:pPr marL="0" indent="0" algn="just">
              <a:buNone/>
            </a:pPr>
            <a:endParaRPr lang="en-US" sz="1600" i="1" dirty="0"/>
          </a:p>
          <a:p>
            <a:pPr marL="457200" lvl="1" indent="0" algn="just">
              <a:buNone/>
            </a:pPr>
            <a:endParaRPr lang="en-IN" sz="800" dirty="0">
              <a:solidFill>
                <a:srgbClr val="993300"/>
              </a:solidFill>
              <a:cs typeface="Times New Roman" panose="02020603050405020304" pitchFamily="18" charset="0"/>
            </a:endParaRPr>
          </a:p>
          <a:p>
            <a:pPr marL="457200" lvl="1" indent="0" algn="just">
              <a:buNone/>
            </a:pPr>
            <a:endParaRPr lang="en-IN" sz="800" dirty="0">
              <a:solidFill>
                <a:srgbClr val="993300"/>
              </a:solidFill>
              <a:cs typeface="Times New Roman" panose="02020603050405020304" pitchFamily="18" charset="0"/>
            </a:endParaRPr>
          </a:p>
          <a:p>
            <a:pPr marL="457200" lvl="1" indent="0" algn="just">
              <a:buNone/>
            </a:pPr>
            <a:endParaRPr lang="en-IN" sz="1600" dirty="0">
              <a:solidFill>
                <a:srgbClr val="993300"/>
              </a:solidFill>
              <a:cs typeface="Times New Roman" panose="02020603050405020304" pitchFamily="18" charset="0"/>
            </a:endParaRPr>
          </a:p>
        </p:txBody>
      </p:sp>
      <p:sp>
        <p:nvSpPr>
          <p:cNvPr id="7" name="Date Placeholder 6">
            <a:extLst>
              <a:ext uri="{FF2B5EF4-FFF2-40B4-BE49-F238E27FC236}">
                <a16:creationId xmlns:a16="http://schemas.microsoft.com/office/drawing/2014/main" id="{B4EB7871-3DD5-3B6A-B522-C95098737204}"/>
              </a:ext>
            </a:extLst>
          </p:cNvPr>
          <p:cNvSpPr>
            <a:spLocks noGrp="1"/>
          </p:cNvSpPr>
          <p:nvPr>
            <p:ph type="dt" sz="half" idx="10"/>
          </p:nvPr>
        </p:nvSpPr>
        <p:spPr/>
        <p:txBody>
          <a:bodyPr/>
          <a:lstStyle/>
          <a:p>
            <a:fld id="{12BF6E32-FEAD-4719-953B-AB2C5ACEFE76}" type="datetime1">
              <a:rPr lang="en-IN" smtClean="0"/>
              <a:t>29-10-2025</a:t>
            </a:fld>
            <a:endParaRPr lang="en-IN"/>
          </a:p>
        </p:txBody>
      </p:sp>
      <p:sp>
        <p:nvSpPr>
          <p:cNvPr id="8" name="Slide Number Placeholder 7">
            <a:extLst>
              <a:ext uri="{FF2B5EF4-FFF2-40B4-BE49-F238E27FC236}">
                <a16:creationId xmlns:a16="http://schemas.microsoft.com/office/drawing/2014/main" id="{CC2A2244-4FA4-E904-3D02-1E9A2FFA6221}"/>
              </a:ext>
            </a:extLst>
          </p:cNvPr>
          <p:cNvSpPr>
            <a:spLocks noGrp="1"/>
          </p:cNvSpPr>
          <p:nvPr>
            <p:ph type="sldNum" sz="quarter" idx="12"/>
          </p:nvPr>
        </p:nvSpPr>
        <p:spPr/>
        <p:txBody>
          <a:bodyPr/>
          <a:lstStyle/>
          <a:p>
            <a:fld id="{4F190FE7-00C8-4126-ADA5-CD2A38D06676}" type="slidenum">
              <a:rPr lang="en-IN" smtClean="0"/>
              <a:t>10</a:t>
            </a:fld>
            <a:endParaRPr lang="en-IN"/>
          </a:p>
        </p:txBody>
      </p:sp>
      <p:pic>
        <p:nvPicPr>
          <p:cNvPr id="1026" name="Picture 2" descr="Mathematics Conversion Of Circumference To Diameter Diameter Of A Inch  Circumference Shop">
            <a:extLst>
              <a:ext uri="{FF2B5EF4-FFF2-40B4-BE49-F238E27FC236}">
                <a16:creationId xmlns:a16="http://schemas.microsoft.com/office/drawing/2014/main" id="{EFC1FE69-0B34-8D07-C70E-F52A3D54C1A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95969" y="4260884"/>
            <a:ext cx="1690104" cy="1667669"/>
          </a:xfrm>
          <a:prstGeom prst="rect">
            <a:avLst/>
          </a:prstGeom>
          <a:noFill/>
          <a:extLst>
            <a:ext uri="{909E8E84-426E-40DD-AFC4-6F175D3DCCD1}">
              <a14:hiddenFill xmlns:a14="http://schemas.microsoft.com/office/drawing/2010/main">
                <a:solidFill>
                  <a:srgbClr val="FFFFFF"/>
                </a:solidFill>
              </a14:hiddenFill>
            </a:ext>
          </a:extLst>
        </p:spPr>
      </p:pic>
      <mc:AlternateContent xmlns:mc="http://schemas.openxmlformats.org/markup-compatibility/2006">
        <mc:Choice xmlns:a14="http://schemas.microsoft.com/office/drawing/2010/main" Requires="a14">
          <p:sp>
            <p:nvSpPr>
              <p:cNvPr id="10" name="TextBox 9">
                <a:extLst>
                  <a:ext uri="{FF2B5EF4-FFF2-40B4-BE49-F238E27FC236}">
                    <a16:creationId xmlns:a16="http://schemas.microsoft.com/office/drawing/2014/main" id="{0C1A604D-B269-1CA9-B827-482851F30710}"/>
                  </a:ext>
                </a:extLst>
              </p:cNvPr>
              <p:cNvSpPr txBox="1"/>
              <p:nvPr/>
            </p:nvSpPr>
            <p:spPr>
              <a:xfrm>
                <a:off x="3967456" y="3955024"/>
                <a:ext cx="3033710" cy="2535438"/>
              </a:xfrm>
              <a:prstGeom prst="rect">
                <a:avLst/>
              </a:prstGeom>
              <a:noFill/>
            </p:spPr>
            <p:txBody>
              <a:bodyPr wrap="square" rtlCol="0">
                <a:spAutoFit/>
              </a:bodyPr>
              <a:lstStyle/>
              <a:p>
                <a:pPr algn="just" defTabSz="179388"/>
                <a14:m>
                  <m:oMathPara xmlns:m="http://schemas.openxmlformats.org/officeDocument/2006/math">
                    <m:oMathParaPr>
                      <m:jc m:val="centerGroup"/>
                    </m:oMathParaPr>
                    <m:oMath xmlns:m="http://schemas.openxmlformats.org/officeDocument/2006/math">
                      <m:r>
                        <a:rPr lang="en-US" b="0" i="1" smtClean="0">
                          <a:latin typeface="Cambria Math" panose="02040503050406030204" pitchFamily="18" charset="0"/>
                        </a:rPr>
                        <m:t>𝐴𝑟𝑒𝑎</m:t>
                      </m:r>
                      <m:r>
                        <a:rPr lang="en-US" b="0" i="1" smtClean="0">
                          <a:latin typeface="Cambria Math" panose="02040503050406030204" pitchFamily="18" charset="0"/>
                        </a:rPr>
                        <m:t>=</m:t>
                      </m:r>
                      <m:r>
                        <a:rPr lang="en-US" i="1">
                          <a:latin typeface="Cambria Math" panose="02040503050406030204" pitchFamily="18" charset="0"/>
                          <a:ea typeface="Cambria Math" panose="02040503050406030204" pitchFamily="18" charset="0"/>
                        </a:rPr>
                        <m:t>𝜋</m:t>
                      </m:r>
                      <m:r>
                        <a:rPr lang="en-US" b="0" i="1" smtClean="0">
                          <a:latin typeface="Cambria Math" panose="02040503050406030204" pitchFamily="18" charset="0"/>
                          <a:ea typeface="Cambria Math" panose="02040503050406030204" pitchFamily="18" charset="0"/>
                        </a:rPr>
                        <m:t> </m:t>
                      </m:r>
                      <m:sSup>
                        <m:sSupPr>
                          <m:ctrlPr>
                            <a:rPr lang="en-US" b="0" i="1" smtClean="0">
                              <a:latin typeface="Cambria Math" panose="02040503050406030204" pitchFamily="18" charset="0"/>
                              <a:ea typeface="Cambria Math" panose="02040503050406030204" pitchFamily="18" charset="0"/>
                            </a:rPr>
                          </m:ctrlPr>
                        </m:sSupPr>
                        <m:e>
                          <m:r>
                            <a:rPr lang="en-US" b="0" i="1" smtClean="0">
                              <a:latin typeface="Cambria Math" panose="02040503050406030204" pitchFamily="18" charset="0"/>
                              <a:ea typeface="Cambria Math" panose="02040503050406030204" pitchFamily="18" charset="0"/>
                            </a:rPr>
                            <m:t>×</m:t>
                          </m:r>
                          <m:r>
                            <a:rPr lang="en-US" i="1">
                              <a:latin typeface="Cambria Math" panose="02040503050406030204" pitchFamily="18" charset="0"/>
                            </a:rPr>
                            <m:t>𝑅𝑎𝑑𝑖𝑢𝑠</m:t>
                          </m:r>
                        </m:e>
                        <m:sup>
                          <m:r>
                            <a:rPr lang="en-US" b="0" i="1" smtClean="0">
                              <a:latin typeface="Cambria Math" panose="02040503050406030204" pitchFamily="18" charset="0"/>
                              <a:ea typeface="Cambria Math" panose="02040503050406030204" pitchFamily="18" charset="0"/>
                            </a:rPr>
                            <m:t>2</m:t>
                          </m:r>
                        </m:sup>
                      </m:sSup>
                    </m:oMath>
                  </m:oMathPara>
                </a14:m>
                <a:endParaRPr lang="en-US" b="0" dirty="0"/>
              </a:p>
              <a:p>
                <a:pPr algn="just" defTabSz="179388"/>
                <a14:m>
                  <m:oMathPara xmlns:m="http://schemas.openxmlformats.org/officeDocument/2006/math">
                    <m:oMathParaPr>
                      <m:jc m:val="centerGroup"/>
                    </m:oMathParaPr>
                    <m:oMath xmlns:m="http://schemas.openxmlformats.org/officeDocument/2006/math">
                      <m:r>
                        <a:rPr lang="en-US" i="1">
                          <a:latin typeface="Cambria Math" panose="02040503050406030204" pitchFamily="18" charset="0"/>
                        </a:rPr>
                        <m:t>𝐴𝑟</m:t>
                      </m:r>
                      <m:r>
                        <a:rPr lang="en-US" b="0" i="1" smtClean="0">
                          <a:latin typeface="Cambria Math" panose="02040503050406030204" pitchFamily="18" charset="0"/>
                        </a:rPr>
                        <m:t>𝑒𝑎</m:t>
                      </m:r>
                      <m:r>
                        <a:rPr lang="en-US" b="0" i="1" smtClean="0">
                          <a:latin typeface="Cambria Math" panose="02040503050406030204" pitchFamily="18" charset="0"/>
                        </a:rPr>
                        <m:t>=</m:t>
                      </m:r>
                      <m:r>
                        <a:rPr lang="en-US" b="0" i="1" smtClean="0">
                          <a:latin typeface="Cambria Math" panose="02040503050406030204" pitchFamily="18" charset="0"/>
                          <a:ea typeface="Cambria Math" panose="02040503050406030204" pitchFamily="18" charset="0"/>
                        </a:rPr>
                        <m:t>𝜋</m:t>
                      </m:r>
                      <m:r>
                        <a:rPr lang="en-US" b="0" i="1" smtClean="0">
                          <a:latin typeface="Cambria Math" panose="02040503050406030204" pitchFamily="18" charset="0"/>
                          <a:ea typeface="Cambria Math" panose="02040503050406030204" pitchFamily="18" charset="0"/>
                        </a:rPr>
                        <m:t> ×  </m:t>
                      </m:r>
                      <m:sSup>
                        <m:sSupPr>
                          <m:ctrlPr>
                            <a:rPr lang="en-US" b="0" i="1" smtClean="0">
                              <a:latin typeface="Cambria Math" panose="02040503050406030204" pitchFamily="18" charset="0"/>
                              <a:ea typeface="Cambria Math" panose="02040503050406030204" pitchFamily="18" charset="0"/>
                            </a:rPr>
                          </m:ctrlPr>
                        </m:sSupPr>
                        <m:e>
                          <m:r>
                            <a:rPr lang="en-US" i="1">
                              <a:latin typeface="Cambria Math" panose="02040503050406030204" pitchFamily="18" charset="0"/>
                              <a:ea typeface="Cambria Math" panose="02040503050406030204" pitchFamily="18" charset="0"/>
                            </a:rPr>
                            <m:t>(</m:t>
                          </m:r>
                          <m:f>
                            <m:fPr>
                              <m:ctrlPr>
                                <a:rPr lang="en-US" i="1">
                                  <a:latin typeface="Cambria Math" panose="02040503050406030204" pitchFamily="18" charset="0"/>
                                </a:rPr>
                              </m:ctrlPr>
                            </m:fPr>
                            <m:num>
                              <m:r>
                                <a:rPr lang="en-US" i="1">
                                  <a:latin typeface="Cambria Math" panose="02040503050406030204" pitchFamily="18" charset="0"/>
                                </a:rPr>
                                <m:t>𝐷𝑖𝑎𝑚𝑒𝑡𝑒𝑟</m:t>
                              </m:r>
                            </m:num>
                            <m:den>
                              <m:r>
                                <a:rPr lang="en-US" i="1">
                                  <a:latin typeface="Cambria Math" panose="02040503050406030204" pitchFamily="18" charset="0"/>
                                </a:rPr>
                                <m:t>2</m:t>
                              </m:r>
                            </m:den>
                          </m:f>
                          <m:r>
                            <a:rPr lang="en-US" i="1">
                              <a:latin typeface="Cambria Math" panose="02040503050406030204" pitchFamily="18" charset="0"/>
                            </a:rPr>
                            <m:t> )</m:t>
                          </m:r>
                          <m:r>
                            <m:rPr>
                              <m:nor/>
                            </m:rPr>
                            <a:rPr lang="en-US" dirty="0"/>
                            <m:t> </m:t>
                          </m:r>
                        </m:e>
                        <m:sup>
                          <m:r>
                            <a:rPr lang="en-US" b="0" i="1" smtClean="0">
                              <a:latin typeface="Cambria Math" panose="02040503050406030204" pitchFamily="18" charset="0"/>
                              <a:ea typeface="Cambria Math" panose="02040503050406030204" pitchFamily="18" charset="0"/>
                            </a:rPr>
                            <m:t>2</m:t>
                          </m:r>
                        </m:sup>
                      </m:sSup>
                    </m:oMath>
                  </m:oMathPara>
                </a14:m>
                <a:endParaRPr lang="en-US" b="0" dirty="0"/>
              </a:p>
              <a:p>
                <a:pPr algn="just" defTabSz="179388"/>
                <a14:m>
                  <m:oMathPara xmlns:m="http://schemas.openxmlformats.org/officeDocument/2006/math">
                    <m:oMathParaPr>
                      <m:jc m:val="centerGroup"/>
                    </m:oMathParaPr>
                    <m:oMath xmlns:m="http://schemas.openxmlformats.org/officeDocument/2006/math">
                      <m:r>
                        <a:rPr lang="en-US" i="1">
                          <a:latin typeface="Cambria Math" panose="02040503050406030204" pitchFamily="18" charset="0"/>
                        </a:rPr>
                        <m:t>𝐴𝑟𝑒𝑎</m:t>
                      </m:r>
                      <m:r>
                        <a:rPr lang="en-US" i="1">
                          <a:latin typeface="Cambria Math" panose="02040503050406030204" pitchFamily="18" charset="0"/>
                        </a:rPr>
                        <m:t>=</m:t>
                      </m:r>
                      <m:f>
                        <m:fPr>
                          <m:ctrlPr>
                            <a:rPr lang="en-US" i="1" smtClean="0">
                              <a:latin typeface="Cambria Math" panose="02040503050406030204" pitchFamily="18" charset="0"/>
                            </a:rPr>
                          </m:ctrlPr>
                        </m:fPr>
                        <m:num>
                          <m:r>
                            <a:rPr lang="en-US" i="1" smtClean="0">
                              <a:latin typeface="Cambria Math" panose="02040503050406030204" pitchFamily="18" charset="0"/>
                              <a:ea typeface="Cambria Math" panose="02040503050406030204" pitchFamily="18" charset="0"/>
                            </a:rPr>
                            <m:t>𝜋</m:t>
                          </m:r>
                          <m:r>
                            <a:rPr lang="en-US" i="1">
                              <a:latin typeface="Cambria Math" panose="02040503050406030204" pitchFamily="18" charset="0"/>
                              <a:ea typeface="Cambria Math" panose="02040503050406030204" pitchFamily="18" charset="0"/>
                            </a:rPr>
                            <m:t>×</m:t>
                          </m:r>
                          <m:sSup>
                            <m:sSupPr>
                              <m:ctrlPr>
                                <a:rPr lang="en-US" i="1" smtClean="0">
                                  <a:latin typeface="Cambria Math" panose="02040503050406030204" pitchFamily="18" charset="0"/>
                                  <a:ea typeface="Cambria Math" panose="02040503050406030204" pitchFamily="18" charset="0"/>
                                </a:rPr>
                              </m:ctrlPr>
                            </m:sSupPr>
                            <m:e>
                              <m:r>
                                <a:rPr lang="en-US" i="1">
                                  <a:latin typeface="Cambria Math" panose="02040503050406030204" pitchFamily="18" charset="0"/>
                                </a:rPr>
                                <m:t>𝐷𝑖𝑎𝑚𝑒𝑡𝑒𝑟</m:t>
                              </m:r>
                            </m:e>
                            <m:sup>
                              <m:r>
                                <a:rPr lang="en-US" b="0" i="1" smtClean="0">
                                  <a:latin typeface="Cambria Math" panose="02040503050406030204" pitchFamily="18" charset="0"/>
                                  <a:ea typeface="Cambria Math" panose="02040503050406030204" pitchFamily="18" charset="0"/>
                                </a:rPr>
                                <m:t>2</m:t>
                              </m:r>
                            </m:sup>
                          </m:sSup>
                          <m:r>
                            <a:rPr lang="en-US" b="0" i="1" smtClean="0">
                              <a:latin typeface="Cambria Math" panose="02040503050406030204" pitchFamily="18" charset="0"/>
                              <a:ea typeface="Cambria Math" panose="02040503050406030204" pitchFamily="18" charset="0"/>
                            </a:rPr>
                            <m:t> </m:t>
                          </m:r>
                        </m:num>
                        <m:den>
                          <m:r>
                            <a:rPr lang="en-US" b="0" i="1" smtClean="0">
                              <a:latin typeface="Cambria Math" panose="02040503050406030204" pitchFamily="18" charset="0"/>
                            </a:rPr>
                            <m:t>4</m:t>
                          </m:r>
                        </m:den>
                      </m:f>
                    </m:oMath>
                  </m:oMathPara>
                </a14:m>
                <a:endParaRPr lang="en-US" b="0" dirty="0"/>
              </a:p>
              <a:p>
                <a:pPr algn="just" defTabSz="179388"/>
                <a:r>
                  <a:rPr lang="en-US" dirty="0"/>
                  <a:t>4 </a:t>
                </a:r>
                <a14:m>
                  <m:oMath xmlns:m="http://schemas.openxmlformats.org/officeDocument/2006/math">
                    <m:r>
                      <a:rPr lang="en-US" i="1">
                        <a:latin typeface="Cambria Math" panose="02040503050406030204" pitchFamily="18" charset="0"/>
                      </a:rPr>
                      <m:t>𝐴𝑟𝑒𝑎</m:t>
                    </m:r>
                    <m:r>
                      <a:rPr lang="en-US" i="1">
                        <a:latin typeface="Cambria Math" panose="02040503050406030204" pitchFamily="18" charset="0"/>
                      </a:rPr>
                      <m:t>=</m:t>
                    </m:r>
                    <m:r>
                      <a:rPr lang="en-US" i="1">
                        <a:latin typeface="Cambria Math" panose="02040503050406030204" pitchFamily="18" charset="0"/>
                        <a:ea typeface="Cambria Math" panose="02040503050406030204" pitchFamily="18" charset="0"/>
                      </a:rPr>
                      <m:t>𝜋</m:t>
                    </m:r>
                    <m:r>
                      <a:rPr lang="en-US" i="1">
                        <a:latin typeface="Cambria Math" panose="02040503050406030204" pitchFamily="18" charset="0"/>
                        <a:ea typeface="Cambria Math" panose="02040503050406030204" pitchFamily="18" charset="0"/>
                      </a:rPr>
                      <m:t> </m:t>
                    </m:r>
                    <m:sSup>
                      <m:sSupPr>
                        <m:ctrlPr>
                          <a:rPr lang="en-US" i="1">
                            <a:latin typeface="Cambria Math" panose="02040503050406030204" pitchFamily="18" charset="0"/>
                            <a:ea typeface="Cambria Math" panose="02040503050406030204" pitchFamily="18" charset="0"/>
                          </a:rPr>
                        </m:ctrlPr>
                      </m:sSupPr>
                      <m:e>
                        <m:r>
                          <a:rPr lang="en-US" i="1">
                            <a:latin typeface="Cambria Math" panose="02040503050406030204" pitchFamily="18" charset="0"/>
                            <a:ea typeface="Cambria Math" panose="02040503050406030204" pitchFamily="18" charset="0"/>
                          </a:rPr>
                          <m:t>×</m:t>
                        </m:r>
                        <m:r>
                          <a:rPr lang="en-US" b="0" i="1" smtClean="0">
                            <a:latin typeface="Cambria Math" panose="02040503050406030204" pitchFamily="18" charset="0"/>
                            <a:ea typeface="Cambria Math" panose="02040503050406030204" pitchFamily="18" charset="0"/>
                          </a:rPr>
                          <m:t>𝐷𝑖𝑎𝑚𝑒𝑡𝑒𝑟</m:t>
                        </m:r>
                      </m:e>
                      <m:sup>
                        <m:r>
                          <a:rPr lang="en-US" i="1">
                            <a:latin typeface="Cambria Math" panose="02040503050406030204" pitchFamily="18" charset="0"/>
                            <a:ea typeface="Cambria Math" panose="02040503050406030204" pitchFamily="18" charset="0"/>
                          </a:rPr>
                          <m:t>2</m:t>
                        </m:r>
                      </m:sup>
                    </m:sSup>
                  </m:oMath>
                </a14:m>
                <a:endParaRPr lang="en-US" b="0" dirty="0"/>
              </a:p>
              <a:p>
                <a:pPr algn="just" defTabSz="179388"/>
                <a14:m>
                  <m:oMathPara xmlns:m="http://schemas.openxmlformats.org/officeDocument/2006/math">
                    <m:oMathParaPr>
                      <m:jc m:val="centerGroup"/>
                    </m:oMathParaPr>
                    <m:oMath xmlns:m="http://schemas.openxmlformats.org/officeDocument/2006/math">
                      <m:r>
                        <a:rPr lang="en-US" i="1">
                          <a:latin typeface="Cambria Math" panose="02040503050406030204" pitchFamily="18" charset="0"/>
                          <a:ea typeface="Cambria Math" panose="02040503050406030204" pitchFamily="18" charset="0"/>
                        </a:rPr>
                        <m:t>𝐷𝑖𝑎𝑚𝑒𝑡𝑒𝑟</m:t>
                      </m:r>
                      <m:r>
                        <a:rPr lang="en-US" b="0" i="1" smtClean="0">
                          <a:latin typeface="Cambria Math" panose="02040503050406030204" pitchFamily="18" charset="0"/>
                          <a:ea typeface="Cambria Math" panose="02040503050406030204" pitchFamily="18" charset="0"/>
                        </a:rPr>
                        <m:t>=</m:t>
                      </m:r>
                      <m:rad>
                        <m:radPr>
                          <m:degHide m:val="on"/>
                          <m:ctrlPr>
                            <a:rPr lang="en-US" b="0" i="1" smtClean="0">
                              <a:latin typeface="Cambria Math" panose="02040503050406030204" pitchFamily="18" charset="0"/>
                              <a:ea typeface="Cambria Math" panose="02040503050406030204" pitchFamily="18" charset="0"/>
                            </a:rPr>
                          </m:ctrlPr>
                        </m:radPr>
                        <m:deg/>
                        <m:e>
                          <m:f>
                            <m:fPr>
                              <m:ctrlPr>
                                <a:rPr lang="en-US" b="0" i="1" smtClean="0">
                                  <a:latin typeface="Cambria Math" panose="02040503050406030204" pitchFamily="18" charset="0"/>
                                  <a:ea typeface="Cambria Math" panose="02040503050406030204" pitchFamily="18" charset="0"/>
                                </a:rPr>
                              </m:ctrlPr>
                            </m:fPr>
                            <m:num>
                              <m:r>
                                <m:rPr>
                                  <m:nor/>
                                </m:rPr>
                                <a:rPr lang="en-US" dirty="0"/>
                                <m:t>4</m:t>
                              </m:r>
                              <m:r>
                                <a:rPr lang="en-US" i="1">
                                  <a:latin typeface="Cambria Math" panose="02040503050406030204" pitchFamily="18" charset="0"/>
                                </a:rPr>
                                <m:t>𝐴𝑟𝑒𝑎</m:t>
                              </m:r>
                            </m:num>
                            <m:den>
                              <m:r>
                                <a:rPr lang="en-US" i="1">
                                  <a:latin typeface="Cambria Math" panose="02040503050406030204" pitchFamily="18" charset="0"/>
                                  <a:ea typeface="Cambria Math" panose="02040503050406030204" pitchFamily="18" charset="0"/>
                                </a:rPr>
                                <m:t>𝜋</m:t>
                              </m:r>
                            </m:den>
                          </m:f>
                        </m:e>
                      </m:rad>
                    </m:oMath>
                  </m:oMathPara>
                </a14:m>
                <a:endParaRPr lang="en-IN" dirty="0"/>
              </a:p>
            </p:txBody>
          </p:sp>
        </mc:Choice>
        <mc:Fallback>
          <p:sp>
            <p:nvSpPr>
              <p:cNvPr id="10" name="TextBox 9">
                <a:extLst>
                  <a:ext uri="{FF2B5EF4-FFF2-40B4-BE49-F238E27FC236}">
                    <a16:creationId xmlns:a16="http://schemas.microsoft.com/office/drawing/2014/main" id="{0C1A604D-B269-1CA9-B827-482851F30710}"/>
                  </a:ext>
                </a:extLst>
              </p:cNvPr>
              <p:cNvSpPr txBox="1">
                <a:spLocks noRot="1" noChangeAspect="1" noMove="1" noResize="1" noEditPoints="1" noAdjustHandles="1" noChangeArrowheads="1" noChangeShapeType="1" noTextEdit="1"/>
              </p:cNvSpPr>
              <p:nvPr/>
            </p:nvSpPr>
            <p:spPr>
              <a:xfrm>
                <a:off x="3967456" y="3955024"/>
                <a:ext cx="3033710" cy="2535438"/>
              </a:xfrm>
              <a:prstGeom prst="rect">
                <a:avLst/>
              </a:prstGeom>
              <a:blipFill>
                <a:blip r:embed="rId3"/>
                <a:stretch>
                  <a:fillRect l="-1811"/>
                </a:stretch>
              </a:blipFill>
            </p:spPr>
            <p:txBody>
              <a:bodyPr/>
              <a:lstStyle/>
              <a:p>
                <a:r>
                  <a:rPr lang="en-IN">
                    <a:noFill/>
                  </a:rPr>
                  <a:t> </a:t>
                </a:r>
              </a:p>
            </p:txBody>
          </p:sp>
        </mc:Fallback>
      </mc:AlternateContent>
      <p:sp>
        <p:nvSpPr>
          <p:cNvPr id="11" name="Rectangle: Rounded Corners 10">
            <a:extLst>
              <a:ext uri="{FF2B5EF4-FFF2-40B4-BE49-F238E27FC236}">
                <a16:creationId xmlns:a16="http://schemas.microsoft.com/office/drawing/2014/main" id="{106C1386-D782-ABC6-D040-2F7407713BE4}"/>
              </a:ext>
            </a:extLst>
          </p:cNvPr>
          <p:cNvSpPr/>
          <p:nvPr/>
        </p:nvSpPr>
        <p:spPr>
          <a:xfrm>
            <a:off x="821531" y="3853937"/>
            <a:ext cx="6110286" cy="2645639"/>
          </a:xfrm>
          <a:prstGeom prst="roundRect">
            <a:avLst/>
          </a:prstGeom>
          <a:noFill/>
          <a:ln w="9525" cap="flat" cmpd="sng" algn="ctr">
            <a:solidFill>
              <a:schemeClr val="accent6"/>
            </a:solidFill>
            <a:prstDash val="solid"/>
            <a:round/>
            <a:headEnd type="none" w="med" len="med"/>
            <a:tailEnd type="none" w="med" len="med"/>
          </a:ln>
        </p:spPr>
        <p:style>
          <a:lnRef idx="0">
            <a:scrgbClr r="0" g="0" b="0"/>
          </a:lnRef>
          <a:fillRef idx="0">
            <a:scrgbClr r="0" g="0" b="0"/>
          </a:fillRef>
          <a:effectRef idx="0">
            <a:scrgbClr r="0" g="0" b="0"/>
          </a:effectRef>
          <a:fontRef idx="minor">
            <a:schemeClr val="accent6"/>
          </a:fontRef>
        </p:style>
        <p:txBody>
          <a:bodyPr rtlCol="0" anchor="ctr"/>
          <a:lstStyle/>
          <a:p>
            <a:pPr algn="ctr"/>
            <a:endParaRPr lang="en-IN"/>
          </a:p>
        </p:txBody>
      </p:sp>
      <p:pic>
        <p:nvPicPr>
          <p:cNvPr id="5" name="Picture 4" descr="GIAN - Global Initiative of Academic Networks">
            <a:extLst>
              <a:ext uri="{FF2B5EF4-FFF2-40B4-BE49-F238E27FC236}">
                <a16:creationId xmlns:a16="http://schemas.microsoft.com/office/drawing/2014/main" id="{F1C992AD-9A73-2B78-8E84-26BA74E79C1D}"/>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763" y="5128"/>
            <a:ext cx="1302161" cy="614362"/>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5">
            <a:extLst>
              <a:ext uri="{FF2B5EF4-FFF2-40B4-BE49-F238E27FC236}">
                <a16:creationId xmlns:a16="http://schemas.microsoft.com/office/drawing/2014/main" id="{B9D3C44A-104F-6CDA-CD77-2B9592DE560D}"/>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1349037" y="0"/>
            <a:ext cx="838200" cy="836185"/>
          </a:xfrm>
          <a:prstGeom prst="rect">
            <a:avLst/>
          </a:prstGeom>
        </p:spPr>
      </p:pic>
      <mc:AlternateContent xmlns:mc="http://schemas.openxmlformats.org/markup-compatibility/2006">
        <mc:Choice xmlns:a14="http://schemas.microsoft.com/office/drawing/2010/main" Requires="a14">
          <p:sp>
            <p:nvSpPr>
              <p:cNvPr id="4" name="Rectangle: Rounded Corners 3">
                <a:extLst>
                  <a:ext uri="{FF2B5EF4-FFF2-40B4-BE49-F238E27FC236}">
                    <a16:creationId xmlns:a16="http://schemas.microsoft.com/office/drawing/2014/main" id="{902627F9-E5DD-5510-1266-735AC440B5B2}"/>
                  </a:ext>
                </a:extLst>
              </p:cNvPr>
              <p:cNvSpPr/>
              <p:nvPr/>
            </p:nvSpPr>
            <p:spPr>
              <a:xfrm>
                <a:off x="952498" y="2729227"/>
                <a:ext cx="3867149" cy="847725"/>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r>
                        <a:rPr lang="en-US" b="1" i="0">
                          <a:latin typeface="Cambria Math" panose="02040503050406030204" pitchFamily="18" charset="0"/>
                        </a:rPr>
                        <m:t>𝐄𝐪𝐮𝐢𝐯𝐚𝐥𝐞𝐧𝐭</m:t>
                      </m:r>
                      <m:r>
                        <a:rPr lang="en-US" b="1" i="0">
                          <a:latin typeface="Cambria Math" panose="02040503050406030204" pitchFamily="18" charset="0"/>
                        </a:rPr>
                        <m:t>_</m:t>
                      </m:r>
                      <m:r>
                        <a:rPr lang="en-US" b="1" i="0">
                          <a:latin typeface="Cambria Math" panose="02040503050406030204" pitchFamily="18" charset="0"/>
                        </a:rPr>
                        <m:t>𝐃𝐢𝐚𝐦𝐞𝐭𝐞𝐫</m:t>
                      </m:r>
                      <m:r>
                        <a:rPr lang="en-US" b="1" i="0">
                          <a:latin typeface="Cambria Math" panose="02040503050406030204" pitchFamily="18" charset="0"/>
                        </a:rPr>
                        <m:t>=</m:t>
                      </m:r>
                      <m:rad>
                        <m:radPr>
                          <m:degHide m:val="on"/>
                          <m:ctrlPr>
                            <a:rPr lang="en-US" b="1" i="1">
                              <a:latin typeface="Cambria Math" panose="02040503050406030204" pitchFamily="18" charset="0"/>
                            </a:rPr>
                          </m:ctrlPr>
                        </m:radPr>
                        <m:deg/>
                        <m:e>
                          <m:f>
                            <m:fPr>
                              <m:ctrlPr>
                                <a:rPr lang="en-US" b="1" i="1">
                                  <a:latin typeface="Cambria Math" panose="02040503050406030204" pitchFamily="18" charset="0"/>
                                </a:rPr>
                              </m:ctrlPr>
                            </m:fPr>
                            <m:num>
                              <m:r>
                                <a:rPr lang="en-US" b="1" i="0">
                                  <a:latin typeface="Cambria Math" panose="02040503050406030204" pitchFamily="18" charset="0"/>
                                </a:rPr>
                                <m:t>𝟒</m:t>
                              </m:r>
                              <m:r>
                                <a:rPr lang="en-US" b="1" i="0">
                                  <a:latin typeface="Cambria Math" panose="02040503050406030204" pitchFamily="18" charset="0"/>
                                </a:rPr>
                                <m:t>  </m:t>
                              </m:r>
                              <m:r>
                                <a:rPr lang="en-US" b="1" i="0">
                                  <a:latin typeface="Cambria Math" panose="02040503050406030204" pitchFamily="18" charset="0"/>
                                  <a:ea typeface="Cambria Math" panose="02040503050406030204" pitchFamily="18" charset="0"/>
                                </a:rPr>
                                <m:t>𝐀𝐫𝐞𝐚</m:t>
                              </m:r>
                            </m:num>
                            <m:den>
                              <m:r>
                                <a:rPr lang="en-US" b="1" i="0">
                                  <a:latin typeface="Cambria Math" panose="02040503050406030204" pitchFamily="18" charset="0"/>
                                  <a:ea typeface="Cambria Math" panose="02040503050406030204" pitchFamily="18" charset="0"/>
                                </a:rPr>
                                <m:t>𝛑</m:t>
                              </m:r>
                            </m:den>
                          </m:f>
                        </m:e>
                      </m:rad>
                    </m:oMath>
                  </m:oMathPara>
                </a14:m>
                <a:endParaRPr lang="en-IN" b="1" dirty="0"/>
              </a:p>
            </p:txBody>
          </p:sp>
        </mc:Choice>
        <mc:Fallback>
          <p:sp>
            <p:nvSpPr>
              <p:cNvPr id="4" name="Rectangle: Rounded Corners 3">
                <a:extLst>
                  <a:ext uri="{FF2B5EF4-FFF2-40B4-BE49-F238E27FC236}">
                    <a16:creationId xmlns:a16="http://schemas.microsoft.com/office/drawing/2014/main" id="{902627F9-E5DD-5510-1266-735AC440B5B2}"/>
                  </a:ext>
                </a:extLst>
              </p:cNvPr>
              <p:cNvSpPr>
                <a:spLocks noRot="1" noChangeAspect="1" noMove="1" noResize="1" noEditPoints="1" noAdjustHandles="1" noChangeArrowheads="1" noChangeShapeType="1" noTextEdit="1"/>
              </p:cNvSpPr>
              <p:nvPr/>
            </p:nvSpPr>
            <p:spPr>
              <a:xfrm>
                <a:off x="952498" y="2729227"/>
                <a:ext cx="3867149" cy="847725"/>
              </a:xfrm>
              <a:prstGeom prst="roundRect">
                <a:avLst/>
              </a:prstGeom>
              <a:blipFill>
                <a:blip r:embed="rId6"/>
                <a:stretch>
                  <a:fillRect/>
                </a:stretch>
              </a:blipFill>
            </p:spPr>
            <p:txBody>
              <a:bodyPr/>
              <a:lstStyle/>
              <a:p>
                <a:r>
                  <a:rPr lang="en-IN">
                    <a:noFill/>
                  </a:rPr>
                  <a:t> </a:t>
                </a:r>
              </a:p>
            </p:txBody>
          </p:sp>
        </mc:Fallback>
      </mc:AlternateContent>
      <p:sp>
        <p:nvSpPr>
          <p:cNvPr id="9" name="Rectangle: Rounded Corners 8">
            <a:extLst>
              <a:ext uri="{FF2B5EF4-FFF2-40B4-BE49-F238E27FC236}">
                <a16:creationId xmlns:a16="http://schemas.microsoft.com/office/drawing/2014/main" id="{416BA481-B3C2-B1D9-630A-CF78C7406EC3}"/>
              </a:ext>
            </a:extLst>
          </p:cNvPr>
          <p:cNvSpPr/>
          <p:nvPr/>
        </p:nvSpPr>
        <p:spPr>
          <a:xfrm>
            <a:off x="7786713" y="5159249"/>
            <a:ext cx="3319437" cy="1131887"/>
          </a:xfrm>
          <a:prstGeom prst="roundRect">
            <a:avLst/>
          </a:prstGeom>
          <a:solidFill>
            <a:schemeClr val="bg1"/>
          </a:solidFill>
          <a:ln w="28575">
            <a:solidFill>
              <a:srgbClr val="2424A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b="1" dirty="0">
                <a:solidFill>
                  <a:schemeClr val="tx1"/>
                </a:solidFill>
              </a:rPr>
              <a:t>Interpretation:</a:t>
            </a:r>
          </a:p>
          <a:p>
            <a:r>
              <a:rPr lang="en-US" dirty="0">
                <a:solidFill>
                  <a:schemeClr val="tx1"/>
                </a:solidFill>
              </a:rPr>
              <a:t>Normal Nucleus:  ED is small.</a:t>
            </a:r>
          </a:p>
          <a:p>
            <a:r>
              <a:rPr lang="en-US" dirty="0">
                <a:solidFill>
                  <a:schemeClr val="tx1"/>
                </a:solidFill>
              </a:rPr>
              <a:t>Abnormal Nucleus: ED is large.</a:t>
            </a:r>
          </a:p>
          <a:p>
            <a:endParaRPr lang="en-IN" dirty="0">
              <a:solidFill>
                <a:schemeClr val="tx1"/>
              </a:solidFill>
            </a:endParaRPr>
          </a:p>
        </p:txBody>
      </p:sp>
    </p:spTree>
    <p:extLst>
      <p:ext uri="{BB962C8B-B14F-4D97-AF65-F5344CB8AC3E}">
        <p14:creationId xmlns:p14="http://schemas.microsoft.com/office/powerpoint/2010/main" val="312648811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C561311-1A28-1F43-442A-59E09EA71BD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FACBB09-C2E9-82F5-5D82-25DE2AD1EBFE}"/>
              </a:ext>
            </a:extLst>
          </p:cNvPr>
          <p:cNvSpPr>
            <a:spLocks noGrp="1"/>
          </p:cNvSpPr>
          <p:nvPr>
            <p:ph type="title"/>
          </p:nvPr>
        </p:nvSpPr>
        <p:spPr>
          <a:xfrm>
            <a:off x="914399" y="765175"/>
            <a:ext cx="10810875" cy="1325563"/>
          </a:xfrm>
        </p:spPr>
        <p:txBody>
          <a:bodyPr/>
          <a:lstStyle/>
          <a:p>
            <a:r>
              <a:rPr lang="en-US" b="1" dirty="0">
                <a:solidFill>
                  <a:schemeClr val="accent1"/>
                </a:solidFill>
              </a:rPr>
              <a:t>Shape Features</a:t>
            </a:r>
          </a:p>
        </p:txBody>
      </p:sp>
      <p:sp>
        <p:nvSpPr>
          <p:cNvPr id="3" name="Content Placeholder 2">
            <a:extLst>
              <a:ext uri="{FF2B5EF4-FFF2-40B4-BE49-F238E27FC236}">
                <a16:creationId xmlns:a16="http://schemas.microsoft.com/office/drawing/2014/main" id="{8573EED7-5392-CB48-A2BD-377CF8E65162}"/>
              </a:ext>
            </a:extLst>
          </p:cNvPr>
          <p:cNvSpPr>
            <a:spLocks noGrp="1"/>
          </p:cNvSpPr>
          <p:nvPr>
            <p:ph idx="1"/>
          </p:nvPr>
        </p:nvSpPr>
        <p:spPr>
          <a:xfrm>
            <a:off x="838198" y="1854200"/>
            <a:ext cx="10515601" cy="4351338"/>
          </a:xfrm>
        </p:spPr>
        <p:txBody>
          <a:bodyPr>
            <a:normAutofit/>
          </a:bodyPr>
          <a:lstStyle/>
          <a:p>
            <a:pPr marL="457200" lvl="1" indent="0" algn="just">
              <a:buNone/>
            </a:pPr>
            <a:endParaRPr lang="en-IN" sz="800" dirty="0">
              <a:solidFill>
                <a:srgbClr val="993300"/>
              </a:solidFill>
              <a:cs typeface="Times New Roman" panose="02020603050405020304" pitchFamily="18" charset="0"/>
            </a:endParaRPr>
          </a:p>
          <a:p>
            <a:pPr marL="85725" lvl="1" indent="0" algn="just">
              <a:buNone/>
            </a:pPr>
            <a:r>
              <a:rPr lang="en-IN" sz="2000" b="1" dirty="0">
                <a:solidFill>
                  <a:srgbClr val="C00000"/>
                </a:solidFill>
                <a:cs typeface="Times New Roman" panose="02020603050405020304" pitchFamily="18" charset="0"/>
              </a:rPr>
              <a:t>5</a:t>
            </a:r>
            <a:r>
              <a:rPr lang="en-IN" sz="2000" b="1" i="1" dirty="0">
                <a:solidFill>
                  <a:srgbClr val="C00000"/>
                </a:solidFill>
                <a:cs typeface="Times New Roman" panose="02020603050405020304" pitchFamily="18" charset="0"/>
              </a:rPr>
              <a:t>. Major Axis Length (MAJ)</a:t>
            </a:r>
            <a:r>
              <a:rPr lang="en-US" sz="2000" b="1" i="1" dirty="0">
                <a:solidFill>
                  <a:srgbClr val="C00000"/>
                </a:solidFill>
              </a:rPr>
              <a:t>:</a:t>
            </a:r>
          </a:p>
          <a:p>
            <a:pPr marL="85725" lvl="1" indent="0" algn="just">
              <a:buNone/>
            </a:pPr>
            <a:r>
              <a:rPr lang="en-US" sz="2000" dirty="0"/>
              <a:t>To find major axis length, a pair of points on the boundary is found whose Euclidean distance from each other is larger than any other pair of points on the boundary line. The line used to connect these two points is called major axis length [3].</a:t>
            </a:r>
          </a:p>
          <a:p>
            <a:pPr marL="457200" lvl="1" indent="0" algn="just">
              <a:buNone/>
            </a:pPr>
            <a:endParaRPr lang="en-IN" sz="1600" dirty="0">
              <a:solidFill>
                <a:srgbClr val="993300"/>
              </a:solidFill>
              <a:cs typeface="Times New Roman" panose="02020603050405020304" pitchFamily="18" charset="0"/>
            </a:endParaRPr>
          </a:p>
        </p:txBody>
      </p:sp>
      <p:sp>
        <p:nvSpPr>
          <p:cNvPr id="7" name="Date Placeholder 6">
            <a:extLst>
              <a:ext uri="{FF2B5EF4-FFF2-40B4-BE49-F238E27FC236}">
                <a16:creationId xmlns:a16="http://schemas.microsoft.com/office/drawing/2014/main" id="{E9F90AE5-76C4-125C-2455-9BAFBDA60969}"/>
              </a:ext>
            </a:extLst>
          </p:cNvPr>
          <p:cNvSpPr>
            <a:spLocks noGrp="1"/>
          </p:cNvSpPr>
          <p:nvPr>
            <p:ph type="dt" sz="half" idx="10"/>
          </p:nvPr>
        </p:nvSpPr>
        <p:spPr/>
        <p:txBody>
          <a:bodyPr/>
          <a:lstStyle/>
          <a:p>
            <a:fld id="{12BF6E32-FEAD-4719-953B-AB2C5ACEFE76}" type="datetime1">
              <a:rPr lang="en-IN" smtClean="0"/>
              <a:t>29-10-2025</a:t>
            </a:fld>
            <a:endParaRPr lang="en-IN"/>
          </a:p>
        </p:txBody>
      </p:sp>
      <p:sp>
        <p:nvSpPr>
          <p:cNvPr id="8" name="Slide Number Placeholder 7">
            <a:extLst>
              <a:ext uri="{FF2B5EF4-FFF2-40B4-BE49-F238E27FC236}">
                <a16:creationId xmlns:a16="http://schemas.microsoft.com/office/drawing/2014/main" id="{949D89E5-0AA0-F1B2-DBD0-2F47C2D89ED8}"/>
              </a:ext>
            </a:extLst>
          </p:cNvPr>
          <p:cNvSpPr>
            <a:spLocks noGrp="1"/>
          </p:cNvSpPr>
          <p:nvPr>
            <p:ph type="sldNum" sz="quarter" idx="12"/>
          </p:nvPr>
        </p:nvSpPr>
        <p:spPr/>
        <p:txBody>
          <a:bodyPr/>
          <a:lstStyle/>
          <a:p>
            <a:fld id="{4F190FE7-00C8-4126-ADA5-CD2A38D06676}" type="slidenum">
              <a:rPr lang="en-IN" smtClean="0"/>
              <a:t>11</a:t>
            </a:fld>
            <a:endParaRPr lang="en-IN"/>
          </a:p>
        </p:txBody>
      </p:sp>
      <p:pic>
        <p:nvPicPr>
          <p:cNvPr id="5" name="Picture 4" descr="GIAN - Global Initiative of Academic Networks">
            <a:extLst>
              <a:ext uri="{FF2B5EF4-FFF2-40B4-BE49-F238E27FC236}">
                <a16:creationId xmlns:a16="http://schemas.microsoft.com/office/drawing/2014/main" id="{6418CE10-A7C2-2782-F6E3-C7D8A1F99AE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763" y="5128"/>
            <a:ext cx="1302161" cy="614362"/>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8">
            <a:extLst>
              <a:ext uri="{FF2B5EF4-FFF2-40B4-BE49-F238E27FC236}">
                <a16:creationId xmlns:a16="http://schemas.microsoft.com/office/drawing/2014/main" id="{25B7F9AE-1866-A657-3B8C-3A352E4BA1A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349037" y="0"/>
            <a:ext cx="838200" cy="836185"/>
          </a:xfrm>
          <a:prstGeom prst="rect">
            <a:avLst/>
          </a:prstGeom>
        </p:spPr>
      </p:pic>
      <p:pic>
        <p:nvPicPr>
          <p:cNvPr id="4" name="Picture 3">
            <a:extLst>
              <a:ext uri="{FF2B5EF4-FFF2-40B4-BE49-F238E27FC236}">
                <a16:creationId xmlns:a16="http://schemas.microsoft.com/office/drawing/2014/main" id="{B79B6140-ECFA-10E1-0563-CA9E795D1BC6}"/>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294458" y="3687695"/>
            <a:ext cx="1504950" cy="1257300"/>
          </a:xfrm>
          <a:prstGeom prst="rect">
            <a:avLst/>
          </a:prstGeom>
        </p:spPr>
      </p:pic>
      <p:pic>
        <p:nvPicPr>
          <p:cNvPr id="10" name="Picture 9">
            <a:extLst>
              <a:ext uri="{FF2B5EF4-FFF2-40B4-BE49-F238E27FC236}">
                <a16:creationId xmlns:a16="http://schemas.microsoft.com/office/drawing/2014/main" id="{6547C6CD-479A-88FA-628D-608E12A7A60E}"/>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142999" y="3687695"/>
            <a:ext cx="1504950" cy="1257300"/>
          </a:xfrm>
          <a:prstGeom prst="rect">
            <a:avLst/>
          </a:prstGeom>
        </p:spPr>
      </p:pic>
      <p:pic>
        <p:nvPicPr>
          <p:cNvPr id="16" name="Picture 15">
            <a:extLst>
              <a:ext uri="{FF2B5EF4-FFF2-40B4-BE49-F238E27FC236}">
                <a16:creationId xmlns:a16="http://schemas.microsoft.com/office/drawing/2014/main" id="{879D8EA0-29D3-6094-AA1D-A1479B2F4B65}"/>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3316575" y="5032995"/>
            <a:ext cx="1515489" cy="1258141"/>
          </a:xfrm>
          <a:prstGeom prst="rect">
            <a:avLst/>
          </a:prstGeom>
        </p:spPr>
      </p:pic>
      <p:pic>
        <p:nvPicPr>
          <p:cNvPr id="18" name="Picture 17">
            <a:extLst>
              <a:ext uri="{FF2B5EF4-FFF2-40B4-BE49-F238E27FC236}">
                <a16:creationId xmlns:a16="http://schemas.microsoft.com/office/drawing/2014/main" id="{7A113CB3-ADBA-3DB6-097B-EF6023DED33E}"/>
              </a:ext>
            </a:extLst>
          </p:cNvPr>
          <p:cNvPicPr>
            <a:picLocks noChangeAspect="1"/>
          </p:cNvPicPr>
          <p:nvPr/>
        </p:nvPicPr>
        <p:blipFill>
          <a:blip r:embed="rId7"/>
          <a:stretch>
            <a:fillRect/>
          </a:stretch>
        </p:blipFill>
        <p:spPr>
          <a:xfrm>
            <a:off x="1142999" y="5032995"/>
            <a:ext cx="1476581" cy="1247949"/>
          </a:xfrm>
          <a:prstGeom prst="rect">
            <a:avLst/>
          </a:prstGeom>
        </p:spPr>
      </p:pic>
      <p:sp>
        <p:nvSpPr>
          <p:cNvPr id="19" name="TextBox 18">
            <a:extLst>
              <a:ext uri="{FF2B5EF4-FFF2-40B4-BE49-F238E27FC236}">
                <a16:creationId xmlns:a16="http://schemas.microsoft.com/office/drawing/2014/main" id="{5A2B3A03-0E60-77EC-95D5-6FA494DC1F1D}"/>
              </a:ext>
            </a:extLst>
          </p:cNvPr>
          <p:cNvSpPr txBox="1"/>
          <p:nvPr/>
        </p:nvSpPr>
        <p:spPr>
          <a:xfrm>
            <a:off x="914399" y="3355174"/>
            <a:ext cx="1962150" cy="307777"/>
          </a:xfrm>
          <a:prstGeom prst="rect">
            <a:avLst/>
          </a:prstGeom>
          <a:noFill/>
        </p:spPr>
        <p:txBody>
          <a:bodyPr wrap="square" rtlCol="0">
            <a:spAutoFit/>
          </a:bodyPr>
          <a:lstStyle/>
          <a:p>
            <a:pPr algn="ctr"/>
            <a:r>
              <a:rPr lang="en-US" sz="1400" b="1" dirty="0">
                <a:solidFill>
                  <a:srgbClr val="C00000"/>
                </a:solidFill>
              </a:rPr>
              <a:t>Normal Cell</a:t>
            </a:r>
            <a:endParaRPr lang="en-IN" sz="1400" b="1" dirty="0">
              <a:solidFill>
                <a:srgbClr val="C00000"/>
              </a:solidFill>
            </a:endParaRPr>
          </a:p>
        </p:txBody>
      </p:sp>
      <p:sp>
        <p:nvSpPr>
          <p:cNvPr id="20" name="TextBox 19">
            <a:extLst>
              <a:ext uri="{FF2B5EF4-FFF2-40B4-BE49-F238E27FC236}">
                <a16:creationId xmlns:a16="http://schemas.microsoft.com/office/drawing/2014/main" id="{53A030F6-9F76-DC08-D73C-D59FB6162B24}"/>
              </a:ext>
            </a:extLst>
          </p:cNvPr>
          <p:cNvSpPr txBox="1"/>
          <p:nvPr/>
        </p:nvSpPr>
        <p:spPr>
          <a:xfrm>
            <a:off x="3093245" y="3355173"/>
            <a:ext cx="1962150" cy="307777"/>
          </a:xfrm>
          <a:prstGeom prst="rect">
            <a:avLst/>
          </a:prstGeom>
          <a:noFill/>
        </p:spPr>
        <p:txBody>
          <a:bodyPr wrap="square" rtlCol="0">
            <a:spAutoFit/>
          </a:bodyPr>
          <a:lstStyle/>
          <a:p>
            <a:pPr algn="ctr"/>
            <a:r>
              <a:rPr lang="en-US" sz="1400" b="1" dirty="0">
                <a:solidFill>
                  <a:srgbClr val="C00000"/>
                </a:solidFill>
              </a:rPr>
              <a:t>Abnormal Cell</a:t>
            </a:r>
            <a:endParaRPr lang="en-IN" sz="1400" b="1" dirty="0">
              <a:solidFill>
                <a:srgbClr val="C00000"/>
              </a:solidFill>
            </a:endParaRPr>
          </a:p>
        </p:txBody>
      </p:sp>
      <p:sp>
        <p:nvSpPr>
          <p:cNvPr id="21" name="TextBox 20">
            <a:extLst>
              <a:ext uri="{FF2B5EF4-FFF2-40B4-BE49-F238E27FC236}">
                <a16:creationId xmlns:a16="http://schemas.microsoft.com/office/drawing/2014/main" id="{65E50B4D-3E09-C306-D057-CCCCDBACB51C}"/>
              </a:ext>
            </a:extLst>
          </p:cNvPr>
          <p:cNvSpPr txBox="1"/>
          <p:nvPr/>
        </p:nvSpPr>
        <p:spPr>
          <a:xfrm>
            <a:off x="4832064" y="4619608"/>
            <a:ext cx="1962150" cy="307777"/>
          </a:xfrm>
          <a:prstGeom prst="rect">
            <a:avLst/>
          </a:prstGeom>
          <a:noFill/>
        </p:spPr>
        <p:txBody>
          <a:bodyPr wrap="square" rtlCol="0">
            <a:spAutoFit/>
          </a:bodyPr>
          <a:lstStyle/>
          <a:p>
            <a:pPr algn="ctr"/>
            <a:r>
              <a:rPr lang="en-US" sz="1400" b="1" dirty="0">
                <a:solidFill>
                  <a:srgbClr val="C00000"/>
                </a:solidFill>
              </a:rPr>
              <a:t>Segmented Nucleus</a:t>
            </a:r>
            <a:endParaRPr lang="en-IN" sz="1400" b="1" dirty="0">
              <a:solidFill>
                <a:srgbClr val="C00000"/>
              </a:solidFill>
            </a:endParaRPr>
          </a:p>
        </p:txBody>
      </p:sp>
      <p:sp>
        <p:nvSpPr>
          <p:cNvPr id="22" name="TextBox 21">
            <a:extLst>
              <a:ext uri="{FF2B5EF4-FFF2-40B4-BE49-F238E27FC236}">
                <a16:creationId xmlns:a16="http://schemas.microsoft.com/office/drawing/2014/main" id="{A50B3D8D-F6DA-9981-2CDA-2962D1C4FC81}"/>
              </a:ext>
            </a:extLst>
          </p:cNvPr>
          <p:cNvSpPr txBox="1"/>
          <p:nvPr/>
        </p:nvSpPr>
        <p:spPr>
          <a:xfrm>
            <a:off x="4799408" y="6037931"/>
            <a:ext cx="2743200" cy="307777"/>
          </a:xfrm>
          <a:prstGeom prst="rect">
            <a:avLst/>
          </a:prstGeom>
          <a:noFill/>
        </p:spPr>
        <p:txBody>
          <a:bodyPr wrap="square" rtlCol="0">
            <a:spAutoFit/>
          </a:bodyPr>
          <a:lstStyle/>
          <a:p>
            <a:pPr algn="ctr"/>
            <a:r>
              <a:rPr lang="en-US" sz="1400" b="1" dirty="0">
                <a:solidFill>
                  <a:srgbClr val="C00000"/>
                </a:solidFill>
              </a:rPr>
              <a:t>Major Axis length of Nucleus</a:t>
            </a:r>
            <a:endParaRPr lang="en-IN" sz="1400" b="1" dirty="0">
              <a:solidFill>
                <a:srgbClr val="C00000"/>
              </a:solidFill>
            </a:endParaRPr>
          </a:p>
        </p:txBody>
      </p:sp>
      <p:sp>
        <p:nvSpPr>
          <p:cNvPr id="6" name="Rectangle: Rounded Corners 5">
            <a:extLst>
              <a:ext uri="{FF2B5EF4-FFF2-40B4-BE49-F238E27FC236}">
                <a16:creationId xmlns:a16="http://schemas.microsoft.com/office/drawing/2014/main" id="{9EC760FF-4011-640A-F71D-2450AEBB5EAA}"/>
              </a:ext>
            </a:extLst>
          </p:cNvPr>
          <p:cNvSpPr/>
          <p:nvPr/>
        </p:nvSpPr>
        <p:spPr>
          <a:xfrm>
            <a:off x="7786713" y="5159249"/>
            <a:ext cx="3405162" cy="1131887"/>
          </a:xfrm>
          <a:prstGeom prst="roundRect">
            <a:avLst/>
          </a:prstGeom>
          <a:solidFill>
            <a:schemeClr val="bg1"/>
          </a:solidFill>
          <a:ln w="28575">
            <a:solidFill>
              <a:srgbClr val="2424A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b="1" dirty="0">
                <a:solidFill>
                  <a:schemeClr val="tx1"/>
                </a:solidFill>
              </a:rPr>
              <a:t>Interpretation:</a:t>
            </a:r>
          </a:p>
          <a:p>
            <a:r>
              <a:rPr lang="en-US" dirty="0">
                <a:solidFill>
                  <a:schemeClr val="tx1"/>
                </a:solidFill>
              </a:rPr>
              <a:t>Normal Nucleus:  MAJ is shorter.</a:t>
            </a:r>
          </a:p>
          <a:p>
            <a:r>
              <a:rPr lang="en-US" dirty="0">
                <a:solidFill>
                  <a:schemeClr val="tx1"/>
                </a:solidFill>
              </a:rPr>
              <a:t>Abnormal Nucleus: MAJ is longer.</a:t>
            </a:r>
          </a:p>
          <a:p>
            <a:endParaRPr lang="en-IN" dirty="0">
              <a:solidFill>
                <a:schemeClr val="tx1"/>
              </a:solidFill>
            </a:endParaRPr>
          </a:p>
        </p:txBody>
      </p:sp>
    </p:spTree>
    <p:extLst>
      <p:ext uri="{BB962C8B-B14F-4D97-AF65-F5344CB8AC3E}">
        <p14:creationId xmlns:p14="http://schemas.microsoft.com/office/powerpoint/2010/main" val="79300223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F48FE29-E8A5-4374-FA96-86ED2A8334D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139D473-92BC-EEE0-CA87-6B96BF860F99}"/>
              </a:ext>
            </a:extLst>
          </p:cNvPr>
          <p:cNvSpPr>
            <a:spLocks noGrp="1"/>
          </p:cNvSpPr>
          <p:nvPr>
            <p:ph type="title"/>
          </p:nvPr>
        </p:nvSpPr>
        <p:spPr>
          <a:xfrm>
            <a:off x="838198" y="652462"/>
            <a:ext cx="10810875" cy="1325563"/>
          </a:xfrm>
        </p:spPr>
        <p:txBody>
          <a:bodyPr/>
          <a:lstStyle/>
          <a:p>
            <a:r>
              <a:rPr lang="en-US" b="1" dirty="0">
                <a:solidFill>
                  <a:schemeClr val="accent1"/>
                </a:solidFill>
              </a:rPr>
              <a:t>Shape Features</a:t>
            </a:r>
          </a:p>
        </p:txBody>
      </p:sp>
      <p:sp>
        <p:nvSpPr>
          <p:cNvPr id="3" name="Content Placeholder 2">
            <a:extLst>
              <a:ext uri="{FF2B5EF4-FFF2-40B4-BE49-F238E27FC236}">
                <a16:creationId xmlns:a16="http://schemas.microsoft.com/office/drawing/2014/main" id="{DF3B0B48-7ACE-2C5D-E87C-D538BE4ABCF9}"/>
              </a:ext>
            </a:extLst>
          </p:cNvPr>
          <p:cNvSpPr>
            <a:spLocks noGrp="1"/>
          </p:cNvSpPr>
          <p:nvPr>
            <p:ph idx="1"/>
          </p:nvPr>
        </p:nvSpPr>
        <p:spPr>
          <a:xfrm>
            <a:off x="838198" y="1854200"/>
            <a:ext cx="10515601" cy="4351338"/>
          </a:xfrm>
        </p:spPr>
        <p:txBody>
          <a:bodyPr>
            <a:normAutofit/>
          </a:bodyPr>
          <a:lstStyle/>
          <a:p>
            <a:pPr marL="0" indent="0" algn="just">
              <a:buNone/>
            </a:pPr>
            <a:r>
              <a:rPr lang="en-US" sz="2000" b="1" i="1" dirty="0">
                <a:solidFill>
                  <a:srgbClr val="C00000"/>
                </a:solidFill>
              </a:rPr>
              <a:t>6. Minor Axis Length (MIN):</a:t>
            </a:r>
          </a:p>
          <a:p>
            <a:pPr marL="0" indent="0" algn="just">
              <a:buNone/>
            </a:pPr>
            <a:r>
              <a:rPr lang="en-US" sz="2000" dirty="0"/>
              <a:t>Minor Axis length is the axis perpendicular to the major axis length [3].</a:t>
            </a:r>
          </a:p>
          <a:p>
            <a:pPr marL="0" indent="0" algn="just">
              <a:buNone/>
            </a:pPr>
            <a:endParaRPr lang="en-US" sz="2000" dirty="0"/>
          </a:p>
          <a:p>
            <a:pPr marL="457200" lvl="1" indent="0" algn="just">
              <a:buNone/>
            </a:pPr>
            <a:endParaRPr lang="en-IN" sz="2000" dirty="0">
              <a:solidFill>
                <a:srgbClr val="993300"/>
              </a:solidFill>
              <a:cs typeface="Times New Roman" panose="02020603050405020304" pitchFamily="18" charset="0"/>
            </a:endParaRPr>
          </a:p>
          <a:p>
            <a:pPr marL="457200" lvl="1" indent="0" algn="just">
              <a:buNone/>
            </a:pPr>
            <a:endParaRPr lang="en-IN" sz="2000" dirty="0">
              <a:solidFill>
                <a:srgbClr val="993300"/>
              </a:solidFill>
              <a:cs typeface="Times New Roman" panose="02020603050405020304" pitchFamily="18" charset="0"/>
            </a:endParaRPr>
          </a:p>
          <a:p>
            <a:pPr marL="457200" lvl="1" indent="0" algn="just">
              <a:buNone/>
            </a:pPr>
            <a:endParaRPr lang="en-IN" sz="2000" dirty="0">
              <a:solidFill>
                <a:srgbClr val="993300"/>
              </a:solidFill>
              <a:cs typeface="Times New Roman" panose="02020603050405020304" pitchFamily="18" charset="0"/>
            </a:endParaRPr>
          </a:p>
        </p:txBody>
      </p:sp>
      <p:sp>
        <p:nvSpPr>
          <p:cNvPr id="7" name="Date Placeholder 6">
            <a:extLst>
              <a:ext uri="{FF2B5EF4-FFF2-40B4-BE49-F238E27FC236}">
                <a16:creationId xmlns:a16="http://schemas.microsoft.com/office/drawing/2014/main" id="{C0EFBA67-C7FC-56D7-D3C2-89B1A1187905}"/>
              </a:ext>
            </a:extLst>
          </p:cNvPr>
          <p:cNvSpPr>
            <a:spLocks noGrp="1"/>
          </p:cNvSpPr>
          <p:nvPr>
            <p:ph type="dt" sz="half" idx="10"/>
          </p:nvPr>
        </p:nvSpPr>
        <p:spPr/>
        <p:txBody>
          <a:bodyPr/>
          <a:lstStyle/>
          <a:p>
            <a:fld id="{12BF6E32-FEAD-4719-953B-AB2C5ACEFE76}" type="datetime1">
              <a:rPr lang="en-IN" smtClean="0"/>
              <a:t>29-10-2025</a:t>
            </a:fld>
            <a:endParaRPr lang="en-IN"/>
          </a:p>
        </p:txBody>
      </p:sp>
      <p:sp>
        <p:nvSpPr>
          <p:cNvPr id="8" name="Slide Number Placeholder 7">
            <a:extLst>
              <a:ext uri="{FF2B5EF4-FFF2-40B4-BE49-F238E27FC236}">
                <a16:creationId xmlns:a16="http://schemas.microsoft.com/office/drawing/2014/main" id="{3522631B-4F40-087D-8B43-AFCDE952CC61}"/>
              </a:ext>
            </a:extLst>
          </p:cNvPr>
          <p:cNvSpPr>
            <a:spLocks noGrp="1"/>
          </p:cNvSpPr>
          <p:nvPr>
            <p:ph type="sldNum" sz="quarter" idx="12"/>
          </p:nvPr>
        </p:nvSpPr>
        <p:spPr/>
        <p:txBody>
          <a:bodyPr/>
          <a:lstStyle/>
          <a:p>
            <a:fld id="{4F190FE7-00C8-4126-ADA5-CD2A38D06676}" type="slidenum">
              <a:rPr lang="en-IN" smtClean="0"/>
              <a:t>12</a:t>
            </a:fld>
            <a:endParaRPr lang="en-IN"/>
          </a:p>
        </p:txBody>
      </p:sp>
      <p:pic>
        <p:nvPicPr>
          <p:cNvPr id="6" name="Picture 5" descr="GIAN - Global Initiative of Academic Networks">
            <a:extLst>
              <a:ext uri="{FF2B5EF4-FFF2-40B4-BE49-F238E27FC236}">
                <a16:creationId xmlns:a16="http://schemas.microsoft.com/office/drawing/2014/main" id="{B9C7E4B2-5526-0C2B-5B7F-92F66DDFE62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763" y="5128"/>
            <a:ext cx="1302161" cy="614362"/>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8">
            <a:extLst>
              <a:ext uri="{FF2B5EF4-FFF2-40B4-BE49-F238E27FC236}">
                <a16:creationId xmlns:a16="http://schemas.microsoft.com/office/drawing/2014/main" id="{84CA88B2-EE27-B838-5745-3EABA5B61FD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349037" y="0"/>
            <a:ext cx="838200" cy="836185"/>
          </a:xfrm>
          <a:prstGeom prst="rect">
            <a:avLst/>
          </a:prstGeom>
        </p:spPr>
      </p:pic>
      <p:pic>
        <p:nvPicPr>
          <p:cNvPr id="15" name="Picture 14">
            <a:extLst>
              <a:ext uri="{FF2B5EF4-FFF2-40B4-BE49-F238E27FC236}">
                <a16:creationId xmlns:a16="http://schemas.microsoft.com/office/drawing/2014/main" id="{863D6B7A-E6DB-5FD2-94D0-F13627C6D385}"/>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474245" y="3289705"/>
            <a:ext cx="1504950" cy="1257300"/>
          </a:xfrm>
          <a:prstGeom prst="rect">
            <a:avLst/>
          </a:prstGeom>
        </p:spPr>
      </p:pic>
      <p:pic>
        <p:nvPicPr>
          <p:cNvPr id="16" name="Picture 15">
            <a:extLst>
              <a:ext uri="{FF2B5EF4-FFF2-40B4-BE49-F238E27FC236}">
                <a16:creationId xmlns:a16="http://schemas.microsoft.com/office/drawing/2014/main" id="{07039C5B-6F44-2531-D6C1-F177243EA824}"/>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996554" y="3289705"/>
            <a:ext cx="1504950" cy="1257300"/>
          </a:xfrm>
          <a:prstGeom prst="rect">
            <a:avLst/>
          </a:prstGeom>
        </p:spPr>
      </p:pic>
      <p:sp>
        <p:nvSpPr>
          <p:cNvPr id="17" name="TextBox 16">
            <a:extLst>
              <a:ext uri="{FF2B5EF4-FFF2-40B4-BE49-F238E27FC236}">
                <a16:creationId xmlns:a16="http://schemas.microsoft.com/office/drawing/2014/main" id="{20A55198-7A44-BD95-EE28-04023E0AFFFB}"/>
              </a:ext>
            </a:extLst>
          </p:cNvPr>
          <p:cNvSpPr txBox="1"/>
          <p:nvPr/>
        </p:nvSpPr>
        <p:spPr>
          <a:xfrm>
            <a:off x="911425" y="2996039"/>
            <a:ext cx="1962150" cy="307777"/>
          </a:xfrm>
          <a:prstGeom prst="rect">
            <a:avLst/>
          </a:prstGeom>
          <a:noFill/>
        </p:spPr>
        <p:txBody>
          <a:bodyPr wrap="square" rtlCol="0">
            <a:spAutoFit/>
          </a:bodyPr>
          <a:lstStyle/>
          <a:p>
            <a:pPr algn="ctr"/>
            <a:r>
              <a:rPr lang="en-US" sz="1400" b="1" dirty="0">
                <a:solidFill>
                  <a:srgbClr val="C00000"/>
                </a:solidFill>
              </a:rPr>
              <a:t>Normal Cell</a:t>
            </a:r>
            <a:endParaRPr lang="en-IN" sz="1400" b="1" dirty="0">
              <a:solidFill>
                <a:srgbClr val="C00000"/>
              </a:solidFill>
            </a:endParaRPr>
          </a:p>
        </p:txBody>
      </p:sp>
      <p:sp>
        <p:nvSpPr>
          <p:cNvPr id="18" name="TextBox 17">
            <a:extLst>
              <a:ext uri="{FF2B5EF4-FFF2-40B4-BE49-F238E27FC236}">
                <a16:creationId xmlns:a16="http://schemas.microsoft.com/office/drawing/2014/main" id="{75142FDE-81C8-03CC-FD5D-C03E12E22872}"/>
              </a:ext>
            </a:extLst>
          </p:cNvPr>
          <p:cNvSpPr txBox="1"/>
          <p:nvPr/>
        </p:nvSpPr>
        <p:spPr>
          <a:xfrm>
            <a:off x="3245645" y="2996039"/>
            <a:ext cx="1962150" cy="307777"/>
          </a:xfrm>
          <a:prstGeom prst="rect">
            <a:avLst/>
          </a:prstGeom>
          <a:noFill/>
        </p:spPr>
        <p:txBody>
          <a:bodyPr wrap="square" rtlCol="0">
            <a:spAutoFit/>
          </a:bodyPr>
          <a:lstStyle/>
          <a:p>
            <a:pPr algn="ctr"/>
            <a:r>
              <a:rPr lang="en-US" sz="1400" b="1" dirty="0">
                <a:solidFill>
                  <a:srgbClr val="C00000"/>
                </a:solidFill>
              </a:rPr>
              <a:t>Abnormal Cell</a:t>
            </a:r>
            <a:endParaRPr lang="en-IN" sz="1400" b="1" dirty="0">
              <a:solidFill>
                <a:srgbClr val="C00000"/>
              </a:solidFill>
            </a:endParaRPr>
          </a:p>
        </p:txBody>
      </p:sp>
      <p:sp>
        <p:nvSpPr>
          <p:cNvPr id="19" name="TextBox 18">
            <a:extLst>
              <a:ext uri="{FF2B5EF4-FFF2-40B4-BE49-F238E27FC236}">
                <a16:creationId xmlns:a16="http://schemas.microsoft.com/office/drawing/2014/main" id="{CECC87D4-9390-C078-722E-F2F06AC2DCB3}"/>
              </a:ext>
            </a:extLst>
          </p:cNvPr>
          <p:cNvSpPr txBox="1"/>
          <p:nvPr/>
        </p:nvSpPr>
        <p:spPr>
          <a:xfrm>
            <a:off x="4841082" y="4239227"/>
            <a:ext cx="1962150" cy="307777"/>
          </a:xfrm>
          <a:prstGeom prst="rect">
            <a:avLst/>
          </a:prstGeom>
          <a:noFill/>
        </p:spPr>
        <p:txBody>
          <a:bodyPr wrap="square" rtlCol="0">
            <a:spAutoFit/>
          </a:bodyPr>
          <a:lstStyle/>
          <a:p>
            <a:pPr algn="ctr"/>
            <a:r>
              <a:rPr lang="en-US" sz="1400" b="1" dirty="0">
                <a:solidFill>
                  <a:srgbClr val="C00000"/>
                </a:solidFill>
              </a:rPr>
              <a:t>Segmented Nucleus</a:t>
            </a:r>
            <a:endParaRPr lang="en-IN" sz="1400" b="1" dirty="0">
              <a:solidFill>
                <a:srgbClr val="C00000"/>
              </a:solidFill>
            </a:endParaRPr>
          </a:p>
        </p:txBody>
      </p:sp>
      <p:sp>
        <p:nvSpPr>
          <p:cNvPr id="20" name="TextBox 19">
            <a:extLst>
              <a:ext uri="{FF2B5EF4-FFF2-40B4-BE49-F238E27FC236}">
                <a16:creationId xmlns:a16="http://schemas.microsoft.com/office/drawing/2014/main" id="{15E16AF5-AB7E-3E05-8054-6F4D9EFA96FE}"/>
              </a:ext>
            </a:extLst>
          </p:cNvPr>
          <p:cNvSpPr txBox="1"/>
          <p:nvPr/>
        </p:nvSpPr>
        <p:spPr>
          <a:xfrm>
            <a:off x="4748239" y="5748743"/>
            <a:ext cx="2743200" cy="307777"/>
          </a:xfrm>
          <a:prstGeom prst="rect">
            <a:avLst/>
          </a:prstGeom>
          <a:noFill/>
        </p:spPr>
        <p:txBody>
          <a:bodyPr wrap="square" rtlCol="0">
            <a:spAutoFit/>
          </a:bodyPr>
          <a:lstStyle/>
          <a:p>
            <a:pPr algn="ctr"/>
            <a:r>
              <a:rPr lang="en-US" sz="1400" b="1" dirty="0">
                <a:solidFill>
                  <a:srgbClr val="C00000"/>
                </a:solidFill>
              </a:rPr>
              <a:t>Minor Axis length of Nucleus</a:t>
            </a:r>
            <a:endParaRPr lang="en-IN" sz="1400" b="1" dirty="0">
              <a:solidFill>
                <a:srgbClr val="C00000"/>
              </a:solidFill>
            </a:endParaRPr>
          </a:p>
        </p:txBody>
      </p:sp>
      <p:pic>
        <p:nvPicPr>
          <p:cNvPr id="24" name="Picture 23">
            <a:extLst>
              <a:ext uri="{FF2B5EF4-FFF2-40B4-BE49-F238E27FC236}">
                <a16:creationId xmlns:a16="http://schemas.microsoft.com/office/drawing/2014/main" id="{D7D7847D-07B4-2CD0-B57C-A265E3F96755}"/>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3474245" y="4751966"/>
            <a:ext cx="1477363" cy="1248610"/>
          </a:xfrm>
          <a:prstGeom prst="rect">
            <a:avLst/>
          </a:prstGeom>
        </p:spPr>
      </p:pic>
      <p:pic>
        <p:nvPicPr>
          <p:cNvPr id="26" name="Picture 25">
            <a:extLst>
              <a:ext uri="{FF2B5EF4-FFF2-40B4-BE49-F238E27FC236}">
                <a16:creationId xmlns:a16="http://schemas.microsoft.com/office/drawing/2014/main" id="{F8FBEF7F-1066-C3E0-0587-D3DCDFFA08F2}"/>
              </a:ext>
            </a:extLst>
          </p:cNvPr>
          <p:cNvPicPr>
            <a:picLocks noChangeAspect="1"/>
          </p:cNvPicPr>
          <p:nvPr/>
        </p:nvPicPr>
        <p:blipFill>
          <a:blip r:embed="rId7"/>
          <a:stretch>
            <a:fillRect/>
          </a:stretch>
        </p:blipFill>
        <p:spPr>
          <a:xfrm>
            <a:off x="1001212" y="4779807"/>
            <a:ext cx="1495634" cy="1228896"/>
          </a:xfrm>
          <a:prstGeom prst="rect">
            <a:avLst/>
          </a:prstGeom>
        </p:spPr>
      </p:pic>
      <p:sp>
        <p:nvSpPr>
          <p:cNvPr id="4" name="Rectangle: Rounded Corners 3">
            <a:extLst>
              <a:ext uri="{FF2B5EF4-FFF2-40B4-BE49-F238E27FC236}">
                <a16:creationId xmlns:a16="http://schemas.microsoft.com/office/drawing/2014/main" id="{0E18DED4-771D-FB66-765B-08FF2F45A377}"/>
              </a:ext>
            </a:extLst>
          </p:cNvPr>
          <p:cNvSpPr/>
          <p:nvPr/>
        </p:nvSpPr>
        <p:spPr>
          <a:xfrm>
            <a:off x="7786713" y="5073651"/>
            <a:ext cx="3271812" cy="1131887"/>
          </a:xfrm>
          <a:prstGeom prst="roundRect">
            <a:avLst/>
          </a:prstGeom>
          <a:solidFill>
            <a:schemeClr val="bg1"/>
          </a:solidFill>
          <a:ln w="28575">
            <a:solidFill>
              <a:srgbClr val="2424A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b="1" dirty="0">
                <a:solidFill>
                  <a:schemeClr val="tx1"/>
                </a:solidFill>
              </a:rPr>
              <a:t>Interpretation:</a:t>
            </a:r>
          </a:p>
          <a:p>
            <a:r>
              <a:rPr lang="en-US" dirty="0">
                <a:solidFill>
                  <a:schemeClr val="tx1"/>
                </a:solidFill>
              </a:rPr>
              <a:t>Normal Nucleus:  MAJ=MIN</a:t>
            </a:r>
          </a:p>
          <a:p>
            <a:r>
              <a:rPr lang="en-US" dirty="0">
                <a:solidFill>
                  <a:schemeClr val="tx1"/>
                </a:solidFill>
              </a:rPr>
              <a:t>Abnormal Nucleus: MAJ &gt; MIN</a:t>
            </a:r>
          </a:p>
          <a:p>
            <a:endParaRPr lang="en-IN" dirty="0">
              <a:solidFill>
                <a:schemeClr val="tx1"/>
              </a:solidFill>
            </a:endParaRPr>
          </a:p>
        </p:txBody>
      </p:sp>
    </p:spTree>
    <p:extLst>
      <p:ext uri="{BB962C8B-B14F-4D97-AF65-F5344CB8AC3E}">
        <p14:creationId xmlns:p14="http://schemas.microsoft.com/office/powerpoint/2010/main" val="18178976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3705E51-D1BA-D020-C84A-1C55ECCA0F1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4B56D48-EC34-5A41-1B20-4968DD1F8B5E}"/>
              </a:ext>
            </a:extLst>
          </p:cNvPr>
          <p:cNvSpPr>
            <a:spLocks noGrp="1"/>
          </p:cNvSpPr>
          <p:nvPr>
            <p:ph type="title"/>
          </p:nvPr>
        </p:nvSpPr>
        <p:spPr>
          <a:xfrm>
            <a:off x="838198" y="652462"/>
            <a:ext cx="10810875" cy="1325563"/>
          </a:xfrm>
        </p:spPr>
        <p:txBody>
          <a:bodyPr/>
          <a:lstStyle/>
          <a:p>
            <a:r>
              <a:rPr lang="en-US" b="1" dirty="0">
                <a:solidFill>
                  <a:schemeClr val="accent1"/>
                </a:solidFill>
              </a:rPr>
              <a:t>Shape Features</a:t>
            </a:r>
          </a:p>
        </p:txBody>
      </p:sp>
      <p:sp>
        <p:nvSpPr>
          <p:cNvPr id="3" name="Content Placeholder 2">
            <a:extLst>
              <a:ext uri="{FF2B5EF4-FFF2-40B4-BE49-F238E27FC236}">
                <a16:creationId xmlns:a16="http://schemas.microsoft.com/office/drawing/2014/main" id="{FC703EAB-F214-2CFC-1D95-E1AF2AFE240B}"/>
              </a:ext>
            </a:extLst>
          </p:cNvPr>
          <p:cNvSpPr>
            <a:spLocks noGrp="1"/>
          </p:cNvSpPr>
          <p:nvPr>
            <p:ph idx="1"/>
          </p:nvPr>
        </p:nvSpPr>
        <p:spPr>
          <a:xfrm>
            <a:off x="838198" y="1854200"/>
            <a:ext cx="6448427" cy="4351338"/>
          </a:xfrm>
        </p:spPr>
        <p:txBody>
          <a:bodyPr>
            <a:normAutofit/>
          </a:bodyPr>
          <a:lstStyle/>
          <a:p>
            <a:pPr marL="0" indent="0" algn="just">
              <a:buNone/>
            </a:pPr>
            <a:r>
              <a:rPr lang="en-US" sz="2000" b="1" dirty="0">
                <a:solidFill>
                  <a:srgbClr val="C00000"/>
                </a:solidFill>
              </a:rPr>
              <a:t>7. Elongation (EN):</a:t>
            </a:r>
          </a:p>
          <a:p>
            <a:pPr algn="just"/>
            <a:r>
              <a:rPr lang="en-US" sz="2000" dirty="0"/>
              <a:t>The elongation was calculated through minor axis length divided by major axis length.</a:t>
            </a:r>
          </a:p>
          <a:p>
            <a:pPr algn="just"/>
            <a:r>
              <a:rPr lang="en-US" sz="2000" dirty="0"/>
              <a:t>Circle has the elongation value exactly 1.</a:t>
            </a:r>
          </a:p>
          <a:p>
            <a:pPr algn="just"/>
            <a:r>
              <a:rPr lang="en-US" sz="2000" dirty="0"/>
              <a:t>From the elongation value, assumptions are generally made regarding how much a cell deviated from the circle [3]. </a:t>
            </a:r>
          </a:p>
          <a:p>
            <a:pPr algn="just"/>
            <a:r>
              <a:rPr lang="en-US" sz="2000" dirty="0"/>
              <a:t>The Elongation can be calculated by the given equation:</a:t>
            </a:r>
          </a:p>
          <a:p>
            <a:pPr marL="0" indent="0" algn="just">
              <a:buNone/>
            </a:pPr>
            <a:endParaRPr lang="en-US" sz="2000" dirty="0"/>
          </a:p>
          <a:p>
            <a:pPr marL="0" indent="0" algn="just">
              <a:buNone/>
            </a:pPr>
            <a:endParaRPr lang="en-US" sz="2000" i="1" dirty="0"/>
          </a:p>
          <a:p>
            <a:pPr marL="457200" lvl="1" indent="0" algn="just">
              <a:buNone/>
            </a:pPr>
            <a:endParaRPr lang="en-IN" sz="2000" dirty="0">
              <a:solidFill>
                <a:srgbClr val="993300"/>
              </a:solidFill>
              <a:cs typeface="Times New Roman" panose="02020603050405020304" pitchFamily="18" charset="0"/>
            </a:endParaRPr>
          </a:p>
          <a:p>
            <a:pPr marL="457200" lvl="1" indent="0" algn="just">
              <a:buNone/>
            </a:pPr>
            <a:endParaRPr lang="en-IN" sz="2000" dirty="0">
              <a:solidFill>
                <a:srgbClr val="993300"/>
              </a:solidFill>
              <a:cs typeface="Times New Roman" panose="02020603050405020304" pitchFamily="18" charset="0"/>
            </a:endParaRPr>
          </a:p>
          <a:p>
            <a:pPr marL="457200" lvl="1" indent="0" algn="just">
              <a:buNone/>
            </a:pPr>
            <a:endParaRPr lang="en-IN" sz="2000" dirty="0">
              <a:solidFill>
                <a:srgbClr val="993300"/>
              </a:solidFill>
              <a:cs typeface="Times New Roman" panose="02020603050405020304" pitchFamily="18" charset="0"/>
            </a:endParaRPr>
          </a:p>
        </p:txBody>
      </p:sp>
      <p:sp>
        <p:nvSpPr>
          <p:cNvPr id="7" name="Date Placeholder 6">
            <a:extLst>
              <a:ext uri="{FF2B5EF4-FFF2-40B4-BE49-F238E27FC236}">
                <a16:creationId xmlns:a16="http://schemas.microsoft.com/office/drawing/2014/main" id="{AD6E585E-D4FD-90DD-9417-A2C8FC68B840}"/>
              </a:ext>
            </a:extLst>
          </p:cNvPr>
          <p:cNvSpPr>
            <a:spLocks noGrp="1"/>
          </p:cNvSpPr>
          <p:nvPr>
            <p:ph type="dt" sz="half" idx="10"/>
          </p:nvPr>
        </p:nvSpPr>
        <p:spPr/>
        <p:txBody>
          <a:bodyPr/>
          <a:lstStyle/>
          <a:p>
            <a:fld id="{12BF6E32-FEAD-4719-953B-AB2C5ACEFE76}" type="datetime1">
              <a:rPr lang="en-IN" smtClean="0"/>
              <a:t>29-10-2025</a:t>
            </a:fld>
            <a:endParaRPr lang="en-IN"/>
          </a:p>
        </p:txBody>
      </p:sp>
      <p:sp>
        <p:nvSpPr>
          <p:cNvPr id="8" name="Slide Number Placeholder 7">
            <a:extLst>
              <a:ext uri="{FF2B5EF4-FFF2-40B4-BE49-F238E27FC236}">
                <a16:creationId xmlns:a16="http://schemas.microsoft.com/office/drawing/2014/main" id="{3395AA20-0EF0-96EB-DCBB-8025E8D8CD30}"/>
              </a:ext>
            </a:extLst>
          </p:cNvPr>
          <p:cNvSpPr>
            <a:spLocks noGrp="1"/>
          </p:cNvSpPr>
          <p:nvPr>
            <p:ph type="sldNum" sz="quarter" idx="12"/>
          </p:nvPr>
        </p:nvSpPr>
        <p:spPr/>
        <p:txBody>
          <a:bodyPr/>
          <a:lstStyle/>
          <a:p>
            <a:fld id="{4F190FE7-00C8-4126-ADA5-CD2A38D06676}" type="slidenum">
              <a:rPr lang="en-IN" smtClean="0"/>
              <a:t>13</a:t>
            </a:fld>
            <a:endParaRPr lang="en-IN"/>
          </a:p>
        </p:txBody>
      </p:sp>
      <p:pic>
        <p:nvPicPr>
          <p:cNvPr id="6" name="Picture 5" descr="GIAN - Global Initiative of Academic Networks">
            <a:extLst>
              <a:ext uri="{FF2B5EF4-FFF2-40B4-BE49-F238E27FC236}">
                <a16:creationId xmlns:a16="http://schemas.microsoft.com/office/drawing/2014/main" id="{C4A2F1FE-7021-2DDD-7D80-EA847CC7246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763" y="5128"/>
            <a:ext cx="1302161" cy="614362"/>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8">
            <a:extLst>
              <a:ext uri="{FF2B5EF4-FFF2-40B4-BE49-F238E27FC236}">
                <a16:creationId xmlns:a16="http://schemas.microsoft.com/office/drawing/2014/main" id="{F7DBC236-CAE0-439A-E037-D9E4EEF2CA7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349037" y="0"/>
            <a:ext cx="838200" cy="836185"/>
          </a:xfrm>
          <a:prstGeom prst="rect">
            <a:avLst/>
          </a:prstGeom>
        </p:spPr>
      </p:pic>
      <mc:AlternateContent xmlns:mc="http://schemas.openxmlformats.org/markup-compatibility/2006">
        <mc:Choice xmlns:a14="http://schemas.microsoft.com/office/drawing/2010/main" Requires="a14">
          <p:sp>
            <p:nvSpPr>
              <p:cNvPr id="4" name="Rectangle: Rounded Corners 3">
                <a:extLst>
                  <a:ext uri="{FF2B5EF4-FFF2-40B4-BE49-F238E27FC236}">
                    <a16:creationId xmlns:a16="http://schemas.microsoft.com/office/drawing/2014/main" id="{1D884F09-CAFE-6323-899F-D36B86D5A759}"/>
                  </a:ext>
                </a:extLst>
              </p:cNvPr>
              <p:cNvSpPr/>
              <p:nvPr/>
            </p:nvSpPr>
            <p:spPr>
              <a:xfrm>
                <a:off x="1131163" y="5148263"/>
                <a:ext cx="4200525" cy="1057275"/>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r>
                        <m:rPr>
                          <m:nor/>
                        </m:rPr>
                        <a:rPr lang="en-US" b="1" dirty="0"/>
                        <m:t>Elongation</m:t>
                      </m:r>
                      <m:r>
                        <a:rPr lang="en-US" b="1" i="1">
                          <a:latin typeface="Cambria Math" panose="02040503050406030204" pitchFamily="18" charset="0"/>
                        </a:rPr>
                        <m:t>=</m:t>
                      </m:r>
                      <m:f>
                        <m:fPr>
                          <m:ctrlPr>
                            <a:rPr lang="en-US" b="1" i="1">
                              <a:latin typeface="Cambria Math" panose="02040503050406030204" pitchFamily="18" charset="0"/>
                            </a:rPr>
                          </m:ctrlPr>
                        </m:fPr>
                        <m:num>
                          <m:r>
                            <a:rPr lang="en-US" b="1" i="1">
                              <a:latin typeface="Cambria Math" panose="02040503050406030204" pitchFamily="18" charset="0"/>
                            </a:rPr>
                            <m:t>𝑴𝒊𝒏𝒐𝒓</m:t>
                          </m:r>
                          <m:r>
                            <a:rPr lang="en-US" b="1" i="1">
                              <a:latin typeface="Cambria Math" panose="02040503050406030204" pitchFamily="18" charset="0"/>
                            </a:rPr>
                            <m:t>_</m:t>
                          </m:r>
                          <m:r>
                            <a:rPr lang="en-US" b="1" i="1">
                              <a:latin typeface="Cambria Math" panose="02040503050406030204" pitchFamily="18" charset="0"/>
                            </a:rPr>
                            <m:t>𝑨𝒙𝒊𝒔</m:t>
                          </m:r>
                          <m:r>
                            <a:rPr lang="en-US" b="1" i="1">
                              <a:latin typeface="Cambria Math" panose="02040503050406030204" pitchFamily="18" charset="0"/>
                            </a:rPr>
                            <m:t>_</m:t>
                          </m:r>
                          <m:r>
                            <a:rPr lang="en-US" b="1" i="1">
                              <a:latin typeface="Cambria Math" panose="02040503050406030204" pitchFamily="18" charset="0"/>
                            </a:rPr>
                            <m:t>𝑳𝒆𝒏𝒈𝒕𝒉</m:t>
                          </m:r>
                        </m:num>
                        <m:den>
                          <m:r>
                            <m:rPr>
                              <m:nor/>
                            </m:rPr>
                            <a:rPr lang="en-IN" b="1" i="1" dirty="0">
                              <a:cs typeface="Times New Roman" panose="02020603050405020304" pitchFamily="18" charset="0"/>
                            </a:rPr>
                            <m:t>Major</m:t>
                          </m:r>
                          <m:r>
                            <m:rPr>
                              <m:nor/>
                            </m:rPr>
                            <a:rPr lang="en-US" b="1" i="1" dirty="0">
                              <a:cs typeface="Times New Roman" panose="02020603050405020304" pitchFamily="18" charset="0"/>
                            </a:rPr>
                            <m:t>_</m:t>
                          </m:r>
                          <m:r>
                            <m:rPr>
                              <m:nor/>
                            </m:rPr>
                            <a:rPr lang="en-IN" b="1" i="1" dirty="0">
                              <a:cs typeface="Times New Roman" panose="02020603050405020304" pitchFamily="18" charset="0"/>
                            </a:rPr>
                            <m:t>Axis</m:t>
                          </m:r>
                          <m:r>
                            <m:rPr>
                              <m:nor/>
                            </m:rPr>
                            <a:rPr lang="en-US" b="1" i="1" dirty="0">
                              <a:cs typeface="Times New Roman" panose="02020603050405020304" pitchFamily="18" charset="0"/>
                            </a:rPr>
                            <m:t>_</m:t>
                          </m:r>
                          <m:r>
                            <m:rPr>
                              <m:nor/>
                            </m:rPr>
                            <a:rPr lang="en-IN" b="1" i="1" dirty="0">
                              <a:cs typeface="Times New Roman" panose="02020603050405020304" pitchFamily="18" charset="0"/>
                            </a:rPr>
                            <m:t>Length</m:t>
                          </m:r>
                        </m:den>
                      </m:f>
                    </m:oMath>
                  </m:oMathPara>
                </a14:m>
                <a:endParaRPr lang="en-IN" b="1" dirty="0"/>
              </a:p>
            </p:txBody>
          </p:sp>
        </mc:Choice>
        <mc:Fallback>
          <p:sp>
            <p:nvSpPr>
              <p:cNvPr id="4" name="Rectangle: Rounded Corners 3">
                <a:extLst>
                  <a:ext uri="{FF2B5EF4-FFF2-40B4-BE49-F238E27FC236}">
                    <a16:creationId xmlns:a16="http://schemas.microsoft.com/office/drawing/2014/main" id="{1D884F09-CAFE-6323-899F-D36B86D5A759}"/>
                  </a:ext>
                </a:extLst>
              </p:cNvPr>
              <p:cNvSpPr>
                <a:spLocks noRot="1" noChangeAspect="1" noMove="1" noResize="1" noEditPoints="1" noAdjustHandles="1" noChangeArrowheads="1" noChangeShapeType="1" noTextEdit="1"/>
              </p:cNvSpPr>
              <p:nvPr/>
            </p:nvSpPr>
            <p:spPr>
              <a:xfrm>
                <a:off x="1131163" y="5148263"/>
                <a:ext cx="4200525" cy="1057275"/>
              </a:xfrm>
              <a:prstGeom prst="roundRect">
                <a:avLst/>
              </a:prstGeom>
              <a:blipFill>
                <a:blip r:embed="rId4"/>
                <a:stretch>
                  <a:fillRect/>
                </a:stretch>
              </a:blipFill>
            </p:spPr>
            <p:txBody>
              <a:bodyPr/>
              <a:lstStyle/>
              <a:p>
                <a:r>
                  <a:rPr lang="en-IN">
                    <a:noFill/>
                  </a:rPr>
                  <a:t> </a:t>
                </a:r>
              </a:p>
            </p:txBody>
          </p:sp>
        </mc:Fallback>
      </mc:AlternateContent>
      <p:pic>
        <p:nvPicPr>
          <p:cNvPr id="13" name="Picture 12">
            <a:extLst>
              <a:ext uri="{FF2B5EF4-FFF2-40B4-BE49-F238E27FC236}">
                <a16:creationId xmlns:a16="http://schemas.microsoft.com/office/drawing/2014/main" id="{9219D8D7-F189-2D5A-9416-A503003FFD2C}"/>
              </a:ext>
            </a:extLst>
          </p:cNvPr>
          <p:cNvPicPr>
            <a:picLocks noChangeAspect="1"/>
          </p:cNvPicPr>
          <p:nvPr/>
        </p:nvPicPr>
        <p:blipFill>
          <a:blip r:embed="rId5"/>
          <a:stretch>
            <a:fillRect/>
          </a:stretch>
        </p:blipFill>
        <p:spPr>
          <a:xfrm>
            <a:off x="10225086" y="2349399"/>
            <a:ext cx="1524087" cy="1277888"/>
          </a:xfrm>
          <a:prstGeom prst="rect">
            <a:avLst/>
          </a:prstGeom>
        </p:spPr>
      </p:pic>
      <p:pic>
        <p:nvPicPr>
          <p:cNvPr id="15" name="Picture 14">
            <a:extLst>
              <a:ext uri="{FF2B5EF4-FFF2-40B4-BE49-F238E27FC236}">
                <a16:creationId xmlns:a16="http://schemas.microsoft.com/office/drawing/2014/main" id="{E2954930-5C40-153E-DCCB-6AA711D2DDCB}"/>
              </a:ext>
            </a:extLst>
          </p:cNvPr>
          <p:cNvPicPr>
            <a:picLocks noChangeAspect="1"/>
          </p:cNvPicPr>
          <p:nvPr/>
        </p:nvPicPr>
        <p:blipFill>
          <a:blip r:embed="rId6"/>
          <a:stretch>
            <a:fillRect/>
          </a:stretch>
        </p:blipFill>
        <p:spPr>
          <a:xfrm>
            <a:off x="7993812" y="2349399"/>
            <a:ext cx="1524087" cy="1311425"/>
          </a:xfrm>
          <a:prstGeom prst="rect">
            <a:avLst/>
          </a:prstGeom>
        </p:spPr>
      </p:pic>
      <p:sp>
        <p:nvSpPr>
          <p:cNvPr id="16" name="TextBox 15">
            <a:extLst>
              <a:ext uri="{FF2B5EF4-FFF2-40B4-BE49-F238E27FC236}">
                <a16:creationId xmlns:a16="http://schemas.microsoft.com/office/drawing/2014/main" id="{D42F575E-35F8-4824-8FD8-03A7FC267EF8}"/>
              </a:ext>
            </a:extLst>
          </p:cNvPr>
          <p:cNvSpPr txBox="1"/>
          <p:nvPr/>
        </p:nvSpPr>
        <p:spPr>
          <a:xfrm>
            <a:off x="7774781" y="2041622"/>
            <a:ext cx="1962150" cy="307777"/>
          </a:xfrm>
          <a:prstGeom prst="rect">
            <a:avLst/>
          </a:prstGeom>
          <a:noFill/>
        </p:spPr>
        <p:txBody>
          <a:bodyPr wrap="square" rtlCol="0">
            <a:spAutoFit/>
          </a:bodyPr>
          <a:lstStyle/>
          <a:p>
            <a:pPr algn="ctr"/>
            <a:r>
              <a:rPr lang="en-US" sz="1400" b="1" dirty="0">
                <a:solidFill>
                  <a:srgbClr val="C00000"/>
                </a:solidFill>
              </a:rPr>
              <a:t>Normal Cell</a:t>
            </a:r>
            <a:endParaRPr lang="en-IN" sz="1400" b="1" dirty="0">
              <a:solidFill>
                <a:srgbClr val="C00000"/>
              </a:solidFill>
            </a:endParaRPr>
          </a:p>
        </p:txBody>
      </p:sp>
      <p:sp>
        <p:nvSpPr>
          <p:cNvPr id="17" name="TextBox 16">
            <a:extLst>
              <a:ext uri="{FF2B5EF4-FFF2-40B4-BE49-F238E27FC236}">
                <a16:creationId xmlns:a16="http://schemas.microsoft.com/office/drawing/2014/main" id="{CB9EE8C9-8543-2F83-8E20-0AA5B8FBAB15}"/>
              </a:ext>
            </a:extLst>
          </p:cNvPr>
          <p:cNvSpPr txBox="1"/>
          <p:nvPr/>
        </p:nvSpPr>
        <p:spPr>
          <a:xfrm>
            <a:off x="10006054" y="2041622"/>
            <a:ext cx="1962150" cy="307777"/>
          </a:xfrm>
          <a:prstGeom prst="rect">
            <a:avLst/>
          </a:prstGeom>
          <a:noFill/>
        </p:spPr>
        <p:txBody>
          <a:bodyPr wrap="square" rtlCol="0">
            <a:spAutoFit/>
          </a:bodyPr>
          <a:lstStyle/>
          <a:p>
            <a:pPr algn="ctr"/>
            <a:r>
              <a:rPr lang="en-US" sz="1400" b="1" dirty="0">
                <a:solidFill>
                  <a:srgbClr val="C00000"/>
                </a:solidFill>
              </a:rPr>
              <a:t>Abnormal Cell</a:t>
            </a:r>
            <a:endParaRPr lang="en-IN" sz="1400" b="1" dirty="0">
              <a:solidFill>
                <a:srgbClr val="C00000"/>
              </a:solidFill>
            </a:endParaRPr>
          </a:p>
        </p:txBody>
      </p:sp>
      <p:sp>
        <p:nvSpPr>
          <p:cNvPr id="11" name="Rectangle: Rounded Corners 10">
            <a:extLst>
              <a:ext uri="{FF2B5EF4-FFF2-40B4-BE49-F238E27FC236}">
                <a16:creationId xmlns:a16="http://schemas.microsoft.com/office/drawing/2014/main" id="{AA79AF42-0C24-C634-8A5C-5D73FD763D2B}"/>
              </a:ext>
            </a:extLst>
          </p:cNvPr>
          <p:cNvSpPr/>
          <p:nvPr/>
        </p:nvSpPr>
        <p:spPr>
          <a:xfrm>
            <a:off x="7993812" y="5068889"/>
            <a:ext cx="3067025" cy="1131887"/>
          </a:xfrm>
          <a:prstGeom prst="roundRect">
            <a:avLst/>
          </a:prstGeom>
          <a:solidFill>
            <a:schemeClr val="bg1"/>
          </a:solidFill>
          <a:ln w="28575">
            <a:solidFill>
              <a:srgbClr val="2424A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b="1" dirty="0">
                <a:solidFill>
                  <a:schemeClr val="tx1"/>
                </a:solidFill>
              </a:rPr>
              <a:t>Interpretation:</a:t>
            </a:r>
          </a:p>
          <a:p>
            <a:r>
              <a:rPr lang="en-US" dirty="0">
                <a:solidFill>
                  <a:schemeClr val="tx1"/>
                </a:solidFill>
              </a:rPr>
              <a:t>Normal Nucleus:  EN→ 1</a:t>
            </a:r>
          </a:p>
          <a:p>
            <a:r>
              <a:rPr lang="en-US" dirty="0">
                <a:solidFill>
                  <a:schemeClr val="tx1"/>
                </a:solidFill>
              </a:rPr>
              <a:t>Abnormal Nucleus: EN→ 0</a:t>
            </a:r>
          </a:p>
          <a:p>
            <a:endParaRPr lang="en-IN" dirty="0">
              <a:solidFill>
                <a:schemeClr val="tx1"/>
              </a:solidFill>
            </a:endParaRPr>
          </a:p>
        </p:txBody>
      </p:sp>
    </p:spTree>
    <p:extLst>
      <p:ext uri="{BB962C8B-B14F-4D97-AF65-F5344CB8AC3E}">
        <p14:creationId xmlns:p14="http://schemas.microsoft.com/office/powerpoint/2010/main" val="7231574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2B9BED3-4BE6-355F-5599-ADF8769BBD0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B9383BC-68B5-9216-F1C4-54E6342EFD57}"/>
              </a:ext>
            </a:extLst>
          </p:cNvPr>
          <p:cNvSpPr>
            <a:spLocks noGrp="1"/>
          </p:cNvSpPr>
          <p:nvPr>
            <p:ph type="title"/>
          </p:nvPr>
        </p:nvSpPr>
        <p:spPr>
          <a:xfrm>
            <a:off x="838198" y="755650"/>
            <a:ext cx="10810875" cy="1325563"/>
          </a:xfrm>
        </p:spPr>
        <p:txBody>
          <a:bodyPr/>
          <a:lstStyle/>
          <a:p>
            <a:r>
              <a:rPr lang="en-US" b="1" dirty="0">
                <a:solidFill>
                  <a:schemeClr val="accent1"/>
                </a:solidFill>
              </a:rPr>
              <a:t>Shape Features</a:t>
            </a:r>
          </a:p>
        </p:txBody>
      </p:sp>
      <p:sp>
        <p:nvSpPr>
          <p:cNvPr id="3" name="Content Placeholder 2">
            <a:extLst>
              <a:ext uri="{FF2B5EF4-FFF2-40B4-BE49-F238E27FC236}">
                <a16:creationId xmlns:a16="http://schemas.microsoft.com/office/drawing/2014/main" id="{8D0C21D0-B74E-D055-18EB-AE0AA67F2BF8}"/>
              </a:ext>
            </a:extLst>
          </p:cNvPr>
          <p:cNvSpPr>
            <a:spLocks noGrp="1"/>
          </p:cNvSpPr>
          <p:nvPr>
            <p:ph idx="1"/>
          </p:nvPr>
        </p:nvSpPr>
        <p:spPr>
          <a:xfrm>
            <a:off x="838198" y="1854200"/>
            <a:ext cx="10515601" cy="4351338"/>
          </a:xfrm>
        </p:spPr>
        <p:txBody>
          <a:bodyPr>
            <a:normAutofit/>
          </a:bodyPr>
          <a:lstStyle/>
          <a:p>
            <a:pPr marL="0" indent="0" algn="just">
              <a:buNone/>
            </a:pPr>
            <a:r>
              <a:rPr lang="en-US" sz="2000" b="1" i="1" dirty="0">
                <a:solidFill>
                  <a:srgbClr val="C00000"/>
                </a:solidFill>
              </a:rPr>
              <a:t>8. Eccentricity (ECC):</a:t>
            </a:r>
          </a:p>
          <a:p>
            <a:pPr algn="just"/>
            <a:r>
              <a:rPr lang="en-US" sz="2000" dirty="0"/>
              <a:t>It defines to evaluate the deviation of the objects shape from a symmetric or regular circular shape.</a:t>
            </a:r>
          </a:p>
          <a:p>
            <a:pPr algn="just"/>
            <a:r>
              <a:rPr lang="en-US" sz="2000" dirty="0"/>
              <a:t>It allows for tracking how much an abnormal cell nucleus differs from a normal cell nucleus.</a:t>
            </a:r>
          </a:p>
          <a:p>
            <a:pPr algn="just"/>
            <a:r>
              <a:rPr lang="en-US" sz="2000" dirty="0"/>
              <a:t>The values of eccentricity vary between 0 to 1 [3]. </a:t>
            </a:r>
          </a:p>
          <a:p>
            <a:pPr marL="0" indent="0" algn="just">
              <a:buNone/>
            </a:pPr>
            <a:endParaRPr lang="en-US" sz="2000" dirty="0"/>
          </a:p>
          <a:p>
            <a:pPr marL="0" indent="0" algn="just">
              <a:buNone/>
            </a:pPr>
            <a:endParaRPr lang="en-US" sz="2000" i="1" dirty="0"/>
          </a:p>
          <a:p>
            <a:pPr marL="457200" lvl="1" indent="0" algn="just">
              <a:buNone/>
            </a:pPr>
            <a:endParaRPr lang="en-IN" sz="2000" dirty="0">
              <a:solidFill>
                <a:srgbClr val="993300"/>
              </a:solidFill>
              <a:cs typeface="Times New Roman" panose="02020603050405020304" pitchFamily="18" charset="0"/>
            </a:endParaRPr>
          </a:p>
          <a:p>
            <a:pPr marL="457200" lvl="1" indent="0" algn="just">
              <a:buNone/>
            </a:pPr>
            <a:endParaRPr lang="en-IN" sz="2000" dirty="0">
              <a:solidFill>
                <a:srgbClr val="993300"/>
              </a:solidFill>
              <a:cs typeface="Times New Roman" panose="02020603050405020304" pitchFamily="18" charset="0"/>
            </a:endParaRPr>
          </a:p>
          <a:p>
            <a:pPr marL="457200" lvl="1" indent="0" algn="just">
              <a:buNone/>
            </a:pPr>
            <a:endParaRPr lang="en-IN" sz="2000" dirty="0">
              <a:solidFill>
                <a:srgbClr val="993300"/>
              </a:solidFill>
              <a:cs typeface="Times New Roman" panose="02020603050405020304" pitchFamily="18" charset="0"/>
            </a:endParaRPr>
          </a:p>
        </p:txBody>
      </p:sp>
      <p:sp>
        <p:nvSpPr>
          <p:cNvPr id="7" name="Date Placeholder 6">
            <a:extLst>
              <a:ext uri="{FF2B5EF4-FFF2-40B4-BE49-F238E27FC236}">
                <a16:creationId xmlns:a16="http://schemas.microsoft.com/office/drawing/2014/main" id="{43D13096-F503-5279-D3D6-B273A2C4A231}"/>
              </a:ext>
            </a:extLst>
          </p:cNvPr>
          <p:cNvSpPr>
            <a:spLocks noGrp="1"/>
          </p:cNvSpPr>
          <p:nvPr>
            <p:ph type="dt" sz="half" idx="10"/>
          </p:nvPr>
        </p:nvSpPr>
        <p:spPr/>
        <p:txBody>
          <a:bodyPr/>
          <a:lstStyle/>
          <a:p>
            <a:fld id="{12BF6E32-FEAD-4719-953B-AB2C5ACEFE76}" type="datetime1">
              <a:rPr lang="en-IN" smtClean="0"/>
              <a:t>29-10-2025</a:t>
            </a:fld>
            <a:endParaRPr lang="en-IN"/>
          </a:p>
        </p:txBody>
      </p:sp>
      <p:sp>
        <p:nvSpPr>
          <p:cNvPr id="8" name="Slide Number Placeholder 7">
            <a:extLst>
              <a:ext uri="{FF2B5EF4-FFF2-40B4-BE49-F238E27FC236}">
                <a16:creationId xmlns:a16="http://schemas.microsoft.com/office/drawing/2014/main" id="{CD7C927A-9CE2-B1B7-6CDB-B3A13C27E9EB}"/>
              </a:ext>
            </a:extLst>
          </p:cNvPr>
          <p:cNvSpPr>
            <a:spLocks noGrp="1"/>
          </p:cNvSpPr>
          <p:nvPr>
            <p:ph type="sldNum" sz="quarter" idx="12"/>
          </p:nvPr>
        </p:nvSpPr>
        <p:spPr/>
        <p:txBody>
          <a:bodyPr/>
          <a:lstStyle/>
          <a:p>
            <a:fld id="{4F190FE7-00C8-4126-ADA5-CD2A38D06676}" type="slidenum">
              <a:rPr lang="en-IN" smtClean="0"/>
              <a:t>14</a:t>
            </a:fld>
            <a:endParaRPr lang="en-IN"/>
          </a:p>
        </p:txBody>
      </p:sp>
      <p:pic>
        <p:nvPicPr>
          <p:cNvPr id="6" name="Picture 5" descr="GIAN - Global Initiative of Academic Networks">
            <a:extLst>
              <a:ext uri="{FF2B5EF4-FFF2-40B4-BE49-F238E27FC236}">
                <a16:creationId xmlns:a16="http://schemas.microsoft.com/office/drawing/2014/main" id="{05E3EB36-C019-DF4C-7763-D0599A5F4C5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763" y="5128"/>
            <a:ext cx="1302161" cy="614362"/>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8">
            <a:extLst>
              <a:ext uri="{FF2B5EF4-FFF2-40B4-BE49-F238E27FC236}">
                <a16:creationId xmlns:a16="http://schemas.microsoft.com/office/drawing/2014/main" id="{D6EF62BD-758C-4294-FE1A-418C38AF1FB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349037" y="0"/>
            <a:ext cx="838200" cy="836185"/>
          </a:xfrm>
          <a:prstGeom prst="rect">
            <a:avLst/>
          </a:prstGeom>
        </p:spPr>
      </p:pic>
      <mc:AlternateContent xmlns:mc="http://schemas.openxmlformats.org/markup-compatibility/2006">
        <mc:Choice xmlns:a14="http://schemas.microsoft.com/office/drawing/2010/main" Requires="a14">
          <p:sp>
            <p:nvSpPr>
              <p:cNvPr id="4" name="Rectangle: Rounded Corners 3">
                <a:extLst>
                  <a:ext uri="{FF2B5EF4-FFF2-40B4-BE49-F238E27FC236}">
                    <a16:creationId xmlns:a16="http://schemas.microsoft.com/office/drawing/2014/main" id="{D5CC3BE8-6E38-5C2D-7DAE-6433C39FE9D5}"/>
                  </a:ext>
                </a:extLst>
              </p:cNvPr>
              <p:cNvSpPr/>
              <p:nvPr/>
            </p:nvSpPr>
            <p:spPr>
              <a:xfrm>
                <a:off x="1152525" y="4200525"/>
                <a:ext cx="4857750" cy="981075"/>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r>
                        <m:rPr>
                          <m:nor/>
                        </m:rPr>
                        <a:rPr lang="en-US" b="1" i="1" dirty="0"/>
                        <m:t>Eccentricity</m:t>
                      </m:r>
                      <m:r>
                        <a:rPr lang="en-US" b="1" i="1">
                          <a:latin typeface="Cambria Math" panose="02040503050406030204" pitchFamily="18" charset="0"/>
                        </a:rPr>
                        <m:t>=</m:t>
                      </m:r>
                      <m:rad>
                        <m:radPr>
                          <m:degHide m:val="on"/>
                          <m:ctrlPr>
                            <a:rPr lang="en-US" b="1" i="1">
                              <a:latin typeface="Cambria Math" panose="02040503050406030204" pitchFamily="18" charset="0"/>
                            </a:rPr>
                          </m:ctrlPr>
                        </m:radPr>
                        <m:deg/>
                        <m:e>
                          <m:r>
                            <a:rPr lang="en-US" b="1" i="1">
                              <a:latin typeface="Cambria Math" panose="02040503050406030204" pitchFamily="18" charset="0"/>
                            </a:rPr>
                            <m:t>𝟏</m:t>
                          </m:r>
                          <m:r>
                            <a:rPr lang="en-US" b="1" i="1">
                              <a:latin typeface="Cambria Math" panose="02040503050406030204" pitchFamily="18" charset="0"/>
                            </a:rPr>
                            <m:t>−</m:t>
                          </m:r>
                          <m:f>
                            <m:fPr>
                              <m:ctrlPr>
                                <a:rPr lang="en-US" b="1" i="1">
                                  <a:latin typeface="Cambria Math" panose="02040503050406030204" pitchFamily="18" charset="0"/>
                                </a:rPr>
                              </m:ctrlPr>
                            </m:fPr>
                            <m:num>
                              <m:sSup>
                                <m:sSupPr>
                                  <m:ctrlPr>
                                    <a:rPr lang="en-US" b="1" i="1">
                                      <a:latin typeface="Cambria Math" panose="02040503050406030204" pitchFamily="18" charset="0"/>
                                    </a:rPr>
                                  </m:ctrlPr>
                                </m:sSupPr>
                                <m:e>
                                  <m:r>
                                    <a:rPr lang="en-US" b="1" i="1">
                                      <a:latin typeface="Cambria Math" panose="02040503050406030204" pitchFamily="18" charset="0"/>
                                    </a:rPr>
                                    <m:t>𝑴𝒊𝒏𝒐𝒓</m:t>
                                  </m:r>
                                  <m:r>
                                    <a:rPr lang="en-US" b="1" i="1">
                                      <a:latin typeface="Cambria Math" panose="02040503050406030204" pitchFamily="18" charset="0"/>
                                    </a:rPr>
                                    <m:t>_</m:t>
                                  </m:r>
                                  <m:r>
                                    <a:rPr lang="en-US" b="1" i="1">
                                      <a:latin typeface="Cambria Math" panose="02040503050406030204" pitchFamily="18" charset="0"/>
                                    </a:rPr>
                                    <m:t>𝑨𝒙𝒊𝒔</m:t>
                                  </m:r>
                                  <m:r>
                                    <a:rPr lang="en-US" b="1" i="1">
                                      <a:latin typeface="Cambria Math" panose="02040503050406030204" pitchFamily="18" charset="0"/>
                                    </a:rPr>
                                    <m:t>_</m:t>
                                  </m:r>
                                  <m:r>
                                    <a:rPr lang="en-US" b="1" i="1">
                                      <a:latin typeface="Cambria Math" panose="02040503050406030204" pitchFamily="18" charset="0"/>
                                    </a:rPr>
                                    <m:t>𝑳𝒆𝒏𝒈𝒕𝒉</m:t>
                                  </m:r>
                                </m:e>
                                <m:sup>
                                  <m:r>
                                    <a:rPr lang="en-US" b="1" i="1">
                                      <a:latin typeface="Cambria Math" panose="02040503050406030204" pitchFamily="18" charset="0"/>
                                    </a:rPr>
                                    <m:t>𝟐</m:t>
                                  </m:r>
                                </m:sup>
                              </m:sSup>
                            </m:num>
                            <m:den>
                              <m:sSup>
                                <m:sSupPr>
                                  <m:ctrlPr>
                                    <a:rPr lang="en-US" b="1" i="1">
                                      <a:latin typeface="Cambria Math" panose="02040503050406030204" pitchFamily="18" charset="0"/>
                                    </a:rPr>
                                  </m:ctrlPr>
                                </m:sSupPr>
                                <m:e>
                                  <m:r>
                                    <m:rPr>
                                      <m:nor/>
                                    </m:rPr>
                                    <a:rPr lang="en-IN" b="1" i="1" dirty="0">
                                      <a:cs typeface="Times New Roman" panose="02020603050405020304" pitchFamily="18" charset="0"/>
                                    </a:rPr>
                                    <m:t>Major</m:t>
                                  </m:r>
                                  <m:r>
                                    <m:rPr>
                                      <m:nor/>
                                    </m:rPr>
                                    <a:rPr lang="en-US" b="1" i="1" dirty="0">
                                      <a:cs typeface="Times New Roman" panose="02020603050405020304" pitchFamily="18" charset="0"/>
                                    </a:rPr>
                                    <m:t>_</m:t>
                                  </m:r>
                                  <m:r>
                                    <m:rPr>
                                      <m:nor/>
                                    </m:rPr>
                                    <a:rPr lang="en-IN" b="1" i="1" dirty="0">
                                      <a:cs typeface="Times New Roman" panose="02020603050405020304" pitchFamily="18" charset="0"/>
                                    </a:rPr>
                                    <m:t>Axis</m:t>
                                  </m:r>
                                  <m:r>
                                    <m:rPr>
                                      <m:nor/>
                                    </m:rPr>
                                    <a:rPr lang="en-US" b="1" i="1" dirty="0">
                                      <a:cs typeface="Times New Roman" panose="02020603050405020304" pitchFamily="18" charset="0"/>
                                    </a:rPr>
                                    <m:t>_</m:t>
                                  </m:r>
                                  <m:r>
                                    <m:rPr>
                                      <m:nor/>
                                    </m:rPr>
                                    <a:rPr lang="en-IN" b="1" i="1" dirty="0">
                                      <a:cs typeface="Times New Roman" panose="02020603050405020304" pitchFamily="18" charset="0"/>
                                    </a:rPr>
                                    <m:t>Length</m:t>
                                  </m:r>
                                </m:e>
                                <m:sup>
                                  <m:r>
                                    <a:rPr lang="en-US" b="1" i="1">
                                      <a:latin typeface="Cambria Math" panose="02040503050406030204" pitchFamily="18" charset="0"/>
                                    </a:rPr>
                                    <m:t>𝟐</m:t>
                                  </m:r>
                                </m:sup>
                              </m:sSup>
                            </m:den>
                          </m:f>
                        </m:e>
                      </m:rad>
                    </m:oMath>
                  </m:oMathPara>
                </a14:m>
                <a:endParaRPr lang="en-IN" b="1" dirty="0"/>
              </a:p>
            </p:txBody>
          </p:sp>
        </mc:Choice>
        <mc:Fallback>
          <p:sp>
            <p:nvSpPr>
              <p:cNvPr id="4" name="Rectangle: Rounded Corners 3">
                <a:extLst>
                  <a:ext uri="{FF2B5EF4-FFF2-40B4-BE49-F238E27FC236}">
                    <a16:creationId xmlns:a16="http://schemas.microsoft.com/office/drawing/2014/main" id="{D5CC3BE8-6E38-5C2D-7DAE-6433C39FE9D5}"/>
                  </a:ext>
                </a:extLst>
              </p:cNvPr>
              <p:cNvSpPr>
                <a:spLocks noRot="1" noChangeAspect="1" noMove="1" noResize="1" noEditPoints="1" noAdjustHandles="1" noChangeArrowheads="1" noChangeShapeType="1" noTextEdit="1"/>
              </p:cNvSpPr>
              <p:nvPr/>
            </p:nvSpPr>
            <p:spPr>
              <a:xfrm>
                <a:off x="1152525" y="4200525"/>
                <a:ext cx="4857750" cy="981075"/>
              </a:xfrm>
              <a:prstGeom prst="roundRect">
                <a:avLst/>
              </a:prstGeom>
              <a:blipFill>
                <a:blip r:embed="rId4"/>
                <a:stretch>
                  <a:fillRect/>
                </a:stretch>
              </a:blipFill>
            </p:spPr>
            <p:txBody>
              <a:bodyPr/>
              <a:lstStyle/>
              <a:p>
                <a:r>
                  <a:rPr lang="en-IN">
                    <a:noFill/>
                  </a:rPr>
                  <a:t> </a:t>
                </a:r>
              </a:p>
            </p:txBody>
          </p:sp>
        </mc:Fallback>
      </mc:AlternateContent>
      <p:sp>
        <p:nvSpPr>
          <p:cNvPr id="5" name="Rectangle: Rounded Corners 4">
            <a:extLst>
              <a:ext uri="{FF2B5EF4-FFF2-40B4-BE49-F238E27FC236}">
                <a16:creationId xmlns:a16="http://schemas.microsoft.com/office/drawing/2014/main" id="{AFD507D9-2A9E-AEA3-FB52-7BD3A27BA3A2}"/>
              </a:ext>
            </a:extLst>
          </p:cNvPr>
          <p:cNvSpPr/>
          <p:nvPr/>
        </p:nvSpPr>
        <p:spPr>
          <a:xfrm>
            <a:off x="7981975" y="5149057"/>
            <a:ext cx="3057500" cy="1131887"/>
          </a:xfrm>
          <a:prstGeom prst="roundRect">
            <a:avLst/>
          </a:prstGeom>
          <a:solidFill>
            <a:schemeClr val="bg1"/>
          </a:solidFill>
          <a:ln w="28575">
            <a:solidFill>
              <a:srgbClr val="2424A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b="1" dirty="0">
                <a:solidFill>
                  <a:schemeClr val="tx1"/>
                </a:solidFill>
              </a:rPr>
              <a:t>Interpretation:</a:t>
            </a:r>
          </a:p>
          <a:p>
            <a:r>
              <a:rPr lang="en-US" dirty="0">
                <a:solidFill>
                  <a:schemeClr val="tx1"/>
                </a:solidFill>
              </a:rPr>
              <a:t>Normal Nucleus:  ECC→ 0</a:t>
            </a:r>
          </a:p>
          <a:p>
            <a:r>
              <a:rPr lang="en-US" dirty="0">
                <a:solidFill>
                  <a:schemeClr val="tx1"/>
                </a:solidFill>
              </a:rPr>
              <a:t>Abnormal Nucleus: ECC→ 1</a:t>
            </a:r>
          </a:p>
          <a:p>
            <a:endParaRPr lang="en-IN" dirty="0">
              <a:solidFill>
                <a:schemeClr val="tx1"/>
              </a:solidFill>
            </a:endParaRPr>
          </a:p>
        </p:txBody>
      </p:sp>
    </p:spTree>
    <p:extLst>
      <p:ext uri="{BB962C8B-B14F-4D97-AF65-F5344CB8AC3E}">
        <p14:creationId xmlns:p14="http://schemas.microsoft.com/office/powerpoint/2010/main" val="301540324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B5B4632-3DE2-04D0-AE77-5477717DB08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10AF3C4-AECF-1B8E-A97B-288FB0DC72CE}"/>
              </a:ext>
            </a:extLst>
          </p:cNvPr>
          <p:cNvSpPr>
            <a:spLocks noGrp="1"/>
          </p:cNvSpPr>
          <p:nvPr>
            <p:ph type="title"/>
          </p:nvPr>
        </p:nvSpPr>
        <p:spPr>
          <a:xfrm>
            <a:off x="838199" y="706368"/>
            <a:ext cx="10810875" cy="1325563"/>
          </a:xfrm>
        </p:spPr>
        <p:txBody>
          <a:bodyPr/>
          <a:lstStyle/>
          <a:p>
            <a:r>
              <a:rPr lang="en-US" b="1" dirty="0">
                <a:solidFill>
                  <a:schemeClr val="accent1"/>
                </a:solidFill>
              </a:rPr>
              <a:t>Shape Features</a:t>
            </a:r>
          </a:p>
        </p:txBody>
      </p:sp>
      <p:sp>
        <p:nvSpPr>
          <p:cNvPr id="3" name="Content Placeholder 2">
            <a:extLst>
              <a:ext uri="{FF2B5EF4-FFF2-40B4-BE49-F238E27FC236}">
                <a16:creationId xmlns:a16="http://schemas.microsoft.com/office/drawing/2014/main" id="{8AB02E98-7DC7-23D8-7AA8-1A2502C1E39B}"/>
              </a:ext>
            </a:extLst>
          </p:cNvPr>
          <p:cNvSpPr>
            <a:spLocks noGrp="1"/>
          </p:cNvSpPr>
          <p:nvPr>
            <p:ph idx="1"/>
          </p:nvPr>
        </p:nvSpPr>
        <p:spPr>
          <a:xfrm>
            <a:off x="838198" y="1854200"/>
            <a:ext cx="10515601" cy="4351338"/>
          </a:xfrm>
        </p:spPr>
        <p:txBody>
          <a:bodyPr>
            <a:normAutofit/>
          </a:bodyPr>
          <a:lstStyle/>
          <a:p>
            <a:pPr marL="0" indent="0" algn="just">
              <a:buNone/>
            </a:pPr>
            <a:r>
              <a:rPr lang="en-US" sz="2000" b="1" i="1" dirty="0">
                <a:solidFill>
                  <a:srgbClr val="C00000"/>
                </a:solidFill>
              </a:rPr>
              <a:t>9. Convex Area (CA):</a:t>
            </a:r>
          </a:p>
          <a:p>
            <a:pPr marL="0" indent="0" algn="just">
              <a:buNone/>
            </a:pPr>
            <a:r>
              <a:rPr lang="en-US" sz="2000" dirty="0"/>
              <a:t>Convex area specifies the total number of pixels in the convex hull image[3].</a:t>
            </a:r>
          </a:p>
          <a:p>
            <a:pPr marL="0" indent="0" algn="just">
              <a:buNone/>
            </a:pPr>
            <a:endParaRPr lang="en-US" sz="2000" dirty="0"/>
          </a:p>
          <a:p>
            <a:pPr marL="0" indent="0" algn="just">
              <a:buNone/>
            </a:pPr>
            <a:endParaRPr lang="en-US" sz="2000" i="1" dirty="0"/>
          </a:p>
          <a:p>
            <a:pPr marL="457200" lvl="1" indent="0" algn="just">
              <a:buNone/>
            </a:pPr>
            <a:endParaRPr lang="en-IN" sz="2000" dirty="0">
              <a:solidFill>
                <a:srgbClr val="993300"/>
              </a:solidFill>
              <a:cs typeface="Times New Roman" panose="02020603050405020304" pitchFamily="18" charset="0"/>
            </a:endParaRPr>
          </a:p>
          <a:p>
            <a:pPr marL="457200" lvl="1" indent="0" algn="just">
              <a:buNone/>
            </a:pPr>
            <a:endParaRPr lang="en-IN" sz="2000" dirty="0">
              <a:solidFill>
                <a:srgbClr val="993300"/>
              </a:solidFill>
              <a:cs typeface="Times New Roman" panose="02020603050405020304" pitchFamily="18" charset="0"/>
            </a:endParaRPr>
          </a:p>
          <a:p>
            <a:pPr marL="457200" lvl="1" indent="0" algn="just">
              <a:buNone/>
            </a:pPr>
            <a:endParaRPr lang="en-IN" sz="2000" dirty="0">
              <a:solidFill>
                <a:srgbClr val="993300"/>
              </a:solidFill>
              <a:cs typeface="Times New Roman" panose="02020603050405020304" pitchFamily="18" charset="0"/>
            </a:endParaRPr>
          </a:p>
        </p:txBody>
      </p:sp>
      <p:sp>
        <p:nvSpPr>
          <p:cNvPr id="7" name="Date Placeholder 6">
            <a:extLst>
              <a:ext uri="{FF2B5EF4-FFF2-40B4-BE49-F238E27FC236}">
                <a16:creationId xmlns:a16="http://schemas.microsoft.com/office/drawing/2014/main" id="{53A155DE-2A9F-BE7B-0A6C-788221B005A2}"/>
              </a:ext>
            </a:extLst>
          </p:cNvPr>
          <p:cNvSpPr>
            <a:spLocks noGrp="1"/>
          </p:cNvSpPr>
          <p:nvPr>
            <p:ph type="dt" sz="half" idx="10"/>
          </p:nvPr>
        </p:nvSpPr>
        <p:spPr/>
        <p:txBody>
          <a:bodyPr/>
          <a:lstStyle/>
          <a:p>
            <a:fld id="{12BF6E32-FEAD-4719-953B-AB2C5ACEFE76}" type="datetime1">
              <a:rPr lang="en-IN" smtClean="0"/>
              <a:t>29-10-2025</a:t>
            </a:fld>
            <a:endParaRPr lang="en-IN"/>
          </a:p>
        </p:txBody>
      </p:sp>
      <p:sp>
        <p:nvSpPr>
          <p:cNvPr id="8" name="Slide Number Placeholder 7">
            <a:extLst>
              <a:ext uri="{FF2B5EF4-FFF2-40B4-BE49-F238E27FC236}">
                <a16:creationId xmlns:a16="http://schemas.microsoft.com/office/drawing/2014/main" id="{A67FAC4D-44F3-DE59-1CF2-A4814E0BE8E0}"/>
              </a:ext>
            </a:extLst>
          </p:cNvPr>
          <p:cNvSpPr>
            <a:spLocks noGrp="1"/>
          </p:cNvSpPr>
          <p:nvPr>
            <p:ph type="sldNum" sz="quarter" idx="12"/>
          </p:nvPr>
        </p:nvSpPr>
        <p:spPr/>
        <p:txBody>
          <a:bodyPr/>
          <a:lstStyle/>
          <a:p>
            <a:fld id="{4F190FE7-00C8-4126-ADA5-CD2A38D06676}" type="slidenum">
              <a:rPr lang="en-IN" smtClean="0"/>
              <a:t>15</a:t>
            </a:fld>
            <a:endParaRPr lang="en-IN"/>
          </a:p>
        </p:txBody>
      </p:sp>
      <p:sp>
        <p:nvSpPr>
          <p:cNvPr id="12" name="Oval 11">
            <a:extLst>
              <a:ext uri="{FF2B5EF4-FFF2-40B4-BE49-F238E27FC236}">
                <a16:creationId xmlns:a16="http://schemas.microsoft.com/office/drawing/2014/main" id="{F341F543-2BAD-7B88-B96C-D65B4EA80808}"/>
              </a:ext>
            </a:extLst>
          </p:cNvPr>
          <p:cNvSpPr/>
          <p:nvPr/>
        </p:nvSpPr>
        <p:spPr>
          <a:xfrm>
            <a:off x="9382125" y="2343150"/>
            <a:ext cx="257175" cy="209550"/>
          </a:xfrm>
          <a:prstGeom prst="ellipse">
            <a:avLst/>
          </a:prstGeom>
          <a:ln>
            <a:solidFill>
              <a:schemeClr val="dk1">
                <a:alpha val="0"/>
              </a:schemeClr>
            </a:solidFill>
          </a:ln>
        </p:spPr>
        <p:style>
          <a:lnRef idx="2">
            <a:schemeClr val="dk1"/>
          </a:lnRef>
          <a:fillRef idx="1">
            <a:schemeClr val="lt1"/>
          </a:fillRef>
          <a:effectRef idx="0">
            <a:schemeClr val="dk1"/>
          </a:effectRef>
          <a:fontRef idx="minor">
            <a:schemeClr val="dk1"/>
          </a:fontRef>
        </p:style>
        <p:txBody>
          <a:bodyPr rtlCol="0" anchor="ctr"/>
          <a:lstStyle/>
          <a:p>
            <a:pPr algn="ctr"/>
            <a:endParaRPr lang="en-IN"/>
          </a:p>
        </p:txBody>
      </p:sp>
      <p:pic>
        <p:nvPicPr>
          <p:cNvPr id="5" name="Picture 4" descr="GIAN - Global Initiative of Academic Networks">
            <a:extLst>
              <a:ext uri="{FF2B5EF4-FFF2-40B4-BE49-F238E27FC236}">
                <a16:creationId xmlns:a16="http://schemas.microsoft.com/office/drawing/2014/main" id="{7A288516-0A81-CC71-3BD1-863E82B8841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763" y="5128"/>
            <a:ext cx="1302161" cy="614362"/>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5">
            <a:extLst>
              <a:ext uri="{FF2B5EF4-FFF2-40B4-BE49-F238E27FC236}">
                <a16:creationId xmlns:a16="http://schemas.microsoft.com/office/drawing/2014/main" id="{A7632690-10A0-CD51-ABA0-4B6AE126BF25}"/>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349037" y="0"/>
            <a:ext cx="838200" cy="836185"/>
          </a:xfrm>
          <a:prstGeom prst="rect">
            <a:avLst/>
          </a:prstGeom>
        </p:spPr>
      </p:pic>
      <p:pic>
        <p:nvPicPr>
          <p:cNvPr id="4" name="Picture 3">
            <a:extLst>
              <a:ext uri="{FF2B5EF4-FFF2-40B4-BE49-F238E27FC236}">
                <a16:creationId xmlns:a16="http://schemas.microsoft.com/office/drawing/2014/main" id="{0012E32D-DF2F-97B1-877F-E9664DA7CD35}"/>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035006" y="3340558"/>
            <a:ext cx="1504950" cy="1257300"/>
          </a:xfrm>
          <a:prstGeom prst="rect">
            <a:avLst/>
          </a:prstGeom>
        </p:spPr>
      </p:pic>
      <p:pic>
        <p:nvPicPr>
          <p:cNvPr id="9" name="Picture 8">
            <a:extLst>
              <a:ext uri="{FF2B5EF4-FFF2-40B4-BE49-F238E27FC236}">
                <a16:creationId xmlns:a16="http://schemas.microsoft.com/office/drawing/2014/main" id="{DA1363ED-4985-CE24-FBD4-37C95C36537B}"/>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259682" y="3340558"/>
            <a:ext cx="1504950" cy="1257300"/>
          </a:xfrm>
          <a:prstGeom prst="rect">
            <a:avLst/>
          </a:prstGeom>
        </p:spPr>
      </p:pic>
      <p:sp>
        <p:nvSpPr>
          <p:cNvPr id="11" name="TextBox 10">
            <a:extLst>
              <a:ext uri="{FF2B5EF4-FFF2-40B4-BE49-F238E27FC236}">
                <a16:creationId xmlns:a16="http://schemas.microsoft.com/office/drawing/2014/main" id="{6FD51133-8D93-7DE1-FE78-7800447E30C1}"/>
              </a:ext>
            </a:extLst>
          </p:cNvPr>
          <p:cNvSpPr txBox="1"/>
          <p:nvPr/>
        </p:nvSpPr>
        <p:spPr>
          <a:xfrm>
            <a:off x="1031082" y="3032781"/>
            <a:ext cx="1962150" cy="307777"/>
          </a:xfrm>
          <a:prstGeom prst="rect">
            <a:avLst/>
          </a:prstGeom>
          <a:noFill/>
        </p:spPr>
        <p:txBody>
          <a:bodyPr wrap="square" rtlCol="0">
            <a:spAutoFit/>
          </a:bodyPr>
          <a:lstStyle/>
          <a:p>
            <a:pPr algn="ctr"/>
            <a:r>
              <a:rPr lang="en-US" sz="1400" b="1" dirty="0">
                <a:solidFill>
                  <a:srgbClr val="C00000"/>
                </a:solidFill>
              </a:rPr>
              <a:t>Normal Cell</a:t>
            </a:r>
            <a:endParaRPr lang="en-IN" sz="1400" b="1" dirty="0">
              <a:solidFill>
                <a:srgbClr val="C00000"/>
              </a:solidFill>
            </a:endParaRPr>
          </a:p>
        </p:txBody>
      </p:sp>
      <p:sp>
        <p:nvSpPr>
          <p:cNvPr id="13" name="TextBox 12">
            <a:extLst>
              <a:ext uri="{FF2B5EF4-FFF2-40B4-BE49-F238E27FC236}">
                <a16:creationId xmlns:a16="http://schemas.microsoft.com/office/drawing/2014/main" id="{D76FA1A7-E9F2-B4F9-11D6-B45173EAECF9}"/>
              </a:ext>
            </a:extLst>
          </p:cNvPr>
          <p:cNvSpPr txBox="1"/>
          <p:nvPr/>
        </p:nvSpPr>
        <p:spPr>
          <a:xfrm>
            <a:off x="3806406" y="3036612"/>
            <a:ext cx="1962150" cy="307777"/>
          </a:xfrm>
          <a:prstGeom prst="rect">
            <a:avLst/>
          </a:prstGeom>
          <a:noFill/>
        </p:spPr>
        <p:txBody>
          <a:bodyPr wrap="square" rtlCol="0">
            <a:spAutoFit/>
          </a:bodyPr>
          <a:lstStyle/>
          <a:p>
            <a:pPr algn="ctr"/>
            <a:r>
              <a:rPr lang="en-US" sz="1400" b="1" dirty="0">
                <a:solidFill>
                  <a:srgbClr val="C00000"/>
                </a:solidFill>
              </a:rPr>
              <a:t>Abnormal Cell</a:t>
            </a:r>
            <a:endParaRPr lang="en-IN" sz="1400" b="1" dirty="0">
              <a:solidFill>
                <a:srgbClr val="C00000"/>
              </a:solidFill>
            </a:endParaRPr>
          </a:p>
        </p:txBody>
      </p:sp>
      <p:pic>
        <p:nvPicPr>
          <p:cNvPr id="15" name="Picture 14">
            <a:extLst>
              <a:ext uri="{FF2B5EF4-FFF2-40B4-BE49-F238E27FC236}">
                <a16:creationId xmlns:a16="http://schemas.microsoft.com/office/drawing/2014/main" id="{BF7006D6-E9F1-4F96-9E59-629ECCCD7543}"/>
              </a:ext>
            </a:extLst>
          </p:cNvPr>
          <p:cNvPicPr>
            <a:picLocks noChangeAspect="1"/>
          </p:cNvPicPr>
          <p:nvPr/>
        </p:nvPicPr>
        <p:blipFill>
          <a:blip r:embed="rId6"/>
          <a:stretch>
            <a:fillRect/>
          </a:stretch>
        </p:blipFill>
        <p:spPr>
          <a:xfrm>
            <a:off x="4035006" y="4767258"/>
            <a:ext cx="1504950" cy="1268879"/>
          </a:xfrm>
          <a:prstGeom prst="rect">
            <a:avLst/>
          </a:prstGeom>
        </p:spPr>
      </p:pic>
      <p:pic>
        <p:nvPicPr>
          <p:cNvPr id="17" name="Picture 16">
            <a:extLst>
              <a:ext uri="{FF2B5EF4-FFF2-40B4-BE49-F238E27FC236}">
                <a16:creationId xmlns:a16="http://schemas.microsoft.com/office/drawing/2014/main" id="{BE136EC6-E831-780A-1EA7-B03807505197}"/>
              </a:ext>
            </a:extLst>
          </p:cNvPr>
          <p:cNvPicPr>
            <a:picLocks noChangeAspect="1"/>
          </p:cNvPicPr>
          <p:nvPr/>
        </p:nvPicPr>
        <p:blipFill>
          <a:blip r:embed="rId7"/>
          <a:stretch>
            <a:fillRect/>
          </a:stretch>
        </p:blipFill>
        <p:spPr>
          <a:xfrm>
            <a:off x="1259683" y="4787249"/>
            <a:ext cx="1504950" cy="1260639"/>
          </a:xfrm>
          <a:prstGeom prst="rect">
            <a:avLst/>
          </a:prstGeom>
        </p:spPr>
      </p:pic>
      <p:sp>
        <p:nvSpPr>
          <p:cNvPr id="18" name="TextBox 17">
            <a:extLst>
              <a:ext uri="{FF2B5EF4-FFF2-40B4-BE49-F238E27FC236}">
                <a16:creationId xmlns:a16="http://schemas.microsoft.com/office/drawing/2014/main" id="{0A155789-46C4-6C56-6C63-A2F4FD98AF40}"/>
              </a:ext>
            </a:extLst>
          </p:cNvPr>
          <p:cNvSpPr txBox="1"/>
          <p:nvPr/>
        </p:nvSpPr>
        <p:spPr>
          <a:xfrm>
            <a:off x="5845970" y="4393117"/>
            <a:ext cx="1962150" cy="307777"/>
          </a:xfrm>
          <a:prstGeom prst="rect">
            <a:avLst/>
          </a:prstGeom>
          <a:noFill/>
        </p:spPr>
        <p:txBody>
          <a:bodyPr wrap="square" rtlCol="0">
            <a:spAutoFit/>
          </a:bodyPr>
          <a:lstStyle/>
          <a:p>
            <a:pPr algn="ctr"/>
            <a:r>
              <a:rPr lang="en-US" sz="1400" b="1" dirty="0">
                <a:solidFill>
                  <a:srgbClr val="C00000"/>
                </a:solidFill>
              </a:rPr>
              <a:t>Segmented Nucleus</a:t>
            </a:r>
            <a:endParaRPr lang="en-IN" sz="1400" b="1" dirty="0">
              <a:solidFill>
                <a:srgbClr val="C00000"/>
              </a:solidFill>
            </a:endParaRPr>
          </a:p>
        </p:txBody>
      </p:sp>
      <p:sp>
        <p:nvSpPr>
          <p:cNvPr id="19" name="TextBox 18">
            <a:extLst>
              <a:ext uri="{FF2B5EF4-FFF2-40B4-BE49-F238E27FC236}">
                <a16:creationId xmlns:a16="http://schemas.microsoft.com/office/drawing/2014/main" id="{8AF94F8E-3624-824B-75A0-C5861EDB9143}"/>
              </a:ext>
            </a:extLst>
          </p:cNvPr>
          <p:cNvSpPr txBox="1"/>
          <p:nvPr/>
        </p:nvSpPr>
        <p:spPr>
          <a:xfrm>
            <a:off x="5886450" y="5781715"/>
            <a:ext cx="1359941" cy="307777"/>
          </a:xfrm>
          <a:prstGeom prst="rect">
            <a:avLst/>
          </a:prstGeom>
          <a:noFill/>
        </p:spPr>
        <p:txBody>
          <a:bodyPr wrap="square" rtlCol="0">
            <a:spAutoFit/>
          </a:bodyPr>
          <a:lstStyle/>
          <a:p>
            <a:pPr algn="ctr"/>
            <a:r>
              <a:rPr lang="en-US" sz="1400" b="1" dirty="0">
                <a:solidFill>
                  <a:srgbClr val="C00000"/>
                </a:solidFill>
              </a:rPr>
              <a:t>Convex hull</a:t>
            </a:r>
            <a:endParaRPr lang="en-IN" sz="1400" b="1" dirty="0">
              <a:solidFill>
                <a:srgbClr val="C00000"/>
              </a:solidFill>
            </a:endParaRPr>
          </a:p>
        </p:txBody>
      </p:sp>
      <p:sp>
        <p:nvSpPr>
          <p:cNvPr id="10" name="Rectangle: Rounded Corners 9">
            <a:extLst>
              <a:ext uri="{FF2B5EF4-FFF2-40B4-BE49-F238E27FC236}">
                <a16:creationId xmlns:a16="http://schemas.microsoft.com/office/drawing/2014/main" id="{CCA3060E-B96D-AFD3-BFA2-B5BE48B53509}"/>
              </a:ext>
            </a:extLst>
          </p:cNvPr>
          <p:cNvSpPr/>
          <p:nvPr/>
        </p:nvSpPr>
        <p:spPr>
          <a:xfrm>
            <a:off x="7667650" y="5073651"/>
            <a:ext cx="3981424" cy="1131887"/>
          </a:xfrm>
          <a:prstGeom prst="roundRect">
            <a:avLst/>
          </a:prstGeom>
          <a:solidFill>
            <a:schemeClr val="bg1"/>
          </a:solidFill>
          <a:ln w="28575">
            <a:solidFill>
              <a:srgbClr val="2424A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b="1" dirty="0">
                <a:solidFill>
                  <a:schemeClr val="tx1"/>
                </a:solidFill>
              </a:rPr>
              <a:t>Interpretation:</a:t>
            </a:r>
          </a:p>
          <a:p>
            <a:r>
              <a:rPr lang="en-US" dirty="0">
                <a:solidFill>
                  <a:schemeClr val="tx1"/>
                </a:solidFill>
              </a:rPr>
              <a:t>Normal Nucleus:  CA→ Nucleus area</a:t>
            </a:r>
          </a:p>
          <a:p>
            <a:r>
              <a:rPr lang="en-US" dirty="0">
                <a:solidFill>
                  <a:schemeClr val="tx1"/>
                </a:solidFill>
              </a:rPr>
              <a:t>Abnormal Nucleus: CA &gt;&gt; Nucleus area  </a:t>
            </a:r>
          </a:p>
          <a:p>
            <a:endParaRPr lang="en-IN" dirty="0">
              <a:solidFill>
                <a:schemeClr val="tx1"/>
              </a:solidFill>
            </a:endParaRPr>
          </a:p>
        </p:txBody>
      </p:sp>
    </p:spTree>
    <p:extLst>
      <p:ext uri="{BB962C8B-B14F-4D97-AF65-F5344CB8AC3E}">
        <p14:creationId xmlns:p14="http://schemas.microsoft.com/office/powerpoint/2010/main" val="294579321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856686B-5511-43B3-4424-2C620CB2D84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713F307-7E15-9C35-7087-F58192BB9752}"/>
              </a:ext>
            </a:extLst>
          </p:cNvPr>
          <p:cNvSpPr>
            <a:spLocks noGrp="1"/>
          </p:cNvSpPr>
          <p:nvPr>
            <p:ph type="title"/>
          </p:nvPr>
        </p:nvSpPr>
        <p:spPr>
          <a:xfrm>
            <a:off x="838197" y="771892"/>
            <a:ext cx="10810875" cy="1325563"/>
          </a:xfrm>
        </p:spPr>
        <p:txBody>
          <a:bodyPr/>
          <a:lstStyle/>
          <a:p>
            <a:r>
              <a:rPr lang="en-US" b="1" dirty="0">
                <a:solidFill>
                  <a:schemeClr val="accent1"/>
                </a:solidFill>
              </a:rPr>
              <a:t>Shape Features</a:t>
            </a:r>
          </a:p>
        </p:txBody>
      </p:sp>
      <p:sp>
        <p:nvSpPr>
          <p:cNvPr id="3" name="Content Placeholder 2">
            <a:extLst>
              <a:ext uri="{FF2B5EF4-FFF2-40B4-BE49-F238E27FC236}">
                <a16:creationId xmlns:a16="http://schemas.microsoft.com/office/drawing/2014/main" id="{C6130705-962E-B23D-B5D0-273B673A4167}"/>
              </a:ext>
            </a:extLst>
          </p:cNvPr>
          <p:cNvSpPr>
            <a:spLocks noGrp="1"/>
          </p:cNvSpPr>
          <p:nvPr>
            <p:ph idx="1"/>
          </p:nvPr>
        </p:nvSpPr>
        <p:spPr>
          <a:xfrm>
            <a:off x="838198" y="1854200"/>
            <a:ext cx="10515601" cy="4351338"/>
          </a:xfrm>
        </p:spPr>
        <p:txBody>
          <a:bodyPr>
            <a:normAutofit/>
          </a:bodyPr>
          <a:lstStyle/>
          <a:p>
            <a:pPr marL="0" indent="0" algn="just">
              <a:buNone/>
            </a:pPr>
            <a:endParaRPr lang="en-US" sz="2000" dirty="0"/>
          </a:p>
          <a:p>
            <a:pPr marL="0" indent="0" algn="just">
              <a:buNone/>
            </a:pPr>
            <a:r>
              <a:rPr lang="en-US" sz="2000" b="1" i="1" dirty="0">
                <a:solidFill>
                  <a:srgbClr val="C00000"/>
                </a:solidFill>
              </a:rPr>
              <a:t>10. Solidity (SO):</a:t>
            </a:r>
          </a:p>
          <a:p>
            <a:pPr marL="0" indent="0" algn="just">
              <a:buNone/>
            </a:pPr>
            <a:r>
              <a:rPr lang="en-US" sz="2000" dirty="0"/>
              <a:t>Solidity describes the quantity of the common pixels in the convex hull and in the region [3]. </a:t>
            </a:r>
          </a:p>
          <a:p>
            <a:pPr marL="0" indent="0" algn="just">
              <a:buNone/>
            </a:pPr>
            <a:endParaRPr lang="en-US" sz="2000" i="1" dirty="0"/>
          </a:p>
          <a:p>
            <a:pPr marL="0" indent="0" algn="just">
              <a:buNone/>
            </a:pPr>
            <a:endParaRPr lang="en-US" sz="2000" i="1" dirty="0"/>
          </a:p>
          <a:p>
            <a:pPr marL="457200" lvl="1" indent="0" algn="just">
              <a:buNone/>
            </a:pPr>
            <a:endParaRPr lang="en-IN" sz="2000" dirty="0">
              <a:solidFill>
                <a:srgbClr val="993300"/>
              </a:solidFill>
              <a:cs typeface="Times New Roman" panose="02020603050405020304" pitchFamily="18" charset="0"/>
            </a:endParaRPr>
          </a:p>
          <a:p>
            <a:pPr marL="457200" lvl="1" indent="0" algn="just">
              <a:buNone/>
            </a:pPr>
            <a:endParaRPr lang="en-IN" sz="2000" dirty="0">
              <a:solidFill>
                <a:srgbClr val="993300"/>
              </a:solidFill>
              <a:cs typeface="Times New Roman" panose="02020603050405020304" pitchFamily="18" charset="0"/>
            </a:endParaRPr>
          </a:p>
          <a:p>
            <a:pPr marL="457200" lvl="1" indent="0" algn="just">
              <a:buNone/>
            </a:pPr>
            <a:endParaRPr lang="en-IN" sz="2000" dirty="0">
              <a:solidFill>
                <a:srgbClr val="993300"/>
              </a:solidFill>
              <a:cs typeface="Times New Roman" panose="02020603050405020304" pitchFamily="18" charset="0"/>
            </a:endParaRPr>
          </a:p>
        </p:txBody>
      </p:sp>
      <p:sp>
        <p:nvSpPr>
          <p:cNvPr id="7" name="Date Placeholder 6">
            <a:extLst>
              <a:ext uri="{FF2B5EF4-FFF2-40B4-BE49-F238E27FC236}">
                <a16:creationId xmlns:a16="http://schemas.microsoft.com/office/drawing/2014/main" id="{26062863-A33F-587D-03C3-F968CDB37922}"/>
              </a:ext>
            </a:extLst>
          </p:cNvPr>
          <p:cNvSpPr>
            <a:spLocks noGrp="1"/>
          </p:cNvSpPr>
          <p:nvPr>
            <p:ph type="dt" sz="half" idx="10"/>
          </p:nvPr>
        </p:nvSpPr>
        <p:spPr/>
        <p:txBody>
          <a:bodyPr/>
          <a:lstStyle/>
          <a:p>
            <a:fld id="{12BF6E32-FEAD-4719-953B-AB2C5ACEFE76}" type="datetime1">
              <a:rPr lang="en-IN" smtClean="0"/>
              <a:t>29-10-2025</a:t>
            </a:fld>
            <a:endParaRPr lang="en-IN"/>
          </a:p>
        </p:txBody>
      </p:sp>
      <p:sp>
        <p:nvSpPr>
          <p:cNvPr id="8" name="Slide Number Placeholder 7">
            <a:extLst>
              <a:ext uri="{FF2B5EF4-FFF2-40B4-BE49-F238E27FC236}">
                <a16:creationId xmlns:a16="http://schemas.microsoft.com/office/drawing/2014/main" id="{3E977E3D-BE3F-1AD3-6A8D-EFDE5F890B6A}"/>
              </a:ext>
            </a:extLst>
          </p:cNvPr>
          <p:cNvSpPr>
            <a:spLocks noGrp="1"/>
          </p:cNvSpPr>
          <p:nvPr>
            <p:ph type="sldNum" sz="quarter" idx="12"/>
          </p:nvPr>
        </p:nvSpPr>
        <p:spPr/>
        <p:txBody>
          <a:bodyPr/>
          <a:lstStyle/>
          <a:p>
            <a:fld id="{4F190FE7-00C8-4126-ADA5-CD2A38D06676}" type="slidenum">
              <a:rPr lang="en-IN" smtClean="0"/>
              <a:t>16</a:t>
            </a:fld>
            <a:endParaRPr lang="en-IN"/>
          </a:p>
        </p:txBody>
      </p:sp>
      <p:pic>
        <p:nvPicPr>
          <p:cNvPr id="6" name="Picture 5" descr="GIAN - Global Initiative of Academic Networks">
            <a:extLst>
              <a:ext uri="{FF2B5EF4-FFF2-40B4-BE49-F238E27FC236}">
                <a16:creationId xmlns:a16="http://schemas.microsoft.com/office/drawing/2014/main" id="{BC45F5B8-EC05-0AE8-72C4-27040F97367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763" y="5128"/>
            <a:ext cx="1302161" cy="614362"/>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8">
            <a:extLst>
              <a:ext uri="{FF2B5EF4-FFF2-40B4-BE49-F238E27FC236}">
                <a16:creationId xmlns:a16="http://schemas.microsoft.com/office/drawing/2014/main" id="{95D317BB-70D6-52B4-3476-036C0029DEB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349037" y="0"/>
            <a:ext cx="838200" cy="836185"/>
          </a:xfrm>
          <a:prstGeom prst="rect">
            <a:avLst/>
          </a:prstGeom>
        </p:spPr>
      </p:pic>
      <mc:AlternateContent xmlns:mc="http://schemas.openxmlformats.org/markup-compatibility/2006">
        <mc:Choice xmlns:a14="http://schemas.microsoft.com/office/drawing/2010/main" Requires="a14">
          <p:sp>
            <p:nvSpPr>
              <p:cNvPr id="4" name="Rectangle: Rounded Corners 3">
                <a:extLst>
                  <a:ext uri="{FF2B5EF4-FFF2-40B4-BE49-F238E27FC236}">
                    <a16:creationId xmlns:a16="http://schemas.microsoft.com/office/drawing/2014/main" id="{8FE1C5AA-F937-A840-5B39-A18768939A6C}"/>
                  </a:ext>
                </a:extLst>
              </p:cNvPr>
              <p:cNvSpPr/>
              <p:nvPr/>
            </p:nvSpPr>
            <p:spPr>
              <a:xfrm>
                <a:off x="4517232" y="3179763"/>
                <a:ext cx="2571750" cy="850106"/>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r>
                        <m:rPr>
                          <m:nor/>
                        </m:rPr>
                        <a:rPr lang="en-US" i="1" dirty="0"/>
                        <m:t>Solidity</m:t>
                      </m:r>
                      <m:r>
                        <m:rPr>
                          <m:nor/>
                        </m:rPr>
                        <a:rPr lang="en-US" i="1" dirty="0"/>
                        <m:t>=</m:t>
                      </m:r>
                      <m:f>
                        <m:fPr>
                          <m:ctrlPr>
                            <a:rPr lang="en-US" i="1" dirty="0">
                              <a:latin typeface="Cambria Math" panose="02040503050406030204" pitchFamily="18" charset="0"/>
                            </a:rPr>
                          </m:ctrlPr>
                        </m:fPr>
                        <m:num>
                          <m:r>
                            <a:rPr lang="en-US" i="1" dirty="0">
                              <a:latin typeface="Cambria Math" panose="02040503050406030204" pitchFamily="18" charset="0"/>
                            </a:rPr>
                            <m:t>𝐴𝑟𝑒𝑎</m:t>
                          </m:r>
                        </m:num>
                        <m:den>
                          <m:r>
                            <a:rPr lang="en-US" i="1" dirty="0">
                              <a:latin typeface="Cambria Math" panose="02040503050406030204" pitchFamily="18" charset="0"/>
                            </a:rPr>
                            <m:t>𝐶𝑜𝑛𝑣𝑒𝑥</m:t>
                          </m:r>
                          <m:r>
                            <a:rPr lang="en-US" i="1" dirty="0">
                              <a:latin typeface="Cambria Math" panose="02040503050406030204" pitchFamily="18" charset="0"/>
                            </a:rPr>
                            <m:t> </m:t>
                          </m:r>
                          <m:r>
                            <a:rPr lang="en-US" i="1" dirty="0">
                              <a:latin typeface="Cambria Math" panose="02040503050406030204" pitchFamily="18" charset="0"/>
                            </a:rPr>
                            <m:t>𝐴𝑟𝑒𝑎</m:t>
                          </m:r>
                        </m:den>
                      </m:f>
                    </m:oMath>
                  </m:oMathPara>
                </a14:m>
                <a:endParaRPr lang="en-US" i="1" dirty="0"/>
              </a:p>
              <a:p>
                <a:pPr algn="ctr"/>
                <a:endParaRPr lang="en-IN" dirty="0"/>
              </a:p>
            </p:txBody>
          </p:sp>
        </mc:Choice>
        <mc:Fallback>
          <p:sp>
            <p:nvSpPr>
              <p:cNvPr id="4" name="Rectangle: Rounded Corners 3">
                <a:extLst>
                  <a:ext uri="{FF2B5EF4-FFF2-40B4-BE49-F238E27FC236}">
                    <a16:creationId xmlns:a16="http://schemas.microsoft.com/office/drawing/2014/main" id="{8FE1C5AA-F937-A840-5B39-A18768939A6C}"/>
                  </a:ext>
                </a:extLst>
              </p:cNvPr>
              <p:cNvSpPr>
                <a:spLocks noRot="1" noChangeAspect="1" noMove="1" noResize="1" noEditPoints="1" noAdjustHandles="1" noChangeArrowheads="1" noChangeShapeType="1" noTextEdit="1"/>
              </p:cNvSpPr>
              <p:nvPr/>
            </p:nvSpPr>
            <p:spPr>
              <a:xfrm>
                <a:off x="4517232" y="3179763"/>
                <a:ext cx="2571750" cy="850106"/>
              </a:xfrm>
              <a:prstGeom prst="roundRect">
                <a:avLst/>
              </a:prstGeom>
              <a:blipFill>
                <a:blip r:embed="rId4"/>
                <a:stretch>
                  <a:fillRect/>
                </a:stretch>
              </a:blipFill>
            </p:spPr>
            <p:txBody>
              <a:bodyPr/>
              <a:lstStyle/>
              <a:p>
                <a:r>
                  <a:rPr lang="en-IN">
                    <a:noFill/>
                  </a:rPr>
                  <a:t> </a:t>
                </a:r>
              </a:p>
            </p:txBody>
          </p:sp>
        </mc:Fallback>
      </mc:AlternateContent>
      <p:pic>
        <p:nvPicPr>
          <p:cNvPr id="11" name="Picture 10">
            <a:extLst>
              <a:ext uri="{FF2B5EF4-FFF2-40B4-BE49-F238E27FC236}">
                <a16:creationId xmlns:a16="http://schemas.microsoft.com/office/drawing/2014/main" id="{789900D3-B5B7-D5CE-5DC0-EF1FDC2B2CA9}"/>
              </a:ext>
            </a:extLst>
          </p:cNvPr>
          <p:cNvPicPr>
            <a:picLocks noChangeAspect="1"/>
          </p:cNvPicPr>
          <p:nvPr/>
        </p:nvPicPr>
        <p:blipFill>
          <a:blip r:embed="rId5"/>
          <a:stretch>
            <a:fillRect/>
          </a:stretch>
        </p:blipFill>
        <p:spPr>
          <a:xfrm>
            <a:off x="6229143" y="4970141"/>
            <a:ext cx="1467055" cy="1209844"/>
          </a:xfrm>
          <a:prstGeom prst="rect">
            <a:avLst/>
          </a:prstGeom>
        </p:spPr>
      </p:pic>
      <p:pic>
        <p:nvPicPr>
          <p:cNvPr id="13" name="Picture 12">
            <a:extLst>
              <a:ext uri="{FF2B5EF4-FFF2-40B4-BE49-F238E27FC236}">
                <a16:creationId xmlns:a16="http://schemas.microsoft.com/office/drawing/2014/main" id="{8B08A954-D19F-1B5F-CBE4-547916F57F57}"/>
              </a:ext>
            </a:extLst>
          </p:cNvPr>
          <p:cNvPicPr>
            <a:picLocks noChangeAspect="1"/>
          </p:cNvPicPr>
          <p:nvPr/>
        </p:nvPicPr>
        <p:blipFill>
          <a:blip r:embed="rId6"/>
          <a:stretch>
            <a:fillRect/>
          </a:stretch>
        </p:blipFill>
        <p:spPr>
          <a:xfrm>
            <a:off x="4200323" y="4948063"/>
            <a:ext cx="1448002" cy="1257475"/>
          </a:xfrm>
          <a:prstGeom prst="rect">
            <a:avLst/>
          </a:prstGeom>
        </p:spPr>
      </p:pic>
      <p:sp>
        <p:nvSpPr>
          <p:cNvPr id="14" name="TextBox 13">
            <a:extLst>
              <a:ext uri="{FF2B5EF4-FFF2-40B4-BE49-F238E27FC236}">
                <a16:creationId xmlns:a16="http://schemas.microsoft.com/office/drawing/2014/main" id="{E38FF127-B579-04F0-FC54-37191B2040B3}"/>
              </a:ext>
            </a:extLst>
          </p:cNvPr>
          <p:cNvSpPr txBox="1"/>
          <p:nvPr/>
        </p:nvSpPr>
        <p:spPr>
          <a:xfrm>
            <a:off x="3943249" y="4660501"/>
            <a:ext cx="1962150" cy="307777"/>
          </a:xfrm>
          <a:prstGeom prst="rect">
            <a:avLst/>
          </a:prstGeom>
          <a:noFill/>
        </p:spPr>
        <p:txBody>
          <a:bodyPr wrap="square" rtlCol="0">
            <a:spAutoFit/>
          </a:bodyPr>
          <a:lstStyle/>
          <a:p>
            <a:pPr algn="ctr"/>
            <a:r>
              <a:rPr lang="en-US" sz="1400" b="1" dirty="0">
                <a:solidFill>
                  <a:srgbClr val="C00000"/>
                </a:solidFill>
              </a:rPr>
              <a:t>Normal Cell</a:t>
            </a:r>
            <a:endParaRPr lang="en-IN" sz="1400" b="1" dirty="0">
              <a:solidFill>
                <a:srgbClr val="C00000"/>
              </a:solidFill>
            </a:endParaRPr>
          </a:p>
        </p:txBody>
      </p:sp>
      <p:sp>
        <p:nvSpPr>
          <p:cNvPr id="15" name="TextBox 14">
            <a:extLst>
              <a:ext uri="{FF2B5EF4-FFF2-40B4-BE49-F238E27FC236}">
                <a16:creationId xmlns:a16="http://schemas.microsoft.com/office/drawing/2014/main" id="{F3F07B18-5C8D-7397-A0E8-55A5959A97B5}"/>
              </a:ext>
            </a:extLst>
          </p:cNvPr>
          <p:cNvSpPr txBox="1"/>
          <p:nvPr/>
        </p:nvSpPr>
        <p:spPr>
          <a:xfrm>
            <a:off x="5981595" y="4666299"/>
            <a:ext cx="1962150" cy="307777"/>
          </a:xfrm>
          <a:prstGeom prst="rect">
            <a:avLst/>
          </a:prstGeom>
          <a:noFill/>
        </p:spPr>
        <p:txBody>
          <a:bodyPr wrap="square" rtlCol="0">
            <a:spAutoFit/>
          </a:bodyPr>
          <a:lstStyle/>
          <a:p>
            <a:pPr algn="ctr"/>
            <a:r>
              <a:rPr lang="en-US" sz="1400" b="1" dirty="0">
                <a:solidFill>
                  <a:srgbClr val="C00000"/>
                </a:solidFill>
              </a:rPr>
              <a:t>Abnormal Cell</a:t>
            </a:r>
            <a:endParaRPr lang="en-IN" sz="1400" b="1" dirty="0">
              <a:solidFill>
                <a:srgbClr val="C00000"/>
              </a:solidFill>
            </a:endParaRPr>
          </a:p>
        </p:txBody>
      </p:sp>
      <p:sp>
        <p:nvSpPr>
          <p:cNvPr id="5" name="Rectangle: Rounded Corners 4">
            <a:extLst>
              <a:ext uri="{FF2B5EF4-FFF2-40B4-BE49-F238E27FC236}">
                <a16:creationId xmlns:a16="http://schemas.microsoft.com/office/drawing/2014/main" id="{8927B69D-E687-62B4-D51C-1483B3E5D68F}"/>
              </a:ext>
            </a:extLst>
          </p:cNvPr>
          <p:cNvSpPr/>
          <p:nvPr/>
        </p:nvSpPr>
        <p:spPr>
          <a:xfrm>
            <a:off x="8277016" y="5186363"/>
            <a:ext cx="2857394" cy="1131887"/>
          </a:xfrm>
          <a:prstGeom prst="roundRect">
            <a:avLst/>
          </a:prstGeom>
          <a:solidFill>
            <a:schemeClr val="bg1"/>
          </a:solidFill>
          <a:ln w="28575">
            <a:solidFill>
              <a:srgbClr val="2424A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b="1" dirty="0">
                <a:solidFill>
                  <a:schemeClr val="tx1"/>
                </a:solidFill>
              </a:rPr>
              <a:t>Interpretation:</a:t>
            </a:r>
          </a:p>
          <a:p>
            <a:r>
              <a:rPr lang="en-US" dirty="0">
                <a:solidFill>
                  <a:schemeClr val="tx1"/>
                </a:solidFill>
              </a:rPr>
              <a:t>Normal Nucleus: SO  → 1</a:t>
            </a:r>
          </a:p>
          <a:p>
            <a:r>
              <a:rPr lang="en-US" dirty="0">
                <a:solidFill>
                  <a:schemeClr val="tx1"/>
                </a:solidFill>
              </a:rPr>
              <a:t>Abnormal Nucleus: SO  → 0  </a:t>
            </a:r>
          </a:p>
          <a:p>
            <a:endParaRPr lang="en-IN" dirty="0">
              <a:solidFill>
                <a:schemeClr val="tx1"/>
              </a:solidFill>
            </a:endParaRPr>
          </a:p>
        </p:txBody>
      </p:sp>
    </p:spTree>
    <p:extLst>
      <p:ext uri="{BB962C8B-B14F-4D97-AF65-F5344CB8AC3E}">
        <p14:creationId xmlns:p14="http://schemas.microsoft.com/office/powerpoint/2010/main" val="189547065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3BF9169-92D4-1638-DA3F-BBBE540789F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1B31DDD-3924-31AD-F7FF-603B75E57D22}"/>
              </a:ext>
            </a:extLst>
          </p:cNvPr>
          <p:cNvSpPr>
            <a:spLocks noGrp="1"/>
          </p:cNvSpPr>
          <p:nvPr>
            <p:ph type="title"/>
          </p:nvPr>
        </p:nvSpPr>
        <p:spPr>
          <a:xfrm>
            <a:off x="838198" y="652462"/>
            <a:ext cx="10810875" cy="1325563"/>
          </a:xfrm>
        </p:spPr>
        <p:txBody>
          <a:bodyPr/>
          <a:lstStyle/>
          <a:p>
            <a:r>
              <a:rPr lang="en-US" b="1" dirty="0">
                <a:solidFill>
                  <a:schemeClr val="accent1"/>
                </a:solidFill>
              </a:rPr>
              <a:t>Shape Features</a:t>
            </a:r>
          </a:p>
        </p:txBody>
      </p:sp>
      <p:sp>
        <p:nvSpPr>
          <p:cNvPr id="3" name="Content Placeholder 2">
            <a:extLst>
              <a:ext uri="{FF2B5EF4-FFF2-40B4-BE49-F238E27FC236}">
                <a16:creationId xmlns:a16="http://schemas.microsoft.com/office/drawing/2014/main" id="{DC81FBAE-DC39-BDE8-EFC9-B3804875545A}"/>
              </a:ext>
            </a:extLst>
          </p:cNvPr>
          <p:cNvSpPr>
            <a:spLocks noGrp="1"/>
          </p:cNvSpPr>
          <p:nvPr>
            <p:ph idx="1"/>
          </p:nvPr>
        </p:nvSpPr>
        <p:spPr>
          <a:xfrm>
            <a:off x="838198" y="1854200"/>
            <a:ext cx="10515601" cy="4351338"/>
          </a:xfrm>
        </p:spPr>
        <p:txBody>
          <a:bodyPr>
            <a:normAutofit/>
          </a:bodyPr>
          <a:lstStyle/>
          <a:p>
            <a:pPr marL="0" indent="0" algn="just">
              <a:buNone/>
            </a:pPr>
            <a:r>
              <a:rPr lang="en-US" sz="2000" b="1" i="1" dirty="0">
                <a:solidFill>
                  <a:srgbClr val="C00000"/>
                </a:solidFill>
              </a:rPr>
              <a:t>11. Extent (EX):</a:t>
            </a:r>
          </a:p>
          <a:p>
            <a:pPr marL="0" indent="0" algn="just">
              <a:buNone/>
            </a:pPr>
            <a:r>
              <a:rPr lang="en-US" sz="2000" dirty="0"/>
              <a:t>Extent defines the ratio of pixel in the region to pixels in the total bounding box [3]. </a:t>
            </a:r>
            <a:endParaRPr lang="en-US" sz="2000" i="1" dirty="0"/>
          </a:p>
          <a:p>
            <a:pPr marL="457200" lvl="1" indent="0" algn="just">
              <a:buNone/>
            </a:pPr>
            <a:endParaRPr lang="en-IN" sz="2000" dirty="0">
              <a:solidFill>
                <a:srgbClr val="993300"/>
              </a:solidFill>
              <a:cs typeface="Times New Roman" panose="02020603050405020304" pitchFamily="18" charset="0"/>
            </a:endParaRPr>
          </a:p>
          <a:p>
            <a:pPr marL="457200" lvl="1" indent="0" algn="just">
              <a:buNone/>
            </a:pPr>
            <a:endParaRPr lang="en-IN" sz="2000" dirty="0">
              <a:solidFill>
                <a:srgbClr val="993300"/>
              </a:solidFill>
              <a:cs typeface="Times New Roman" panose="02020603050405020304" pitchFamily="18" charset="0"/>
            </a:endParaRPr>
          </a:p>
        </p:txBody>
      </p:sp>
      <p:sp>
        <p:nvSpPr>
          <p:cNvPr id="7" name="Date Placeholder 6">
            <a:extLst>
              <a:ext uri="{FF2B5EF4-FFF2-40B4-BE49-F238E27FC236}">
                <a16:creationId xmlns:a16="http://schemas.microsoft.com/office/drawing/2014/main" id="{24A4843D-5447-4787-F73D-9CE483F5DE1C}"/>
              </a:ext>
            </a:extLst>
          </p:cNvPr>
          <p:cNvSpPr>
            <a:spLocks noGrp="1"/>
          </p:cNvSpPr>
          <p:nvPr>
            <p:ph type="dt" sz="half" idx="10"/>
          </p:nvPr>
        </p:nvSpPr>
        <p:spPr/>
        <p:txBody>
          <a:bodyPr/>
          <a:lstStyle/>
          <a:p>
            <a:fld id="{12BF6E32-FEAD-4719-953B-AB2C5ACEFE76}" type="datetime1">
              <a:rPr lang="en-IN" smtClean="0"/>
              <a:t>29-10-2025</a:t>
            </a:fld>
            <a:endParaRPr lang="en-IN"/>
          </a:p>
        </p:txBody>
      </p:sp>
      <p:sp>
        <p:nvSpPr>
          <p:cNvPr id="8" name="Slide Number Placeholder 7">
            <a:extLst>
              <a:ext uri="{FF2B5EF4-FFF2-40B4-BE49-F238E27FC236}">
                <a16:creationId xmlns:a16="http://schemas.microsoft.com/office/drawing/2014/main" id="{929642FF-AE9C-CF3E-22DD-FCD9C524283B}"/>
              </a:ext>
            </a:extLst>
          </p:cNvPr>
          <p:cNvSpPr>
            <a:spLocks noGrp="1"/>
          </p:cNvSpPr>
          <p:nvPr>
            <p:ph type="sldNum" sz="quarter" idx="12"/>
          </p:nvPr>
        </p:nvSpPr>
        <p:spPr/>
        <p:txBody>
          <a:bodyPr/>
          <a:lstStyle/>
          <a:p>
            <a:fld id="{4F190FE7-00C8-4126-ADA5-CD2A38D06676}" type="slidenum">
              <a:rPr lang="en-IN" smtClean="0"/>
              <a:t>17</a:t>
            </a:fld>
            <a:endParaRPr lang="en-IN"/>
          </a:p>
        </p:txBody>
      </p:sp>
      <p:pic>
        <p:nvPicPr>
          <p:cNvPr id="6" name="Picture 5" descr="GIAN - Global Initiative of Academic Networks">
            <a:extLst>
              <a:ext uri="{FF2B5EF4-FFF2-40B4-BE49-F238E27FC236}">
                <a16:creationId xmlns:a16="http://schemas.microsoft.com/office/drawing/2014/main" id="{94A0C6DF-C654-1F58-26DD-72FA89800D7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763" y="5128"/>
            <a:ext cx="1302161" cy="614362"/>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8">
            <a:extLst>
              <a:ext uri="{FF2B5EF4-FFF2-40B4-BE49-F238E27FC236}">
                <a16:creationId xmlns:a16="http://schemas.microsoft.com/office/drawing/2014/main" id="{21572EF4-260E-D4BA-682D-D8C98105A14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349037" y="0"/>
            <a:ext cx="838200" cy="836185"/>
          </a:xfrm>
          <a:prstGeom prst="rect">
            <a:avLst/>
          </a:prstGeom>
        </p:spPr>
      </p:pic>
      <mc:AlternateContent xmlns:mc="http://schemas.openxmlformats.org/markup-compatibility/2006" xmlns:a14="http://schemas.microsoft.com/office/drawing/2010/main">
        <mc:Choice Requires="a14">
          <p:sp>
            <p:nvSpPr>
              <p:cNvPr id="4" name="Rectangle: Rounded Corners 3">
                <a:extLst>
                  <a:ext uri="{FF2B5EF4-FFF2-40B4-BE49-F238E27FC236}">
                    <a16:creationId xmlns:a16="http://schemas.microsoft.com/office/drawing/2014/main" id="{41B05D0B-6892-BD87-0035-0B7024B17A28}"/>
                  </a:ext>
                </a:extLst>
              </p:cNvPr>
              <p:cNvSpPr/>
              <p:nvPr/>
            </p:nvSpPr>
            <p:spPr>
              <a:xfrm>
                <a:off x="3581400" y="2914650"/>
                <a:ext cx="4114800" cy="1000125"/>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r>
                        <m:rPr>
                          <m:nor/>
                        </m:rPr>
                        <a:rPr lang="en-US" b="1" i="1" dirty="0"/>
                        <m:t>Extent</m:t>
                      </m:r>
                      <m:r>
                        <m:rPr>
                          <m:nor/>
                        </m:rPr>
                        <a:rPr lang="en-US" b="1" i="1" dirty="0"/>
                        <m:t>=</m:t>
                      </m:r>
                      <m:f>
                        <m:fPr>
                          <m:ctrlPr>
                            <a:rPr lang="en-US" b="1" i="1" dirty="0">
                              <a:latin typeface="Cambria Math" panose="02040503050406030204" pitchFamily="18" charset="0"/>
                            </a:rPr>
                          </m:ctrlPr>
                        </m:fPr>
                        <m:num>
                          <m:r>
                            <a:rPr lang="en-US" b="1" i="1" dirty="0">
                              <a:latin typeface="Cambria Math" panose="02040503050406030204" pitchFamily="18" charset="0"/>
                            </a:rPr>
                            <m:t>𝑨𝒓𝒆𝒂</m:t>
                          </m:r>
                        </m:num>
                        <m:den>
                          <m:r>
                            <a:rPr lang="en-US" b="1" i="1" dirty="0">
                              <a:latin typeface="Cambria Math" panose="02040503050406030204" pitchFamily="18" charset="0"/>
                            </a:rPr>
                            <m:t>𝑨𝒓𝒆𝒂</m:t>
                          </m:r>
                          <m:r>
                            <a:rPr lang="en-US" b="1" i="1" dirty="0">
                              <a:latin typeface="Cambria Math" panose="02040503050406030204" pitchFamily="18" charset="0"/>
                            </a:rPr>
                            <m:t>_</m:t>
                          </m:r>
                          <m:r>
                            <a:rPr lang="en-US" b="1" i="1" dirty="0">
                              <a:latin typeface="Cambria Math" panose="02040503050406030204" pitchFamily="18" charset="0"/>
                            </a:rPr>
                            <m:t>𝒐𝒇</m:t>
                          </m:r>
                          <m:r>
                            <a:rPr lang="en-US" b="1" i="1" dirty="0">
                              <a:latin typeface="Cambria Math" panose="02040503050406030204" pitchFamily="18" charset="0"/>
                            </a:rPr>
                            <m:t>_</m:t>
                          </m:r>
                          <m:r>
                            <a:rPr lang="en-US" b="1" i="1" dirty="0">
                              <a:latin typeface="Cambria Math" panose="02040503050406030204" pitchFamily="18" charset="0"/>
                            </a:rPr>
                            <m:t>𝒕𝒉𝒆</m:t>
                          </m:r>
                          <m:r>
                            <a:rPr lang="en-US" b="1" i="1" dirty="0">
                              <a:latin typeface="Cambria Math" panose="02040503050406030204" pitchFamily="18" charset="0"/>
                            </a:rPr>
                            <m:t>_</m:t>
                          </m:r>
                          <m:r>
                            <a:rPr lang="en-US" b="1" i="1" dirty="0">
                              <a:latin typeface="Cambria Math" panose="02040503050406030204" pitchFamily="18" charset="0"/>
                            </a:rPr>
                            <m:t>𝒃𝒐𝒖𝒏𝒅𝒊𝒏𝒈</m:t>
                          </m:r>
                          <m:r>
                            <a:rPr lang="en-US" b="1" i="1" dirty="0">
                              <a:latin typeface="Cambria Math" panose="02040503050406030204" pitchFamily="18" charset="0"/>
                            </a:rPr>
                            <m:t>_</m:t>
                          </m:r>
                          <m:r>
                            <a:rPr lang="en-US" b="1" i="1" dirty="0">
                              <a:latin typeface="Cambria Math" panose="02040503050406030204" pitchFamily="18" charset="0"/>
                            </a:rPr>
                            <m:t>𝒃𝒐𝒙</m:t>
                          </m:r>
                        </m:den>
                      </m:f>
                    </m:oMath>
                  </m:oMathPara>
                </a14:m>
                <a:endParaRPr lang="en-IN" b="1"/>
              </a:p>
            </p:txBody>
          </p:sp>
        </mc:Choice>
        <mc:Fallback xmlns="">
          <p:sp>
            <p:nvSpPr>
              <p:cNvPr id="4" name="Rectangle: Rounded Corners 3">
                <a:extLst>
                  <a:ext uri="{FF2B5EF4-FFF2-40B4-BE49-F238E27FC236}">
                    <a16:creationId xmlns:a16="http://schemas.microsoft.com/office/drawing/2014/main" id="{41B05D0B-6892-BD87-0035-0B7024B17A28}"/>
                  </a:ext>
                </a:extLst>
              </p:cNvPr>
              <p:cNvSpPr>
                <a:spLocks noRot="1" noChangeAspect="1" noMove="1" noResize="1" noEditPoints="1" noAdjustHandles="1" noChangeArrowheads="1" noChangeShapeType="1" noTextEdit="1"/>
              </p:cNvSpPr>
              <p:nvPr/>
            </p:nvSpPr>
            <p:spPr>
              <a:xfrm>
                <a:off x="3581400" y="2914650"/>
                <a:ext cx="4114800" cy="1000125"/>
              </a:xfrm>
              <a:prstGeom prst="roundRect">
                <a:avLst/>
              </a:prstGeom>
              <a:blipFill>
                <a:blip r:embed="rId4"/>
                <a:stretch>
                  <a:fillRect/>
                </a:stretch>
              </a:blipFill>
            </p:spPr>
            <p:txBody>
              <a:bodyPr/>
              <a:lstStyle/>
              <a:p>
                <a:r>
                  <a:rPr lang="en-IN">
                    <a:noFill/>
                  </a:rPr>
                  <a:t> </a:t>
                </a:r>
              </a:p>
            </p:txBody>
          </p:sp>
        </mc:Fallback>
      </mc:AlternateContent>
      <p:pic>
        <p:nvPicPr>
          <p:cNvPr id="11" name="Picture 10">
            <a:extLst>
              <a:ext uri="{FF2B5EF4-FFF2-40B4-BE49-F238E27FC236}">
                <a16:creationId xmlns:a16="http://schemas.microsoft.com/office/drawing/2014/main" id="{31B12406-9F9F-9DD0-1645-841F721BF174}"/>
              </a:ext>
            </a:extLst>
          </p:cNvPr>
          <p:cNvPicPr>
            <a:picLocks noChangeAspect="1"/>
          </p:cNvPicPr>
          <p:nvPr/>
        </p:nvPicPr>
        <p:blipFill>
          <a:blip r:embed="rId5"/>
          <a:stretch>
            <a:fillRect/>
          </a:stretch>
        </p:blipFill>
        <p:spPr>
          <a:xfrm>
            <a:off x="6231956" y="4664560"/>
            <a:ext cx="1457528" cy="1267002"/>
          </a:xfrm>
          <a:prstGeom prst="rect">
            <a:avLst/>
          </a:prstGeom>
        </p:spPr>
      </p:pic>
      <p:pic>
        <p:nvPicPr>
          <p:cNvPr id="13" name="Picture 12">
            <a:extLst>
              <a:ext uri="{FF2B5EF4-FFF2-40B4-BE49-F238E27FC236}">
                <a16:creationId xmlns:a16="http://schemas.microsoft.com/office/drawing/2014/main" id="{CE9EC7AA-74BD-75DB-038F-4265BBFC4A53}"/>
              </a:ext>
            </a:extLst>
          </p:cNvPr>
          <p:cNvPicPr>
            <a:picLocks noChangeAspect="1"/>
          </p:cNvPicPr>
          <p:nvPr/>
        </p:nvPicPr>
        <p:blipFill>
          <a:blip r:embed="rId6"/>
          <a:stretch>
            <a:fillRect/>
          </a:stretch>
        </p:blipFill>
        <p:spPr>
          <a:xfrm>
            <a:off x="4118398" y="4664560"/>
            <a:ext cx="1520402" cy="1267002"/>
          </a:xfrm>
          <a:prstGeom prst="rect">
            <a:avLst/>
          </a:prstGeom>
        </p:spPr>
      </p:pic>
      <p:sp>
        <p:nvSpPr>
          <p:cNvPr id="14" name="TextBox 13">
            <a:extLst>
              <a:ext uri="{FF2B5EF4-FFF2-40B4-BE49-F238E27FC236}">
                <a16:creationId xmlns:a16="http://schemas.microsoft.com/office/drawing/2014/main" id="{6F102744-1AFE-474A-7EC5-CC892D5E6EE4}"/>
              </a:ext>
            </a:extLst>
          </p:cNvPr>
          <p:cNvSpPr txBox="1"/>
          <p:nvPr/>
        </p:nvSpPr>
        <p:spPr>
          <a:xfrm>
            <a:off x="3943249" y="4327126"/>
            <a:ext cx="1962150" cy="307777"/>
          </a:xfrm>
          <a:prstGeom prst="rect">
            <a:avLst/>
          </a:prstGeom>
          <a:noFill/>
        </p:spPr>
        <p:txBody>
          <a:bodyPr wrap="square" rtlCol="0">
            <a:spAutoFit/>
          </a:bodyPr>
          <a:lstStyle/>
          <a:p>
            <a:pPr algn="ctr"/>
            <a:r>
              <a:rPr lang="en-US" sz="1400" b="1" dirty="0">
                <a:solidFill>
                  <a:srgbClr val="C00000"/>
                </a:solidFill>
              </a:rPr>
              <a:t>Normal Cell</a:t>
            </a:r>
            <a:endParaRPr lang="en-IN" sz="1400" b="1" dirty="0">
              <a:solidFill>
                <a:srgbClr val="C00000"/>
              </a:solidFill>
            </a:endParaRPr>
          </a:p>
        </p:txBody>
      </p:sp>
      <p:sp>
        <p:nvSpPr>
          <p:cNvPr id="15" name="TextBox 14">
            <a:extLst>
              <a:ext uri="{FF2B5EF4-FFF2-40B4-BE49-F238E27FC236}">
                <a16:creationId xmlns:a16="http://schemas.microsoft.com/office/drawing/2014/main" id="{EFC60A91-75A5-380E-0B4F-4BF1339DB50C}"/>
              </a:ext>
            </a:extLst>
          </p:cNvPr>
          <p:cNvSpPr txBox="1"/>
          <p:nvPr/>
        </p:nvSpPr>
        <p:spPr>
          <a:xfrm>
            <a:off x="5981595" y="4332924"/>
            <a:ext cx="1962150" cy="307777"/>
          </a:xfrm>
          <a:prstGeom prst="rect">
            <a:avLst/>
          </a:prstGeom>
          <a:noFill/>
        </p:spPr>
        <p:txBody>
          <a:bodyPr wrap="square" rtlCol="0">
            <a:spAutoFit/>
          </a:bodyPr>
          <a:lstStyle/>
          <a:p>
            <a:pPr algn="ctr"/>
            <a:r>
              <a:rPr lang="en-US" sz="1400" b="1" dirty="0">
                <a:solidFill>
                  <a:srgbClr val="C00000"/>
                </a:solidFill>
              </a:rPr>
              <a:t>Abnormal Cell</a:t>
            </a:r>
            <a:endParaRPr lang="en-IN" sz="1400" b="1" dirty="0">
              <a:solidFill>
                <a:srgbClr val="C00000"/>
              </a:solidFill>
            </a:endParaRPr>
          </a:p>
        </p:txBody>
      </p:sp>
      <p:sp>
        <p:nvSpPr>
          <p:cNvPr id="5" name="Rectangle: Rounded Corners 4">
            <a:extLst>
              <a:ext uri="{FF2B5EF4-FFF2-40B4-BE49-F238E27FC236}">
                <a16:creationId xmlns:a16="http://schemas.microsoft.com/office/drawing/2014/main" id="{1C6CC6B2-ECF8-6D28-AECC-B8C7F7A608F5}"/>
              </a:ext>
            </a:extLst>
          </p:cNvPr>
          <p:cNvSpPr/>
          <p:nvPr/>
        </p:nvSpPr>
        <p:spPr>
          <a:xfrm>
            <a:off x="8365581" y="4984751"/>
            <a:ext cx="2778669" cy="1131887"/>
          </a:xfrm>
          <a:prstGeom prst="roundRect">
            <a:avLst/>
          </a:prstGeom>
          <a:solidFill>
            <a:schemeClr val="bg1"/>
          </a:solidFill>
          <a:ln w="28575">
            <a:solidFill>
              <a:srgbClr val="2424A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b="1" dirty="0">
                <a:solidFill>
                  <a:schemeClr val="tx1"/>
                </a:solidFill>
              </a:rPr>
              <a:t>Interpretation:</a:t>
            </a:r>
          </a:p>
          <a:p>
            <a:r>
              <a:rPr lang="en-US" dirty="0">
                <a:solidFill>
                  <a:schemeClr val="tx1"/>
                </a:solidFill>
              </a:rPr>
              <a:t>Normal Nucleus:  EX→ 1</a:t>
            </a:r>
          </a:p>
          <a:p>
            <a:r>
              <a:rPr lang="en-US" dirty="0">
                <a:solidFill>
                  <a:schemeClr val="tx1"/>
                </a:solidFill>
              </a:rPr>
              <a:t>Abnormal Nucleus: EX →0 </a:t>
            </a:r>
          </a:p>
          <a:p>
            <a:endParaRPr lang="en-IN" dirty="0">
              <a:solidFill>
                <a:schemeClr val="tx1"/>
              </a:solidFill>
            </a:endParaRPr>
          </a:p>
        </p:txBody>
      </p:sp>
    </p:spTree>
    <p:extLst>
      <p:ext uri="{BB962C8B-B14F-4D97-AF65-F5344CB8AC3E}">
        <p14:creationId xmlns:p14="http://schemas.microsoft.com/office/powerpoint/2010/main" val="68273757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BD3DF7B-F7E3-0CCD-C5D1-A91C1FB0A0D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595A847-F2E8-FA5E-1340-E84AF2BCB7C2}"/>
              </a:ext>
            </a:extLst>
          </p:cNvPr>
          <p:cNvSpPr>
            <a:spLocks noGrp="1"/>
          </p:cNvSpPr>
          <p:nvPr>
            <p:ph type="title"/>
          </p:nvPr>
        </p:nvSpPr>
        <p:spPr>
          <a:xfrm>
            <a:off x="838200" y="526458"/>
            <a:ext cx="10810875" cy="1325563"/>
          </a:xfrm>
        </p:spPr>
        <p:txBody>
          <a:bodyPr/>
          <a:lstStyle/>
          <a:p>
            <a:r>
              <a:rPr lang="en-US" b="1" dirty="0">
                <a:solidFill>
                  <a:schemeClr val="accent1"/>
                </a:solidFill>
              </a:rPr>
              <a:t>Shape Features</a:t>
            </a:r>
          </a:p>
        </p:txBody>
      </p:sp>
      <p:sp>
        <p:nvSpPr>
          <p:cNvPr id="7" name="Date Placeholder 6">
            <a:extLst>
              <a:ext uri="{FF2B5EF4-FFF2-40B4-BE49-F238E27FC236}">
                <a16:creationId xmlns:a16="http://schemas.microsoft.com/office/drawing/2014/main" id="{D4C608F6-2440-E564-9D84-84987CAF8B7D}"/>
              </a:ext>
            </a:extLst>
          </p:cNvPr>
          <p:cNvSpPr>
            <a:spLocks noGrp="1"/>
          </p:cNvSpPr>
          <p:nvPr>
            <p:ph type="dt" sz="half" idx="10"/>
          </p:nvPr>
        </p:nvSpPr>
        <p:spPr/>
        <p:txBody>
          <a:bodyPr/>
          <a:lstStyle/>
          <a:p>
            <a:fld id="{12BF6E32-FEAD-4719-953B-AB2C5ACEFE76}" type="datetime1">
              <a:rPr lang="en-IN" smtClean="0"/>
              <a:t>29-10-2025</a:t>
            </a:fld>
            <a:endParaRPr lang="en-IN"/>
          </a:p>
        </p:txBody>
      </p:sp>
      <p:sp>
        <p:nvSpPr>
          <p:cNvPr id="8" name="Slide Number Placeholder 7">
            <a:extLst>
              <a:ext uri="{FF2B5EF4-FFF2-40B4-BE49-F238E27FC236}">
                <a16:creationId xmlns:a16="http://schemas.microsoft.com/office/drawing/2014/main" id="{F6B77900-0C9A-4AE2-4CE6-BD0D78226856}"/>
              </a:ext>
            </a:extLst>
          </p:cNvPr>
          <p:cNvSpPr>
            <a:spLocks noGrp="1"/>
          </p:cNvSpPr>
          <p:nvPr>
            <p:ph type="sldNum" sz="quarter" idx="12"/>
          </p:nvPr>
        </p:nvSpPr>
        <p:spPr/>
        <p:txBody>
          <a:bodyPr/>
          <a:lstStyle/>
          <a:p>
            <a:fld id="{4F190FE7-00C8-4126-ADA5-CD2A38D06676}" type="slidenum">
              <a:rPr lang="en-IN" smtClean="0"/>
              <a:t>18</a:t>
            </a:fld>
            <a:endParaRPr lang="en-IN"/>
          </a:p>
        </p:txBody>
      </p:sp>
      <p:sp>
        <p:nvSpPr>
          <p:cNvPr id="20" name="TextBox 19">
            <a:extLst>
              <a:ext uri="{FF2B5EF4-FFF2-40B4-BE49-F238E27FC236}">
                <a16:creationId xmlns:a16="http://schemas.microsoft.com/office/drawing/2014/main" id="{1F72BE03-9393-8622-EC06-DB9923B29FA3}"/>
              </a:ext>
            </a:extLst>
          </p:cNvPr>
          <p:cNvSpPr txBox="1"/>
          <p:nvPr/>
        </p:nvSpPr>
        <p:spPr>
          <a:xfrm>
            <a:off x="1881038" y="3548341"/>
            <a:ext cx="1247775" cy="276999"/>
          </a:xfrm>
          <a:prstGeom prst="rect">
            <a:avLst/>
          </a:prstGeom>
          <a:noFill/>
        </p:spPr>
        <p:txBody>
          <a:bodyPr wrap="square" rtlCol="0">
            <a:spAutoFit/>
          </a:bodyPr>
          <a:lstStyle/>
          <a:p>
            <a:r>
              <a:rPr lang="en-US" sz="1200" b="1" dirty="0">
                <a:solidFill>
                  <a:srgbClr val="C00000"/>
                </a:solidFill>
              </a:rPr>
              <a:t> Normal Cell</a:t>
            </a:r>
            <a:endParaRPr lang="en-IN" sz="1200" b="1" dirty="0">
              <a:solidFill>
                <a:srgbClr val="C00000"/>
              </a:solidFill>
            </a:endParaRPr>
          </a:p>
        </p:txBody>
      </p:sp>
      <p:sp>
        <p:nvSpPr>
          <p:cNvPr id="21" name="TextBox 20">
            <a:extLst>
              <a:ext uri="{FF2B5EF4-FFF2-40B4-BE49-F238E27FC236}">
                <a16:creationId xmlns:a16="http://schemas.microsoft.com/office/drawing/2014/main" id="{1E446FFF-2136-3F28-2BC3-25BBF895B6BC}"/>
              </a:ext>
            </a:extLst>
          </p:cNvPr>
          <p:cNvSpPr txBox="1"/>
          <p:nvPr/>
        </p:nvSpPr>
        <p:spPr>
          <a:xfrm>
            <a:off x="5655617" y="3525836"/>
            <a:ext cx="1452564" cy="276999"/>
          </a:xfrm>
          <a:prstGeom prst="rect">
            <a:avLst/>
          </a:prstGeom>
          <a:noFill/>
        </p:spPr>
        <p:txBody>
          <a:bodyPr wrap="square" rtlCol="0">
            <a:spAutoFit/>
          </a:bodyPr>
          <a:lstStyle/>
          <a:p>
            <a:pPr algn="ctr"/>
            <a:r>
              <a:rPr lang="en-US" sz="1200" b="1" dirty="0">
                <a:solidFill>
                  <a:srgbClr val="C00000"/>
                </a:solidFill>
              </a:rPr>
              <a:t>Abnormal Cell</a:t>
            </a:r>
            <a:endParaRPr lang="en-IN" sz="1200" b="1" dirty="0">
              <a:solidFill>
                <a:srgbClr val="C00000"/>
              </a:solidFill>
            </a:endParaRPr>
          </a:p>
        </p:txBody>
      </p:sp>
      <p:sp>
        <p:nvSpPr>
          <p:cNvPr id="9" name="Speech Bubble: Oval 8">
            <a:extLst>
              <a:ext uri="{FF2B5EF4-FFF2-40B4-BE49-F238E27FC236}">
                <a16:creationId xmlns:a16="http://schemas.microsoft.com/office/drawing/2014/main" id="{0B36CF67-3416-03ED-9284-00E1CAC1E77B}"/>
              </a:ext>
            </a:extLst>
          </p:cNvPr>
          <p:cNvSpPr/>
          <p:nvPr/>
        </p:nvSpPr>
        <p:spPr>
          <a:xfrm>
            <a:off x="8032501" y="2923226"/>
            <a:ext cx="3485954" cy="1913473"/>
          </a:xfrm>
          <a:prstGeom prst="wedgeEllipseCallout">
            <a:avLst/>
          </a:prstGeom>
          <a:solidFill>
            <a:schemeClr val="tx2">
              <a:lumMod val="60000"/>
              <a:lumOff val="40000"/>
            </a:schemeClr>
          </a:solidFill>
          <a:ln w="28575">
            <a:prstDash val="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r>
              <a:rPr lang="en-US" b="1" dirty="0"/>
              <a:t>A sharp discrimination between normal and abnormal cell images for all  shape features.</a:t>
            </a:r>
          </a:p>
          <a:p>
            <a:pPr algn="just"/>
            <a:endParaRPr lang="en-IN" dirty="0"/>
          </a:p>
        </p:txBody>
      </p:sp>
      <p:pic>
        <p:nvPicPr>
          <p:cNvPr id="3" name="Picture 2" descr="GIAN - Global Initiative of Academic Networks">
            <a:extLst>
              <a:ext uri="{FF2B5EF4-FFF2-40B4-BE49-F238E27FC236}">
                <a16:creationId xmlns:a16="http://schemas.microsoft.com/office/drawing/2014/main" id="{91E6A35B-A4AF-DCAB-7227-03519E9A070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763" y="5128"/>
            <a:ext cx="1302161" cy="614362"/>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4">
            <a:extLst>
              <a:ext uri="{FF2B5EF4-FFF2-40B4-BE49-F238E27FC236}">
                <a16:creationId xmlns:a16="http://schemas.microsoft.com/office/drawing/2014/main" id="{9DE42ABE-BD11-9863-B47C-EB7E48FEE1E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349037" y="0"/>
            <a:ext cx="838200" cy="836185"/>
          </a:xfrm>
          <a:prstGeom prst="rect">
            <a:avLst/>
          </a:prstGeom>
        </p:spPr>
      </p:pic>
      <p:pic>
        <p:nvPicPr>
          <p:cNvPr id="6" name="Picture 5">
            <a:extLst>
              <a:ext uri="{FF2B5EF4-FFF2-40B4-BE49-F238E27FC236}">
                <a16:creationId xmlns:a16="http://schemas.microsoft.com/office/drawing/2014/main" id="{DC6A6C47-2468-1EB3-3B3E-DC084A0FEC35}"/>
              </a:ext>
            </a:extLst>
          </p:cNvPr>
          <p:cNvPicPr>
            <a:picLocks noChangeAspect="1"/>
          </p:cNvPicPr>
          <p:nvPr/>
        </p:nvPicPr>
        <p:blipFill>
          <a:blip r:embed="rId4"/>
          <a:stretch>
            <a:fillRect/>
          </a:stretch>
        </p:blipFill>
        <p:spPr>
          <a:xfrm>
            <a:off x="5339766" y="3902323"/>
            <a:ext cx="2581635" cy="2057687"/>
          </a:xfrm>
          <a:prstGeom prst="rect">
            <a:avLst/>
          </a:prstGeom>
        </p:spPr>
      </p:pic>
      <p:pic>
        <p:nvPicPr>
          <p:cNvPr id="10" name="Picture 9">
            <a:extLst>
              <a:ext uri="{FF2B5EF4-FFF2-40B4-BE49-F238E27FC236}">
                <a16:creationId xmlns:a16="http://schemas.microsoft.com/office/drawing/2014/main" id="{1A5A68BE-CC8D-EBAE-AA80-AA2D4A4E5932}"/>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5629424" y="2229972"/>
            <a:ext cx="1504950" cy="1257300"/>
          </a:xfrm>
          <a:prstGeom prst="rect">
            <a:avLst/>
          </a:prstGeom>
        </p:spPr>
      </p:pic>
      <p:pic>
        <p:nvPicPr>
          <p:cNvPr id="12" name="Picture 11">
            <a:extLst>
              <a:ext uri="{FF2B5EF4-FFF2-40B4-BE49-F238E27FC236}">
                <a16:creationId xmlns:a16="http://schemas.microsoft.com/office/drawing/2014/main" id="{CDDE78FC-F307-204F-A12A-861D91C14B5B}"/>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1638150" y="2171700"/>
            <a:ext cx="1504950" cy="1257300"/>
          </a:xfrm>
          <a:prstGeom prst="rect">
            <a:avLst/>
          </a:prstGeom>
        </p:spPr>
      </p:pic>
      <p:pic>
        <p:nvPicPr>
          <p:cNvPr id="14" name="Picture 13">
            <a:extLst>
              <a:ext uri="{FF2B5EF4-FFF2-40B4-BE49-F238E27FC236}">
                <a16:creationId xmlns:a16="http://schemas.microsoft.com/office/drawing/2014/main" id="{812B9494-8486-1950-7070-799EBB79C7F9}"/>
              </a:ext>
            </a:extLst>
          </p:cNvPr>
          <p:cNvPicPr>
            <a:picLocks noChangeAspect="1"/>
          </p:cNvPicPr>
          <p:nvPr/>
        </p:nvPicPr>
        <p:blipFill>
          <a:blip r:embed="rId7"/>
          <a:stretch>
            <a:fillRect/>
          </a:stretch>
        </p:blipFill>
        <p:spPr>
          <a:xfrm>
            <a:off x="1452767" y="3835639"/>
            <a:ext cx="2524477" cy="2124371"/>
          </a:xfrm>
          <a:prstGeom prst="rect">
            <a:avLst/>
          </a:prstGeom>
        </p:spPr>
      </p:pic>
    </p:spTree>
    <p:extLst>
      <p:ext uri="{BB962C8B-B14F-4D97-AF65-F5344CB8AC3E}">
        <p14:creationId xmlns:p14="http://schemas.microsoft.com/office/powerpoint/2010/main" val="168642438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78F7146-DDA8-7E98-78CC-65489E8AF7D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347436D-6499-E084-80AF-18B9D384DEB7}"/>
              </a:ext>
            </a:extLst>
          </p:cNvPr>
          <p:cNvSpPr>
            <a:spLocks noGrp="1"/>
          </p:cNvSpPr>
          <p:nvPr>
            <p:ph type="title"/>
          </p:nvPr>
        </p:nvSpPr>
        <p:spPr>
          <a:xfrm>
            <a:off x="838199" y="365125"/>
            <a:ext cx="10810875" cy="1325563"/>
          </a:xfrm>
        </p:spPr>
        <p:txBody>
          <a:bodyPr/>
          <a:lstStyle/>
          <a:p>
            <a:r>
              <a:rPr lang="en-US" b="1" dirty="0">
                <a:solidFill>
                  <a:schemeClr val="accent1"/>
                </a:solidFill>
              </a:rPr>
              <a:t>Shape Features</a:t>
            </a:r>
          </a:p>
        </p:txBody>
      </p:sp>
      <p:sp>
        <p:nvSpPr>
          <p:cNvPr id="3" name="Content Placeholder 2">
            <a:extLst>
              <a:ext uri="{FF2B5EF4-FFF2-40B4-BE49-F238E27FC236}">
                <a16:creationId xmlns:a16="http://schemas.microsoft.com/office/drawing/2014/main" id="{6F4EAA16-A2E5-A68E-1ECB-8CA8D6ABAC6E}"/>
              </a:ext>
            </a:extLst>
          </p:cNvPr>
          <p:cNvSpPr>
            <a:spLocks noGrp="1"/>
          </p:cNvSpPr>
          <p:nvPr>
            <p:ph idx="1"/>
          </p:nvPr>
        </p:nvSpPr>
        <p:spPr>
          <a:xfrm>
            <a:off x="838199" y="1343025"/>
            <a:ext cx="10810875" cy="4947658"/>
          </a:xfrm>
        </p:spPr>
        <p:txBody>
          <a:bodyPr>
            <a:normAutofit/>
          </a:bodyPr>
          <a:lstStyle/>
          <a:p>
            <a:pPr marL="0" indent="0" algn="just">
              <a:buNone/>
            </a:pPr>
            <a:r>
              <a:rPr lang="en-US" sz="1400" b="1" dirty="0">
                <a:solidFill>
                  <a:srgbClr val="C00000"/>
                </a:solidFill>
              </a:rPr>
              <a:t>Table: Range of Eleven Shape Features Obtained from segmented image(normal and abnormal) and ground truth image(normal and abnormal) [AGMC-TU Pap smear cytology image Dataset]</a:t>
            </a:r>
          </a:p>
        </p:txBody>
      </p:sp>
      <p:sp>
        <p:nvSpPr>
          <p:cNvPr id="7" name="Date Placeholder 6">
            <a:extLst>
              <a:ext uri="{FF2B5EF4-FFF2-40B4-BE49-F238E27FC236}">
                <a16:creationId xmlns:a16="http://schemas.microsoft.com/office/drawing/2014/main" id="{558E5CAD-A2B7-DC28-3D56-3551B68C578F}"/>
              </a:ext>
            </a:extLst>
          </p:cNvPr>
          <p:cNvSpPr>
            <a:spLocks noGrp="1"/>
          </p:cNvSpPr>
          <p:nvPr>
            <p:ph type="dt" sz="half" idx="10"/>
          </p:nvPr>
        </p:nvSpPr>
        <p:spPr/>
        <p:txBody>
          <a:bodyPr/>
          <a:lstStyle/>
          <a:p>
            <a:fld id="{12BF6E32-FEAD-4719-953B-AB2C5ACEFE76}" type="datetime1">
              <a:rPr lang="en-IN" smtClean="0"/>
              <a:t>29-10-2025</a:t>
            </a:fld>
            <a:endParaRPr lang="en-IN"/>
          </a:p>
        </p:txBody>
      </p:sp>
      <p:sp>
        <p:nvSpPr>
          <p:cNvPr id="8" name="Slide Number Placeholder 7">
            <a:extLst>
              <a:ext uri="{FF2B5EF4-FFF2-40B4-BE49-F238E27FC236}">
                <a16:creationId xmlns:a16="http://schemas.microsoft.com/office/drawing/2014/main" id="{43BE7486-9B42-1507-6226-E044C030EFB2}"/>
              </a:ext>
            </a:extLst>
          </p:cNvPr>
          <p:cNvSpPr>
            <a:spLocks noGrp="1"/>
          </p:cNvSpPr>
          <p:nvPr>
            <p:ph type="sldNum" sz="quarter" idx="12"/>
          </p:nvPr>
        </p:nvSpPr>
        <p:spPr/>
        <p:txBody>
          <a:bodyPr/>
          <a:lstStyle/>
          <a:p>
            <a:fld id="{4F190FE7-00C8-4126-ADA5-CD2A38D06676}" type="slidenum">
              <a:rPr lang="en-IN" smtClean="0"/>
              <a:t>19</a:t>
            </a:fld>
            <a:endParaRPr lang="en-IN"/>
          </a:p>
        </p:txBody>
      </p:sp>
      <p:graphicFrame>
        <p:nvGraphicFramePr>
          <p:cNvPr id="5" name="Table 4">
            <a:extLst>
              <a:ext uri="{FF2B5EF4-FFF2-40B4-BE49-F238E27FC236}">
                <a16:creationId xmlns:a16="http://schemas.microsoft.com/office/drawing/2014/main" id="{9F40E14C-9870-6801-7CB3-A7657F358E77}"/>
              </a:ext>
            </a:extLst>
          </p:cNvPr>
          <p:cNvGraphicFramePr>
            <a:graphicFrameLocks noGrp="1"/>
          </p:cNvGraphicFramePr>
          <p:nvPr>
            <p:extLst>
              <p:ext uri="{D42A27DB-BD31-4B8C-83A1-F6EECF244321}">
                <p14:modId xmlns:p14="http://schemas.microsoft.com/office/powerpoint/2010/main" val="1361703115"/>
              </p:ext>
            </p:extLst>
          </p:nvPr>
        </p:nvGraphicFramePr>
        <p:xfrm>
          <a:off x="923921" y="1822022"/>
          <a:ext cx="10425116" cy="4534330"/>
        </p:xfrm>
        <a:graphic>
          <a:graphicData uri="http://schemas.openxmlformats.org/drawingml/2006/table">
            <a:tbl>
              <a:tblPr firstRow="1" bandRow="1">
                <a:tableStyleId>{3B4B98B0-60AC-42C2-AFA5-B58CD77FA1E5}</a:tableStyleId>
              </a:tblPr>
              <a:tblGrid>
                <a:gridCol w="1523159">
                  <a:extLst>
                    <a:ext uri="{9D8B030D-6E8A-4147-A177-3AD203B41FA5}">
                      <a16:colId xmlns:a16="http://schemas.microsoft.com/office/drawing/2014/main" val="4145299432"/>
                    </a:ext>
                  </a:extLst>
                </a:gridCol>
                <a:gridCol w="3443195">
                  <a:extLst>
                    <a:ext uri="{9D8B030D-6E8A-4147-A177-3AD203B41FA5}">
                      <a16:colId xmlns:a16="http://schemas.microsoft.com/office/drawing/2014/main" val="867247552"/>
                    </a:ext>
                  </a:extLst>
                </a:gridCol>
                <a:gridCol w="2701243">
                  <a:extLst>
                    <a:ext uri="{9D8B030D-6E8A-4147-A177-3AD203B41FA5}">
                      <a16:colId xmlns:a16="http://schemas.microsoft.com/office/drawing/2014/main" val="2261609185"/>
                    </a:ext>
                  </a:extLst>
                </a:gridCol>
                <a:gridCol w="2757519">
                  <a:extLst>
                    <a:ext uri="{9D8B030D-6E8A-4147-A177-3AD203B41FA5}">
                      <a16:colId xmlns:a16="http://schemas.microsoft.com/office/drawing/2014/main" val="179928235"/>
                    </a:ext>
                  </a:extLst>
                </a:gridCol>
              </a:tblGrid>
              <a:tr h="562654">
                <a:tc rowSpan="2">
                  <a:txBody>
                    <a:bodyPr/>
                    <a:lstStyle/>
                    <a:p>
                      <a:pPr algn="ctr"/>
                      <a:r>
                        <a:rPr lang="en-US" sz="1400" dirty="0"/>
                        <a:t>Sl. No.</a:t>
                      </a:r>
                      <a:endParaRPr lang="en-IN" sz="1400" dirty="0"/>
                    </a:p>
                  </a:txBody>
                  <a:tcPr anchor="ctr"/>
                </a:tc>
                <a:tc rowSpan="2">
                  <a:txBody>
                    <a:bodyPr/>
                    <a:lstStyle/>
                    <a:p>
                      <a:pPr algn="ctr"/>
                      <a:r>
                        <a:rPr lang="en-IN" sz="1400" dirty="0"/>
                        <a:t>Shape Features</a:t>
                      </a:r>
                    </a:p>
                  </a:txBody>
                  <a:tcPr anchor="ctr"/>
                </a:tc>
                <a:tc gridSpan="2">
                  <a:txBody>
                    <a:bodyPr/>
                    <a:lstStyle/>
                    <a:p>
                      <a:pPr algn="ctr"/>
                      <a:r>
                        <a:rPr lang="en-US" sz="1400" dirty="0"/>
                        <a:t>Range of Features</a:t>
                      </a:r>
                    </a:p>
                    <a:p>
                      <a:pPr algn="ctr"/>
                      <a:r>
                        <a:rPr lang="en-US" sz="1400" dirty="0"/>
                        <a:t>Obtained From Segmented Image</a:t>
                      </a:r>
                      <a:endParaRPr lang="en-IN" sz="1400" dirty="0"/>
                    </a:p>
                  </a:txBody>
                  <a:tcPr anchor="ctr"/>
                </a:tc>
                <a:tc hMerge="1">
                  <a:txBody>
                    <a:bodyPr/>
                    <a:lstStyle/>
                    <a:p>
                      <a:endParaRPr lang="en-IN" sz="1400" dirty="0"/>
                    </a:p>
                  </a:txBody>
                  <a:tcPr>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229154158"/>
                  </a:ext>
                </a:extLst>
              </a:tr>
              <a:tr h="330973">
                <a:tc vMerge="1">
                  <a:txBody>
                    <a:bodyPr/>
                    <a:lstStyle/>
                    <a:p>
                      <a:endParaRPr lang="en-IN"/>
                    </a:p>
                  </a:txBody>
                  <a:tcPr/>
                </a:tc>
                <a:tc vMerge="1">
                  <a:txBody>
                    <a:bodyPr/>
                    <a:lstStyle/>
                    <a:p>
                      <a:endParaRPr lang="en-IN"/>
                    </a:p>
                  </a:txBody>
                  <a:tcPr/>
                </a:tc>
                <a:tc>
                  <a:txBody>
                    <a:bodyPr/>
                    <a:lstStyle/>
                    <a:p>
                      <a:pPr algn="ctr"/>
                      <a:r>
                        <a:rPr lang="en-IN" sz="1400" b="1" dirty="0">
                          <a:solidFill>
                            <a:schemeClr val="tx1"/>
                          </a:solidFill>
                        </a:rPr>
                        <a:t>Normal cell</a:t>
                      </a:r>
                    </a:p>
                  </a:txBody>
                  <a:tcPr anchor="ctr"/>
                </a:tc>
                <a:tc>
                  <a:txBody>
                    <a:bodyPr/>
                    <a:lstStyle/>
                    <a:p>
                      <a:pPr algn="ctr"/>
                      <a:r>
                        <a:rPr lang="en-IN" sz="1400" b="1" u="none" strike="noStrike" kern="1200" baseline="0" dirty="0">
                          <a:solidFill>
                            <a:schemeClr val="tx1"/>
                          </a:solidFill>
                        </a:rPr>
                        <a:t>Abnormal cell </a:t>
                      </a:r>
                      <a:endParaRPr lang="en-IN" sz="1400" b="1" dirty="0">
                        <a:solidFill>
                          <a:schemeClr val="tx1"/>
                        </a:solidFill>
                      </a:endParaRPr>
                    </a:p>
                  </a:txBody>
                  <a:tcPr anchor="ctr"/>
                </a:tc>
                <a:extLst>
                  <a:ext uri="{0D108BD9-81ED-4DB2-BD59-A6C34878D82A}">
                    <a16:rowId xmlns:a16="http://schemas.microsoft.com/office/drawing/2014/main" val="1137131642"/>
                  </a:ext>
                </a:extLst>
              </a:tr>
              <a:tr h="330973">
                <a:tc>
                  <a:txBody>
                    <a:bodyPr/>
                    <a:lstStyle/>
                    <a:p>
                      <a:pPr marL="0" lvl="0" indent="0" algn="ctr">
                        <a:buFont typeface="+mj-lt"/>
                        <a:buNone/>
                      </a:pPr>
                      <a:r>
                        <a:rPr lang="en-US" sz="1400" b="1" dirty="0"/>
                        <a:t>1. </a:t>
                      </a:r>
                      <a:endParaRPr lang="en-IN" sz="1400" b="1" dirty="0"/>
                    </a:p>
                  </a:txBody>
                  <a:tcPr/>
                </a:tc>
                <a:tc>
                  <a:txBody>
                    <a:bodyPr/>
                    <a:lstStyle/>
                    <a:p>
                      <a:r>
                        <a:rPr lang="en-IN" sz="1400" b="1" dirty="0"/>
                        <a:t>Nucleus Area (NA)</a:t>
                      </a:r>
                    </a:p>
                  </a:txBody>
                  <a:tcPr/>
                </a:tc>
                <a:tc>
                  <a:txBody>
                    <a:bodyPr/>
                    <a:lstStyle/>
                    <a:p>
                      <a:pPr algn="ctr"/>
                      <a:r>
                        <a:rPr lang="en-IN" sz="1400" b="1" dirty="0">
                          <a:solidFill>
                            <a:schemeClr val="tx1"/>
                          </a:solidFill>
                        </a:rPr>
                        <a:t>107-1203</a:t>
                      </a:r>
                    </a:p>
                  </a:txBody>
                  <a:tcPr anchor="ctr"/>
                </a:tc>
                <a:tc>
                  <a:txBody>
                    <a:bodyPr/>
                    <a:lstStyle/>
                    <a:p>
                      <a:pPr algn="ctr"/>
                      <a:r>
                        <a:rPr lang="en-IN" sz="1400" b="1" dirty="0">
                          <a:solidFill>
                            <a:schemeClr val="tx1"/>
                          </a:solidFill>
                        </a:rPr>
                        <a:t>1534- 10239</a:t>
                      </a:r>
                    </a:p>
                  </a:txBody>
                  <a:tcPr anchor="ctr"/>
                </a:tc>
                <a:extLst>
                  <a:ext uri="{0D108BD9-81ED-4DB2-BD59-A6C34878D82A}">
                    <a16:rowId xmlns:a16="http://schemas.microsoft.com/office/drawing/2014/main" val="1429860059"/>
                  </a:ext>
                </a:extLst>
              </a:tr>
              <a:tr h="330973">
                <a:tc>
                  <a:txBody>
                    <a:bodyPr/>
                    <a:lstStyle/>
                    <a:p>
                      <a:pPr marL="0" lvl="0" indent="0" algn="ctr">
                        <a:buFont typeface="+mj-lt"/>
                        <a:buNone/>
                      </a:pPr>
                      <a:r>
                        <a:rPr lang="en-US" sz="1400" b="1" dirty="0"/>
                        <a:t>2. </a:t>
                      </a:r>
                      <a:endParaRPr lang="en-IN" sz="1400" b="1" dirty="0"/>
                    </a:p>
                  </a:txBody>
                  <a:tcPr/>
                </a:tc>
                <a:tc>
                  <a:txBody>
                    <a:bodyPr/>
                    <a:lstStyle/>
                    <a:p>
                      <a:r>
                        <a:rPr lang="en-IN" sz="1400" b="1" dirty="0"/>
                        <a:t>Nucleus Perimeter (NP)</a:t>
                      </a:r>
                    </a:p>
                  </a:txBody>
                  <a:tcPr/>
                </a:tc>
                <a:tc>
                  <a:txBody>
                    <a:bodyPr/>
                    <a:lstStyle/>
                    <a:p>
                      <a:pPr algn="ctr"/>
                      <a:r>
                        <a:rPr lang="en-IN" sz="1400" b="1" dirty="0">
                          <a:solidFill>
                            <a:schemeClr val="tx1"/>
                          </a:solidFill>
                        </a:rPr>
                        <a:t>52-164</a:t>
                      </a:r>
                    </a:p>
                  </a:txBody>
                  <a:tcPr anchor="ctr"/>
                </a:tc>
                <a:tc>
                  <a:txBody>
                    <a:bodyPr/>
                    <a:lstStyle/>
                    <a:p>
                      <a:pPr algn="ctr"/>
                      <a:r>
                        <a:rPr lang="en-IN" sz="1400" b="1" dirty="0">
                          <a:solidFill>
                            <a:schemeClr val="tx1"/>
                          </a:solidFill>
                        </a:rPr>
                        <a:t>188-508</a:t>
                      </a:r>
                    </a:p>
                  </a:txBody>
                  <a:tcPr anchor="ctr"/>
                </a:tc>
                <a:extLst>
                  <a:ext uri="{0D108BD9-81ED-4DB2-BD59-A6C34878D82A}">
                    <a16:rowId xmlns:a16="http://schemas.microsoft.com/office/drawing/2014/main" val="3491251037"/>
                  </a:ext>
                </a:extLst>
              </a:tr>
              <a:tr h="330973">
                <a:tc>
                  <a:txBody>
                    <a:bodyPr/>
                    <a:lstStyle/>
                    <a:p>
                      <a:pPr marL="0" lvl="0" indent="0" algn="ctr">
                        <a:buFont typeface="+mj-lt"/>
                        <a:buNone/>
                      </a:pPr>
                      <a:r>
                        <a:rPr lang="en-US" sz="1400" b="1" dirty="0">
                          <a:solidFill>
                            <a:srgbClr val="FF0000"/>
                          </a:solidFill>
                        </a:rPr>
                        <a:t>3. </a:t>
                      </a:r>
                      <a:endParaRPr lang="en-IN" sz="1400" b="1" dirty="0">
                        <a:solidFill>
                          <a:srgbClr val="FF0000"/>
                        </a:solidFill>
                      </a:endParaRPr>
                    </a:p>
                  </a:txBody>
                  <a:tcPr/>
                </a:tc>
                <a:tc>
                  <a:txBody>
                    <a:bodyPr/>
                    <a:lstStyle/>
                    <a:p>
                      <a:r>
                        <a:rPr lang="en-IN" sz="1400" b="1" dirty="0">
                          <a:solidFill>
                            <a:srgbClr val="FF0000"/>
                          </a:solidFill>
                        </a:rPr>
                        <a:t>Nucleus Roundness (NR)</a:t>
                      </a:r>
                    </a:p>
                  </a:txBody>
                  <a:tcPr/>
                </a:tc>
                <a:tc>
                  <a:txBody>
                    <a:bodyPr/>
                    <a:lstStyle/>
                    <a:p>
                      <a:pPr algn="ctr"/>
                      <a:r>
                        <a:rPr lang="en-IN" sz="1400" b="1" dirty="0">
                          <a:solidFill>
                            <a:srgbClr val="FF0000"/>
                          </a:solidFill>
                        </a:rPr>
                        <a:t>0.429-0.611</a:t>
                      </a:r>
                    </a:p>
                  </a:txBody>
                  <a:tcPr anchor="ctr"/>
                </a:tc>
                <a:tc>
                  <a:txBody>
                    <a:bodyPr/>
                    <a:lstStyle/>
                    <a:p>
                      <a:pPr algn="ctr"/>
                      <a:r>
                        <a:rPr lang="en-IN" sz="1400" b="1" dirty="0">
                          <a:solidFill>
                            <a:srgbClr val="FF0000"/>
                          </a:solidFill>
                        </a:rPr>
                        <a:t>0.295- 0.602</a:t>
                      </a:r>
                    </a:p>
                  </a:txBody>
                  <a:tcPr anchor="ctr"/>
                </a:tc>
                <a:extLst>
                  <a:ext uri="{0D108BD9-81ED-4DB2-BD59-A6C34878D82A}">
                    <a16:rowId xmlns:a16="http://schemas.microsoft.com/office/drawing/2014/main" val="2089093459"/>
                  </a:ext>
                </a:extLst>
              </a:tr>
              <a:tr h="330973">
                <a:tc>
                  <a:txBody>
                    <a:bodyPr/>
                    <a:lstStyle/>
                    <a:p>
                      <a:pPr marL="0" lvl="0" indent="0" algn="ctr">
                        <a:buFont typeface="+mj-lt"/>
                        <a:buNone/>
                      </a:pPr>
                      <a:r>
                        <a:rPr lang="en-US" sz="1400" b="1" dirty="0"/>
                        <a:t>4. </a:t>
                      </a:r>
                      <a:endParaRPr lang="en-IN" sz="1400" b="1" dirty="0"/>
                    </a:p>
                  </a:txBody>
                  <a:tcPr/>
                </a:tc>
                <a:tc>
                  <a:txBody>
                    <a:bodyPr/>
                    <a:lstStyle/>
                    <a:p>
                      <a:r>
                        <a:rPr lang="en-IN" sz="1400" b="1" dirty="0"/>
                        <a:t>Equivalent Diameter (ED)</a:t>
                      </a:r>
                    </a:p>
                  </a:txBody>
                  <a:tcPr/>
                </a:tc>
                <a:tc>
                  <a:txBody>
                    <a:bodyPr/>
                    <a:lstStyle/>
                    <a:p>
                      <a:pPr algn="ctr"/>
                      <a:r>
                        <a:rPr lang="en-IN" sz="1400" b="1" dirty="0">
                          <a:solidFill>
                            <a:schemeClr val="tx1"/>
                          </a:solidFill>
                        </a:rPr>
                        <a:t>11.672-39.137</a:t>
                      </a:r>
                    </a:p>
                  </a:txBody>
                  <a:tcPr anchor="ctr"/>
                </a:tc>
                <a:tc>
                  <a:txBody>
                    <a:bodyPr/>
                    <a:lstStyle/>
                    <a:p>
                      <a:pPr algn="ctr"/>
                      <a:r>
                        <a:rPr lang="en-IN" sz="1400" b="1" dirty="0">
                          <a:solidFill>
                            <a:schemeClr val="tx1"/>
                          </a:solidFill>
                        </a:rPr>
                        <a:t>44.194-114.178</a:t>
                      </a:r>
                    </a:p>
                  </a:txBody>
                  <a:tcPr anchor="ctr"/>
                </a:tc>
                <a:extLst>
                  <a:ext uri="{0D108BD9-81ED-4DB2-BD59-A6C34878D82A}">
                    <a16:rowId xmlns:a16="http://schemas.microsoft.com/office/drawing/2014/main" val="2120454098"/>
                  </a:ext>
                </a:extLst>
              </a:tr>
              <a:tr h="330973">
                <a:tc>
                  <a:txBody>
                    <a:bodyPr/>
                    <a:lstStyle/>
                    <a:p>
                      <a:pPr marL="0" lvl="0" indent="0" algn="ctr">
                        <a:buFont typeface="+mj-lt"/>
                        <a:buNone/>
                      </a:pPr>
                      <a:r>
                        <a:rPr lang="en-US" sz="1400" b="1" dirty="0"/>
                        <a:t>5. </a:t>
                      </a:r>
                      <a:endParaRPr lang="en-IN" sz="1400" b="1" dirty="0"/>
                    </a:p>
                  </a:txBody>
                  <a:tcPr/>
                </a:tc>
                <a:tc>
                  <a:txBody>
                    <a:bodyPr/>
                    <a:lstStyle/>
                    <a:p>
                      <a:r>
                        <a:rPr lang="en-IN" sz="1400" b="1" dirty="0"/>
                        <a:t>Major Axis Length (MAJ)</a:t>
                      </a:r>
                    </a:p>
                  </a:txBody>
                  <a:tcPr/>
                </a:tc>
                <a:tc>
                  <a:txBody>
                    <a:bodyPr/>
                    <a:lstStyle/>
                    <a:p>
                      <a:pPr algn="ctr"/>
                      <a:r>
                        <a:rPr lang="en-IN" sz="1400" b="1" dirty="0">
                          <a:solidFill>
                            <a:schemeClr val="tx1"/>
                          </a:solidFill>
                        </a:rPr>
                        <a:t>15.725-46.069</a:t>
                      </a:r>
                    </a:p>
                  </a:txBody>
                  <a:tcPr anchor="ctr"/>
                </a:tc>
                <a:tc>
                  <a:txBody>
                    <a:bodyPr/>
                    <a:lstStyle/>
                    <a:p>
                      <a:pPr algn="ctr"/>
                      <a:r>
                        <a:rPr lang="en-IN" sz="1400" b="1" dirty="0">
                          <a:solidFill>
                            <a:schemeClr val="tx1"/>
                          </a:solidFill>
                        </a:rPr>
                        <a:t>47.633-137.198</a:t>
                      </a:r>
                    </a:p>
                  </a:txBody>
                  <a:tcPr anchor="ctr"/>
                </a:tc>
                <a:extLst>
                  <a:ext uri="{0D108BD9-81ED-4DB2-BD59-A6C34878D82A}">
                    <a16:rowId xmlns:a16="http://schemas.microsoft.com/office/drawing/2014/main" val="2936221789"/>
                  </a:ext>
                </a:extLst>
              </a:tr>
              <a:tr h="330973">
                <a:tc>
                  <a:txBody>
                    <a:bodyPr/>
                    <a:lstStyle/>
                    <a:p>
                      <a:pPr marL="0" lvl="0" indent="0" algn="ctr">
                        <a:buFont typeface="+mj-lt"/>
                        <a:buNone/>
                      </a:pPr>
                      <a:r>
                        <a:rPr lang="en-US" sz="1400" b="1" dirty="0"/>
                        <a:t>6.</a:t>
                      </a:r>
                      <a:endParaRPr lang="en-IN" sz="1400" b="1" dirty="0"/>
                    </a:p>
                  </a:txBody>
                  <a:tcPr/>
                </a:tc>
                <a:tc>
                  <a:txBody>
                    <a:bodyPr/>
                    <a:lstStyle/>
                    <a:p>
                      <a:r>
                        <a:rPr lang="en-IN" sz="1400" b="1" dirty="0"/>
                        <a:t>Minor Axis Length (MIN)</a:t>
                      </a:r>
                    </a:p>
                  </a:txBody>
                  <a:tcPr/>
                </a:tc>
                <a:tc>
                  <a:txBody>
                    <a:bodyPr/>
                    <a:lstStyle/>
                    <a:p>
                      <a:pPr algn="ctr"/>
                      <a:r>
                        <a:rPr lang="en-IN" sz="1400" b="1" dirty="0">
                          <a:solidFill>
                            <a:schemeClr val="tx1"/>
                          </a:solidFill>
                        </a:rPr>
                        <a:t>8.760-35.179</a:t>
                      </a:r>
                    </a:p>
                  </a:txBody>
                  <a:tcPr anchor="ctr"/>
                </a:tc>
                <a:tc>
                  <a:txBody>
                    <a:bodyPr/>
                    <a:lstStyle/>
                    <a:p>
                      <a:pPr algn="ctr"/>
                      <a:r>
                        <a:rPr lang="en-IN" sz="1400" b="1" dirty="0">
                          <a:solidFill>
                            <a:schemeClr val="tx1"/>
                          </a:solidFill>
                        </a:rPr>
                        <a:t>32.094-99.896</a:t>
                      </a:r>
                    </a:p>
                  </a:txBody>
                  <a:tcPr anchor="ctr"/>
                </a:tc>
                <a:extLst>
                  <a:ext uri="{0D108BD9-81ED-4DB2-BD59-A6C34878D82A}">
                    <a16:rowId xmlns:a16="http://schemas.microsoft.com/office/drawing/2014/main" val="1333786105"/>
                  </a:ext>
                </a:extLst>
              </a:tr>
              <a:tr h="330973">
                <a:tc>
                  <a:txBody>
                    <a:bodyPr/>
                    <a:lstStyle/>
                    <a:p>
                      <a:pPr marL="0" lvl="0" indent="0" algn="ctr">
                        <a:buFont typeface="+mj-lt"/>
                        <a:buNone/>
                      </a:pPr>
                      <a:r>
                        <a:rPr lang="en-US" sz="1400" b="1" dirty="0">
                          <a:solidFill>
                            <a:srgbClr val="FF0000"/>
                          </a:solidFill>
                        </a:rPr>
                        <a:t>7.</a:t>
                      </a:r>
                      <a:endParaRPr lang="en-IN" sz="1400" b="1" dirty="0">
                        <a:solidFill>
                          <a:srgbClr val="FF0000"/>
                        </a:solidFill>
                      </a:endParaRPr>
                    </a:p>
                  </a:txBody>
                  <a:tcPr/>
                </a:tc>
                <a:tc>
                  <a:txBody>
                    <a:bodyPr/>
                    <a:lstStyle/>
                    <a:p>
                      <a:r>
                        <a:rPr lang="en-IN" sz="1400" b="1" dirty="0">
                          <a:solidFill>
                            <a:srgbClr val="FF0000"/>
                          </a:solidFill>
                        </a:rPr>
                        <a:t>Elongation (EN)</a:t>
                      </a:r>
                    </a:p>
                  </a:txBody>
                  <a:tcPr/>
                </a:tc>
                <a:tc>
                  <a:txBody>
                    <a:bodyPr/>
                    <a:lstStyle/>
                    <a:p>
                      <a:pPr algn="ctr"/>
                      <a:r>
                        <a:rPr lang="en-IN" sz="1400" b="1" dirty="0">
                          <a:solidFill>
                            <a:srgbClr val="FF0000"/>
                          </a:solidFill>
                        </a:rPr>
                        <a:t>1.04-1.94</a:t>
                      </a:r>
                    </a:p>
                  </a:txBody>
                  <a:tcPr anchor="ctr"/>
                </a:tc>
                <a:tc>
                  <a:txBody>
                    <a:bodyPr/>
                    <a:lstStyle/>
                    <a:p>
                      <a:pPr algn="ctr"/>
                      <a:r>
                        <a:rPr lang="en-IN" sz="1400" b="1" dirty="0">
                          <a:solidFill>
                            <a:srgbClr val="FF0000"/>
                          </a:solidFill>
                        </a:rPr>
                        <a:t>1.08-3.20</a:t>
                      </a:r>
                    </a:p>
                  </a:txBody>
                  <a:tcPr anchor="ctr"/>
                </a:tc>
                <a:extLst>
                  <a:ext uri="{0D108BD9-81ED-4DB2-BD59-A6C34878D82A}">
                    <a16:rowId xmlns:a16="http://schemas.microsoft.com/office/drawing/2014/main" val="3915340660"/>
                  </a:ext>
                </a:extLst>
              </a:tr>
              <a:tr h="330973">
                <a:tc>
                  <a:txBody>
                    <a:bodyPr/>
                    <a:lstStyle/>
                    <a:p>
                      <a:pPr marL="0" lvl="0" indent="0" algn="ctr">
                        <a:buFont typeface="+mj-lt"/>
                        <a:buNone/>
                      </a:pPr>
                      <a:r>
                        <a:rPr lang="en-US" sz="1400" b="1" dirty="0">
                          <a:solidFill>
                            <a:srgbClr val="FF0000"/>
                          </a:solidFill>
                        </a:rPr>
                        <a:t>8.</a:t>
                      </a:r>
                      <a:endParaRPr lang="en-IN" sz="1400" b="1" dirty="0">
                        <a:solidFill>
                          <a:srgbClr val="FF0000"/>
                        </a:solidFill>
                      </a:endParaRPr>
                    </a:p>
                  </a:txBody>
                  <a:tcPr/>
                </a:tc>
                <a:tc>
                  <a:txBody>
                    <a:bodyPr/>
                    <a:lstStyle/>
                    <a:p>
                      <a:r>
                        <a:rPr lang="en-IN" sz="1400" b="1" dirty="0">
                          <a:solidFill>
                            <a:srgbClr val="FF0000"/>
                          </a:solidFill>
                        </a:rPr>
                        <a:t>Eccentricity (ECC)</a:t>
                      </a:r>
                    </a:p>
                  </a:txBody>
                  <a:tcPr/>
                </a:tc>
                <a:tc>
                  <a:txBody>
                    <a:bodyPr/>
                    <a:lstStyle/>
                    <a:p>
                      <a:pPr algn="ctr"/>
                      <a:r>
                        <a:rPr lang="en-IN" sz="1400" b="1" dirty="0">
                          <a:solidFill>
                            <a:srgbClr val="FF0000"/>
                          </a:solidFill>
                        </a:rPr>
                        <a:t>0.304-0.857</a:t>
                      </a:r>
                    </a:p>
                  </a:txBody>
                  <a:tcPr anchor="ctr"/>
                </a:tc>
                <a:tc>
                  <a:txBody>
                    <a:bodyPr/>
                    <a:lstStyle/>
                    <a:p>
                      <a:pPr algn="ctr"/>
                      <a:r>
                        <a:rPr lang="en-IN" sz="1400" b="1" dirty="0">
                          <a:solidFill>
                            <a:srgbClr val="FF0000"/>
                          </a:solidFill>
                        </a:rPr>
                        <a:t>0.382-0.950</a:t>
                      </a:r>
                    </a:p>
                  </a:txBody>
                  <a:tcPr anchor="ctr"/>
                </a:tc>
                <a:extLst>
                  <a:ext uri="{0D108BD9-81ED-4DB2-BD59-A6C34878D82A}">
                    <a16:rowId xmlns:a16="http://schemas.microsoft.com/office/drawing/2014/main" val="2741696947"/>
                  </a:ext>
                </a:extLst>
              </a:tr>
              <a:tr h="330973">
                <a:tc>
                  <a:txBody>
                    <a:bodyPr/>
                    <a:lstStyle/>
                    <a:p>
                      <a:pPr marL="0" lvl="0" indent="0" algn="ctr">
                        <a:buFont typeface="+mj-lt"/>
                        <a:buNone/>
                      </a:pPr>
                      <a:r>
                        <a:rPr lang="en-US" sz="1400" b="1" dirty="0">
                          <a:solidFill>
                            <a:srgbClr val="FF0000"/>
                          </a:solidFill>
                        </a:rPr>
                        <a:t>9.</a:t>
                      </a:r>
                      <a:endParaRPr lang="en-IN" sz="1400" b="1" dirty="0">
                        <a:solidFill>
                          <a:srgbClr val="FF0000"/>
                        </a:solidFill>
                      </a:endParaRPr>
                    </a:p>
                  </a:txBody>
                  <a:tcPr/>
                </a:tc>
                <a:tc>
                  <a:txBody>
                    <a:bodyPr/>
                    <a:lstStyle/>
                    <a:p>
                      <a:r>
                        <a:rPr lang="en-IN" sz="1400" b="1" dirty="0">
                          <a:solidFill>
                            <a:srgbClr val="FF0000"/>
                          </a:solidFill>
                        </a:rPr>
                        <a:t>Solidity (SO)</a:t>
                      </a:r>
                    </a:p>
                  </a:txBody>
                  <a:tcPr/>
                </a:tc>
                <a:tc>
                  <a:txBody>
                    <a:bodyPr/>
                    <a:lstStyle/>
                    <a:p>
                      <a:pPr algn="ctr"/>
                      <a:r>
                        <a:rPr lang="en-IN" sz="1400" b="1" dirty="0">
                          <a:solidFill>
                            <a:srgbClr val="FF0000"/>
                          </a:solidFill>
                        </a:rPr>
                        <a:t>0.91-0.98</a:t>
                      </a:r>
                    </a:p>
                  </a:txBody>
                  <a:tcPr anchor="ctr"/>
                </a:tc>
                <a:tc>
                  <a:txBody>
                    <a:bodyPr/>
                    <a:lstStyle/>
                    <a:p>
                      <a:pPr algn="ctr"/>
                      <a:r>
                        <a:rPr lang="en-IN" sz="1400" b="1" dirty="0">
                          <a:solidFill>
                            <a:srgbClr val="FF0000"/>
                          </a:solidFill>
                        </a:rPr>
                        <a:t>0.87-0.97</a:t>
                      </a:r>
                    </a:p>
                  </a:txBody>
                  <a:tcPr anchor="ctr"/>
                </a:tc>
                <a:extLst>
                  <a:ext uri="{0D108BD9-81ED-4DB2-BD59-A6C34878D82A}">
                    <a16:rowId xmlns:a16="http://schemas.microsoft.com/office/drawing/2014/main" val="299242280"/>
                  </a:ext>
                </a:extLst>
              </a:tr>
              <a:tr h="330973">
                <a:tc>
                  <a:txBody>
                    <a:bodyPr/>
                    <a:lstStyle/>
                    <a:p>
                      <a:pPr marL="0" lvl="0" indent="0" algn="ctr">
                        <a:buFont typeface="+mj-lt"/>
                        <a:buNone/>
                      </a:pPr>
                      <a:r>
                        <a:rPr lang="en-US" sz="1400" b="1" dirty="0">
                          <a:solidFill>
                            <a:srgbClr val="FF0000"/>
                          </a:solidFill>
                        </a:rPr>
                        <a:t>10.</a:t>
                      </a:r>
                      <a:endParaRPr lang="en-IN" sz="1400" b="1" dirty="0">
                        <a:solidFill>
                          <a:srgbClr val="FF0000"/>
                        </a:solidFill>
                      </a:endParaRPr>
                    </a:p>
                  </a:txBody>
                  <a:tcPr/>
                </a:tc>
                <a:tc>
                  <a:txBody>
                    <a:bodyPr/>
                    <a:lstStyle/>
                    <a:p>
                      <a:r>
                        <a:rPr lang="en-IN" sz="1400" b="1" dirty="0">
                          <a:solidFill>
                            <a:srgbClr val="FF0000"/>
                          </a:solidFill>
                        </a:rPr>
                        <a:t>Extent (EX)</a:t>
                      </a:r>
                    </a:p>
                  </a:txBody>
                  <a:tcPr/>
                </a:tc>
                <a:tc>
                  <a:txBody>
                    <a:bodyPr/>
                    <a:lstStyle/>
                    <a:p>
                      <a:pPr algn="ctr"/>
                      <a:r>
                        <a:rPr lang="en-IN" sz="1400" b="1" dirty="0">
                          <a:solidFill>
                            <a:srgbClr val="FF0000"/>
                          </a:solidFill>
                        </a:rPr>
                        <a:t>0.163-0.869</a:t>
                      </a:r>
                    </a:p>
                  </a:txBody>
                  <a:tcPr anchor="ctr"/>
                </a:tc>
                <a:tc>
                  <a:txBody>
                    <a:bodyPr/>
                    <a:lstStyle/>
                    <a:p>
                      <a:pPr algn="ctr"/>
                      <a:r>
                        <a:rPr lang="en-IN" sz="1400" b="1" dirty="0">
                          <a:solidFill>
                            <a:srgbClr val="FF0000"/>
                          </a:solidFill>
                        </a:rPr>
                        <a:t>0.273-0.785</a:t>
                      </a:r>
                    </a:p>
                  </a:txBody>
                  <a:tcPr anchor="ctr"/>
                </a:tc>
                <a:extLst>
                  <a:ext uri="{0D108BD9-81ED-4DB2-BD59-A6C34878D82A}">
                    <a16:rowId xmlns:a16="http://schemas.microsoft.com/office/drawing/2014/main" val="2237374684"/>
                  </a:ext>
                </a:extLst>
              </a:tr>
              <a:tr h="330973">
                <a:tc>
                  <a:txBody>
                    <a:bodyPr/>
                    <a:lstStyle/>
                    <a:p>
                      <a:pPr marL="0" lvl="0" indent="0" algn="ctr">
                        <a:buFont typeface="+mj-lt"/>
                        <a:buNone/>
                      </a:pPr>
                      <a:r>
                        <a:rPr lang="en-US" sz="1400" b="1" dirty="0"/>
                        <a:t>11.</a:t>
                      </a:r>
                      <a:endParaRPr lang="en-IN" sz="1400" b="1" dirty="0"/>
                    </a:p>
                  </a:txBody>
                  <a:tcPr/>
                </a:tc>
                <a:tc>
                  <a:txBody>
                    <a:bodyPr/>
                    <a:lstStyle/>
                    <a:p>
                      <a:r>
                        <a:rPr lang="en-IN" sz="1400" b="1" dirty="0"/>
                        <a:t>Convex Area (CA)</a:t>
                      </a:r>
                    </a:p>
                  </a:txBody>
                  <a:tcPr/>
                </a:tc>
                <a:tc>
                  <a:txBody>
                    <a:bodyPr/>
                    <a:lstStyle/>
                    <a:p>
                      <a:pPr algn="ctr"/>
                      <a:r>
                        <a:rPr lang="en-IN" sz="1400" b="1" dirty="0">
                          <a:solidFill>
                            <a:schemeClr val="tx1"/>
                          </a:solidFill>
                        </a:rPr>
                        <a:t>112-1242</a:t>
                      </a:r>
                    </a:p>
                  </a:txBody>
                  <a:tcPr anchor="ctr"/>
                </a:tc>
                <a:tc>
                  <a:txBody>
                    <a:bodyPr/>
                    <a:lstStyle/>
                    <a:p>
                      <a:pPr algn="ctr"/>
                      <a:r>
                        <a:rPr lang="en-IN" sz="1400" b="1" dirty="0">
                          <a:solidFill>
                            <a:schemeClr val="tx1"/>
                          </a:solidFill>
                        </a:rPr>
                        <a:t>1618-10697</a:t>
                      </a:r>
                    </a:p>
                  </a:txBody>
                  <a:tcPr anchor="ctr"/>
                </a:tc>
                <a:extLst>
                  <a:ext uri="{0D108BD9-81ED-4DB2-BD59-A6C34878D82A}">
                    <a16:rowId xmlns:a16="http://schemas.microsoft.com/office/drawing/2014/main" val="2418902803"/>
                  </a:ext>
                </a:extLst>
              </a:tr>
            </a:tbl>
          </a:graphicData>
        </a:graphic>
      </p:graphicFrame>
      <p:pic>
        <p:nvPicPr>
          <p:cNvPr id="6" name="Picture 5" descr="GIAN - Global Initiative of Academic Networks">
            <a:extLst>
              <a:ext uri="{FF2B5EF4-FFF2-40B4-BE49-F238E27FC236}">
                <a16:creationId xmlns:a16="http://schemas.microsoft.com/office/drawing/2014/main" id="{CACA5917-AD3F-FB61-92C2-3B7F777F855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763" y="5128"/>
            <a:ext cx="1302161" cy="614362"/>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8">
            <a:extLst>
              <a:ext uri="{FF2B5EF4-FFF2-40B4-BE49-F238E27FC236}">
                <a16:creationId xmlns:a16="http://schemas.microsoft.com/office/drawing/2014/main" id="{A77B73D9-F97E-BF15-CC27-CB9D44B8FB9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349037" y="0"/>
            <a:ext cx="838200" cy="836185"/>
          </a:xfrm>
          <a:prstGeom prst="rect">
            <a:avLst/>
          </a:prstGeom>
        </p:spPr>
      </p:pic>
    </p:spTree>
    <p:extLst>
      <p:ext uri="{BB962C8B-B14F-4D97-AF65-F5344CB8AC3E}">
        <p14:creationId xmlns:p14="http://schemas.microsoft.com/office/powerpoint/2010/main" val="164150600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B00B09-169E-BF57-E8BF-F09FA0D93998}"/>
              </a:ext>
            </a:extLst>
          </p:cNvPr>
          <p:cNvSpPr>
            <a:spLocks noGrp="1"/>
          </p:cNvSpPr>
          <p:nvPr>
            <p:ph type="title"/>
          </p:nvPr>
        </p:nvSpPr>
        <p:spPr>
          <a:xfrm>
            <a:off x="838199" y="619490"/>
            <a:ext cx="10810875" cy="1325563"/>
          </a:xfrm>
        </p:spPr>
        <p:txBody>
          <a:bodyPr/>
          <a:lstStyle/>
          <a:p>
            <a:r>
              <a:rPr lang="en-US" b="1" dirty="0">
                <a:solidFill>
                  <a:schemeClr val="accent1"/>
                </a:solidFill>
              </a:rPr>
              <a:t>Outline</a:t>
            </a:r>
            <a:endParaRPr lang="en-IN" b="1" dirty="0">
              <a:solidFill>
                <a:schemeClr val="accent1"/>
              </a:solidFill>
            </a:endParaRPr>
          </a:p>
        </p:txBody>
      </p:sp>
      <p:sp>
        <p:nvSpPr>
          <p:cNvPr id="3" name="Content Placeholder 2">
            <a:extLst>
              <a:ext uri="{FF2B5EF4-FFF2-40B4-BE49-F238E27FC236}">
                <a16:creationId xmlns:a16="http://schemas.microsoft.com/office/drawing/2014/main" id="{407D3B36-117C-BFC5-DCF8-4CB6207F624E}"/>
              </a:ext>
            </a:extLst>
          </p:cNvPr>
          <p:cNvSpPr>
            <a:spLocks noGrp="1"/>
          </p:cNvSpPr>
          <p:nvPr>
            <p:ph idx="1"/>
          </p:nvPr>
        </p:nvSpPr>
        <p:spPr>
          <a:xfrm>
            <a:off x="838199" y="1854200"/>
            <a:ext cx="10515600" cy="4351338"/>
          </a:xfrm>
        </p:spPr>
        <p:txBody>
          <a:bodyPr>
            <a:normAutofit fontScale="92500" lnSpcReduction="10000"/>
          </a:bodyPr>
          <a:lstStyle/>
          <a:p>
            <a:pPr algn="just"/>
            <a:r>
              <a:rPr lang="en-US" sz="1800" b="1" dirty="0">
                <a:solidFill>
                  <a:srgbClr val="993300"/>
                </a:solidFill>
              </a:rPr>
              <a:t>Asymmetric Analysis and Characterization </a:t>
            </a:r>
          </a:p>
          <a:p>
            <a:pPr algn="just"/>
            <a:endParaRPr lang="en-US" sz="1800" b="1" dirty="0">
              <a:solidFill>
                <a:srgbClr val="993300"/>
              </a:solidFill>
            </a:endParaRPr>
          </a:p>
          <a:p>
            <a:pPr algn="just"/>
            <a:r>
              <a:rPr lang="en-US" sz="1800" b="1" dirty="0">
                <a:solidFill>
                  <a:srgbClr val="993300"/>
                </a:solidFill>
              </a:rPr>
              <a:t>Shape Features</a:t>
            </a:r>
          </a:p>
          <a:p>
            <a:pPr lvl="1">
              <a:buFont typeface="Wingdings" panose="05000000000000000000" pitchFamily="2" charset="2"/>
              <a:buChar char="v"/>
            </a:pPr>
            <a:r>
              <a:rPr lang="en-US" sz="1400" b="1" dirty="0">
                <a:solidFill>
                  <a:srgbClr val="993300"/>
                </a:solidFill>
              </a:rPr>
              <a:t>Nucleus Area (NA)</a:t>
            </a:r>
          </a:p>
          <a:p>
            <a:pPr lvl="1">
              <a:buFont typeface="Wingdings" panose="05000000000000000000" pitchFamily="2" charset="2"/>
              <a:buChar char="v"/>
            </a:pPr>
            <a:r>
              <a:rPr lang="en-IN" sz="1400" b="1" i="1" dirty="0">
                <a:solidFill>
                  <a:srgbClr val="993300"/>
                </a:solidFill>
              </a:rPr>
              <a:t>Nucleus Perimeter (NP)</a:t>
            </a:r>
          </a:p>
          <a:p>
            <a:pPr lvl="1">
              <a:buFont typeface="Wingdings" panose="05000000000000000000" pitchFamily="2" charset="2"/>
              <a:buChar char="v"/>
            </a:pPr>
            <a:r>
              <a:rPr lang="en-IN" sz="1400" b="1" i="1" dirty="0">
                <a:solidFill>
                  <a:srgbClr val="993300"/>
                </a:solidFill>
              </a:rPr>
              <a:t>Nucleus Roundness (NR)</a:t>
            </a:r>
          </a:p>
          <a:p>
            <a:pPr lvl="1">
              <a:buFont typeface="Wingdings" panose="05000000000000000000" pitchFamily="2" charset="2"/>
              <a:buChar char="v"/>
            </a:pPr>
            <a:r>
              <a:rPr lang="en-IN" sz="1400" b="1" i="1" dirty="0">
                <a:solidFill>
                  <a:srgbClr val="993300"/>
                </a:solidFill>
              </a:rPr>
              <a:t>Equivalent Diameter (ED) </a:t>
            </a:r>
          </a:p>
          <a:p>
            <a:pPr lvl="1">
              <a:buFont typeface="Wingdings" panose="05000000000000000000" pitchFamily="2" charset="2"/>
              <a:buChar char="v"/>
            </a:pPr>
            <a:r>
              <a:rPr lang="en-IN" sz="1400" b="1" i="1" dirty="0">
                <a:solidFill>
                  <a:srgbClr val="993300"/>
                </a:solidFill>
              </a:rPr>
              <a:t>Major Axis Length (MAJ) </a:t>
            </a:r>
          </a:p>
          <a:p>
            <a:pPr lvl="1">
              <a:buFont typeface="Wingdings" panose="05000000000000000000" pitchFamily="2" charset="2"/>
              <a:buChar char="v"/>
            </a:pPr>
            <a:r>
              <a:rPr lang="en-IN" sz="1400" b="1" i="1" dirty="0">
                <a:solidFill>
                  <a:srgbClr val="993300"/>
                </a:solidFill>
              </a:rPr>
              <a:t>Minor Axis Length (MIN) </a:t>
            </a:r>
          </a:p>
          <a:p>
            <a:pPr lvl="1">
              <a:buFont typeface="Wingdings" panose="05000000000000000000" pitchFamily="2" charset="2"/>
              <a:buChar char="v"/>
            </a:pPr>
            <a:r>
              <a:rPr lang="en-IN" sz="1400" b="1" i="1" dirty="0">
                <a:solidFill>
                  <a:srgbClr val="993300"/>
                </a:solidFill>
              </a:rPr>
              <a:t>Elongation (EN) </a:t>
            </a:r>
          </a:p>
          <a:p>
            <a:pPr lvl="1">
              <a:buFont typeface="Wingdings" panose="05000000000000000000" pitchFamily="2" charset="2"/>
              <a:buChar char="v"/>
            </a:pPr>
            <a:r>
              <a:rPr lang="en-IN" sz="1400" b="1" i="1" dirty="0">
                <a:solidFill>
                  <a:srgbClr val="993300"/>
                </a:solidFill>
              </a:rPr>
              <a:t>Eccentricity (ECC) </a:t>
            </a:r>
          </a:p>
          <a:p>
            <a:pPr lvl="1">
              <a:buFont typeface="Wingdings" panose="05000000000000000000" pitchFamily="2" charset="2"/>
              <a:buChar char="v"/>
            </a:pPr>
            <a:r>
              <a:rPr lang="en-IN" sz="1400" b="1" i="1" dirty="0">
                <a:solidFill>
                  <a:srgbClr val="993300"/>
                </a:solidFill>
              </a:rPr>
              <a:t>Convex Area (CA) </a:t>
            </a:r>
          </a:p>
          <a:p>
            <a:pPr lvl="1">
              <a:buFont typeface="Wingdings" panose="05000000000000000000" pitchFamily="2" charset="2"/>
              <a:buChar char="v"/>
            </a:pPr>
            <a:r>
              <a:rPr lang="en-IN" sz="1400" b="1" i="1" dirty="0">
                <a:solidFill>
                  <a:srgbClr val="993300"/>
                </a:solidFill>
              </a:rPr>
              <a:t>Solidity (SO) </a:t>
            </a:r>
          </a:p>
          <a:p>
            <a:pPr lvl="1">
              <a:buFont typeface="Wingdings" panose="05000000000000000000" pitchFamily="2" charset="2"/>
              <a:buChar char="v"/>
            </a:pPr>
            <a:r>
              <a:rPr lang="en-IN" sz="1400" b="1" i="1" dirty="0">
                <a:solidFill>
                  <a:srgbClr val="993300"/>
                </a:solidFill>
              </a:rPr>
              <a:t>Extent (EX)</a:t>
            </a:r>
            <a:endParaRPr lang="en-US" sz="1400" b="1" dirty="0">
              <a:solidFill>
                <a:srgbClr val="993300"/>
              </a:solidFill>
            </a:endParaRPr>
          </a:p>
          <a:p>
            <a:pPr algn="just"/>
            <a:endParaRPr lang="en-US" sz="1800" b="1" dirty="0">
              <a:solidFill>
                <a:srgbClr val="993300"/>
              </a:solidFill>
            </a:endParaRPr>
          </a:p>
          <a:p>
            <a:pPr algn="just"/>
            <a:r>
              <a:rPr lang="en-US" sz="1800" b="1" dirty="0">
                <a:solidFill>
                  <a:srgbClr val="993300"/>
                </a:solidFill>
              </a:rPr>
              <a:t>Reference</a:t>
            </a:r>
          </a:p>
          <a:p>
            <a:pPr algn="just"/>
            <a:endParaRPr lang="en-US" sz="1800" dirty="0"/>
          </a:p>
          <a:p>
            <a:pPr algn="just"/>
            <a:endParaRPr lang="en-US" sz="1800" dirty="0"/>
          </a:p>
        </p:txBody>
      </p:sp>
      <p:sp>
        <p:nvSpPr>
          <p:cNvPr id="7" name="Date Placeholder 6">
            <a:extLst>
              <a:ext uri="{FF2B5EF4-FFF2-40B4-BE49-F238E27FC236}">
                <a16:creationId xmlns:a16="http://schemas.microsoft.com/office/drawing/2014/main" id="{82CBFC4A-57BE-CE81-25CC-9138BBD32BCD}"/>
              </a:ext>
            </a:extLst>
          </p:cNvPr>
          <p:cNvSpPr>
            <a:spLocks noGrp="1"/>
          </p:cNvSpPr>
          <p:nvPr>
            <p:ph type="dt" sz="half" idx="10"/>
          </p:nvPr>
        </p:nvSpPr>
        <p:spPr/>
        <p:txBody>
          <a:bodyPr/>
          <a:lstStyle/>
          <a:p>
            <a:fld id="{12BF6E32-FEAD-4719-953B-AB2C5ACEFE76}" type="datetime1">
              <a:rPr lang="en-IN" smtClean="0"/>
              <a:t>29-10-2025</a:t>
            </a:fld>
            <a:endParaRPr lang="en-IN"/>
          </a:p>
        </p:txBody>
      </p:sp>
      <p:sp>
        <p:nvSpPr>
          <p:cNvPr id="8" name="Slide Number Placeholder 7">
            <a:extLst>
              <a:ext uri="{FF2B5EF4-FFF2-40B4-BE49-F238E27FC236}">
                <a16:creationId xmlns:a16="http://schemas.microsoft.com/office/drawing/2014/main" id="{75018208-9C9A-4D8B-AF55-C04B7D2D06B6}"/>
              </a:ext>
            </a:extLst>
          </p:cNvPr>
          <p:cNvSpPr>
            <a:spLocks noGrp="1"/>
          </p:cNvSpPr>
          <p:nvPr>
            <p:ph type="sldNum" sz="quarter" idx="12"/>
          </p:nvPr>
        </p:nvSpPr>
        <p:spPr/>
        <p:txBody>
          <a:bodyPr/>
          <a:lstStyle/>
          <a:p>
            <a:fld id="{4F190FE7-00C8-4126-ADA5-CD2A38D06676}" type="slidenum">
              <a:rPr lang="en-IN" smtClean="0"/>
              <a:t>2</a:t>
            </a:fld>
            <a:endParaRPr lang="en-IN"/>
          </a:p>
        </p:txBody>
      </p:sp>
      <p:pic>
        <p:nvPicPr>
          <p:cNvPr id="5" name="Picture 4" descr="GIAN - Global Initiative of Academic Networks">
            <a:extLst>
              <a:ext uri="{FF2B5EF4-FFF2-40B4-BE49-F238E27FC236}">
                <a16:creationId xmlns:a16="http://schemas.microsoft.com/office/drawing/2014/main" id="{38833029-45FE-E78E-CCC8-254F782BF9A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763" y="5128"/>
            <a:ext cx="1302161" cy="614362"/>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5">
            <a:extLst>
              <a:ext uri="{FF2B5EF4-FFF2-40B4-BE49-F238E27FC236}">
                <a16:creationId xmlns:a16="http://schemas.microsoft.com/office/drawing/2014/main" id="{1F0AC6F5-E23D-4565-516D-ACA9DA186E1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349037" y="0"/>
            <a:ext cx="838200" cy="836185"/>
          </a:xfrm>
          <a:prstGeom prst="rect">
            <a:avLst/>
          </a:prstGeom>
        </p:spPr>
      </p:pic>
    </p:spTree>
    <p:extLst>
      <p:ext uri="{BB962C8B-B14F-4D97-AF65-F5344CB8AC3E}">
        <p14:creationId xmlns:p14="http://schemas.microsoft.com/office/powerpoint/2010/main" val="348921087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B5D8DC7-A010-E1E0-B542-E3E7DDBCDB9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5F45FB3-F656-1793-51B2-E515DD7F69F4}"/>
              </a:ext>
            </a:extLst>
          </p:cNvPr>
          <p:cNvSpPr>
            <a:spLocks noGrp="1"/>
          </p:cNvSpPr>
          <p:nvPr>
            <p:ph type="title"/>
          </p:nvPr>
        </p:nvSpPr>
        <p:spPr>
          <a:xfrm>
            <a:off x="838200" y="266732"/>
            <a:ext cx="10810875" cy="1325563"/>
          </a:xfrm>
        </p:spPr>
        <p:txBody>
          <a:bodyPr/>
          <a:lstStyle/>
          <a:p>
            <a:r>
              <a:rPr lang="en-US" b="1" dirty="0">
                <a:solidFill>
                  <a:schemeClr val="accent1"/>
                </a:solidFill>
              </a:rPr>
              <a:t>Shape Features</a:t>
            </a:r>
          </a:p>
        </p:txBody>
      </p:sp>
      <p:sp>
        <p:nvSpPr>
          <p:cNvPr id="7" name="Date Placeholder 6">
            <a:extLst>
              <a:ext uri="{FF2B5EF4-FFF2-40B4-BE49-F238E27FC236}">
                <a16:creationId xmlns:a16="http://schemas.microsoft.com/office/drawing/2014/main" id="{12C03825-E786-91FC-4AED-99E885950926}"/>
              </a:ext>
            </a:extLst>
          </p:cNvPr>
          <p:cNvSpPr>
            <a:spLocks noGrp="1"/>
          </p:cNvSpPr>
          <p:nvPr>
            <p:ph type="dt" sz="half" idx="10"/>
          </p:nvPr>
        </p:nvSpPr>
        <p:spPr/>
        <p:txBody>
          <a:bodyPr/>
          <a:lstStyle/>
          <a:p>
            <a:fld id="{12BF6E32-FEAD-4719-953B-AB2C5ACEFE76}" type="datetime1">
              <a:rPr lang="en-IN" smtClean="0"/>
              <a:t>29-10-2025</a:t>
            </a:fld>
            <a:endParaRPr lang="en-IN"/>
          </a:p>
        </p:txBody>
      </p:sp>
      <p:sp>
        <p:nvSpPr>
          <p:cNvPr id="8" name="Slide Number Placeholder 7">
            <a:extLst>
              <a:ext uri="{FF2B5EF4-FFF2-40B4-BE49-F238E27FC236}">
                <a16:creationId xmlns:a16="http://schemas.microsoft.com/office/drawing/2014/main" id="{ABFDB4CA-9E6B-E2E2-58D9-18541663BF34}"/>
              </a:ext>
            </a:extLst>
          </p:cNvPr>
          <p:cNvSpPr>
            <a:spLocks noGrp="1"/>
          </p:cNvSpPr>
          <p:nvPr>
            <p:ph type="sldNum" sz="quarter" idx="12"/>
          </p:nvPr>
        </p:nvSpPr>
        <p:spPr/>
        <p:txBody>
          <a:bodyPr/>
          <a:lstStyle/>
          <a:p>
            <a:fld id="{4F190FE7-00C8-4126-ADA5-CD2A38D06676}" type="slidenum">
              <a:rPr lang="en-IN" smtClean="0"/>
              <a:t>20</a:t>
            </a:fld>
            <a:endParaRPr lang="en-IN"/>
          </a:p>
        </p:txBody>
      </p:sp>
      <p:pic>
        <p:nvPicPr>
          <p:cNvPr id="3" name="Picture 2" descr="GIAN - Global Initiative of Academic Networks">
            <a:extLst>
              <a:ext uri="{FF2B5EF4-FFF2-40B4-BE49-F238E27FC236}">
                <a16:creationId xmlns:a16="http://schemas.microsoft.com/office/drawing/2014/main" id="{8E89A998-CB1B-779B-4EE0-8D856B3F50F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763" y="5128"/>
            <a:ext cx="1302161" cy="614362"/>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4">
            <a:extLst>
              <a:ext uri="{FF2B5EF4-FFF2-40B4-BE49-F238E27FC236}">
                <a16:creationId xmlns:a16="http://schemas.microsoft.com/office/drawing/2014/main" id="{4C47E7F3-FE1A-82D1-24EE-30C9C0C7F2E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349037" y="0"/>
            <a:ext cx="838200" cy="836185"/>
          </a:xfrm>
          <a:prstGeom prst="rect">
            <a:avLst/>
          </a:prstGeom>
        </p:spPr>
      </p:pic>
      <p:graphicFrame>
        <p:nvGraphicFramePr>
          <p:cNvPr id="4" name="Chart 3">
            <a:extLst>
              <a:ext uri="{FF2B5EF4-FFF2-40B4-BE49-F238E27FC236}">
                <a16:creationId xmlns:a16="http://schemas.microsoft.com/office/drawing/2014/main" id="{B6D04543-ABC6-3F45-2B9B-C1F9C2BB91A6}"/>
              </a:ext>
            </a:extLst>
          </p:cNvPr>
          <p:cNvGraphicFramePr>
            <a:graphicFrameLocks/>
          </p:cNvGraphicFramePr>
          <p:nvPr>
            <p:extLst>
              <p:ext uri="{D42A27DB-BD31-4B8C-83A1-F6EECF244321}">
                <p14:modId xmlns:p14="http://schemas.microsoft.com/office/powerpoint/2010/main" val="452726190"/>
              </p:ext>
            </p:extLst>
          </p:nvPr>
        </p:nvGraphicFramePr>
        <p:xfrm>
          <a:off x="1835943" y="1464469"/>
          <a:ext cx="8520113" cy="4557712"/>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49755571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B85A4E2-A753-1133-54DF-E591883BAFE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B5B9700-D51B-CB78-4CD2-E530A876B6FE}"/>
              </a:ext>
            </a:extLst>
          </p:cNvPr>
          <p:cNvSpPr>
            <a:spLocks noGrp="1"/>
          </p:cNvSpPr>
          <p:nvPr>
            <p:ph type="title"/>
          </p:nvPr>
        </p:nvSpPr>
        <p:spPr>
          <a:xfrm>
            <a:off x="838200" y="266732"/>
            <a:ext cx="10810875" cy="1325563"/>
          </a:xfrm>
        </p:spPr>
        <p:txBody>
          <a:bodyPr/>
          <a:lstStyle/>
          <a:p>
            <a:r>
              <a:rPr lang="en-US" b="1" dirty="0">
                <a:solidFill>
                  <a:schemeClr val="accent1"/>
                </a:solidFill>
              </a:rPr>
              <a:t>Shape Features</a:t>
            </a:r>
          </a:p>
        </p:txBody>
      </p:sp>
      <p:sp>
        <p:nvSpPr>
          <p:cNvPr id="7" name="Date Placeholder 6">
            <a:extLst>
              <a:ext uri="{FF2B5EF4-FFF2-40B4-BE49-F238E27FC236}">
                <a16:creationId xmlns:a16="http://schemas.microsoft.com/office/drawing/2014/main" id="{ACC9CAAD-D371-18B6-3F03-012DCF053ACA}"/>
              </a:ext>
            </a:extLst>
          </p:cNvPr>
          <p:cNvSpPr>
            <a:spLocks noGrp="1"/>
          </p:cNvSpPr>
          <p:nvPr>
            <p:ph type="dt" sz="half" idx="10"/>
          </p:nvPr>
        </p:nvSpPr>
        <p:spPr/>
        <p:txBody>
          <a:bodyPr/>
          <a:lstStyle/>
          <a:p>
            <a:fld id="{12BF6E32-FEAD-4719-953B-AB2C5ACEFE76}" type="datetime1">
              <a:rPr lang="en-IN" smtClean="0"/>
              <a:t>29-10-2025</a:t>
            </a:fld>
            <a:endParaRPr lang="en-IN"/>
          </a:p>
        </p:txBody>
      </p:sp>
      <p:sp>
        <p:nvSpPr>
          <p:cNvPr id="8" name="Slide Number Placeholder 7">
            <a:extLst>
              <a:ext uri="{FF2B5EF4-FFF2-40B4-BE49-F238E27FC236}">
                <a16:creationId xmlns:a16="http://schemas.microsoft.com/office/drawing/2014/main" id="{AAEAED26-AA0C-507C-8D30-BB4AA2D6D634}"/>
              </a:ext>
            </a:extLst>
          </p:cNvPr>
          <p:cNvSpPr>
            <a:spLocks noGrp="1"/>
          </p:cNvSpPr>
          <p:nvPr>
            <p:ph type="sldNum" sz="quarter" idx="12"/>
          </p:nvPr>
        </p:nvSpPr>
        <p:spPr/>
        <p:txBody>
          <a:bodyPr/>
          <a:lstStyle/>
          <a:p>
            <a:fld id="{4F190FE7-00C8-4126-ADA5-CD2A38D06676}" type="slidenum">
              <a:rPr lang="en-IN" smtClean="0"/>
              <a:t>21</a:t>
            </a:fld>
            <a:endParaRPr lang="en-IN"/>
          </a:p>
        </p:txBody>
      </p:sp>
      <p:pic>
        <p:nvPicPr>
          <p:cNvPr id="3" name="Picture 2" descr="GIAN - Global Initiative of Academic Networks">
            <a:extLst>
              <a:ext uri="{FF2B5EF4-FFF2-40B4-BE49-F238E27FC236}">
                <a16:creationId xmlns:a16="http://schemas.microsoft.com/office/drawing/2014/main" id="{22F99CB5-72EE-B283-CDF6-BBC831A43C2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763" y="5128"/>
            <a:ext cx="1302161" cy="614362"/>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4">
            <a:extLst>
              <a:ext uri="{FF2B5EF4-FFF2-40B4-BE49-F238E27FC236}">
                <a16:creationId xmlns:a16="http://schemas.microsoft.com/office/drawing/2014/main" id="{B175C099-5371-7474-2A40-AF1A801224E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349037" y="0"/>
            <a:ext cx="838200" cy="836185"/>
          </a:xfrm>
          <a:prstGeom prst="rect">
            <a:avLst/>
          </a:prstGeom>
        </p:spPr>
      </p:pic>
      <p:graphicFrame>
        <p:nvGraphicFramePr>
          <p:cNvPr id="6" name="Chart 5">
            <a:extLst>
              <a:ext uri="{FF2B5EF4-FFF2-40B4-BE49-F238E27FC236}">
                <a16:creationId xmlns:a16="http://schemas.microsoft.com/office/drawing/2014/main" id="{D46F9ABD-FB50-B972-A369-3AF0244642E1}"/>
              </a:ext>
            </a:extLst>
          </p:cNvPr>
          <p:cNvGraphicFramePr>
            <a:graphicFrameLocks/>
          </p:cNvGraphicFramePr>
          <p:nvPr>
            <p:extLst>
              <p:ext uri="{D42A27DB-BD31-4B8C-83A1-F6EECF244321}">
                <p14:modId xmlns:p14="http://schemas.microsoft.com/office/powerpoint/2010/main" val="3733192394"/>
              </p:ext>
            </p:extLst>
          </p:nvPr>
        </p:nvGraphicFramePr>
        <p:xfrm>
          <a:off x="1885950" y="1592295"/>
          <a:ext cx="8191500" cy="4524375"/>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68720603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B7D011D-3AC4-9008-C265-47989DD1BDA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385BA76-9896-5573-BEFE-5BDD6AB985AD}"/>
              </a:ext>
            </a:extLst>
          </p:cNvPr>
          <p:cNvSpPr>
            <a:spLocks noGrp="1"/>
          </p:cNvSpPr>
          <p:nvPr>
            <p:ph type="title"/>
          </p:nvPr>
        </p:nvSpPr>
        <p:spPr>
          <a:xfrm>
            <a:off x="838200" y="266732"/>
            <a:ext cx="10810875" cy="1325563"/>
          </a:xfrm>
        </p:spPr>
        <p:txBody>
          <a:bodyPr/>
          <a:lstStyle/>
          <a:p>
            <a:r>
              <a:rPr lang="en-US" b="1" dirty="0">
                <a:solidFill>
                  <a:schemeClr val="accent1"/>
                </a:solidFill>
              </a:rPr>
              <a:t>Shape Features</a:t>
            </a:r>
          </a:p>
        </p:txBody>
      </p:sp>
      <p:sp>
        <p:nvSpPr>
          <p:cNvPr id="7" name="Date Placeholder 6">
            <a:extLst>
              <a:ext uri="{FF2B5EF4-FFF2-40B4-BE49-F238E27FC236}">
                <a16:creationId xmlns:a16="http://schemas.microsoft.com/office/drawing/2014/main" id="{FF1372F4-45E7-63F5-F87A-76EBD051C134}"/>
              </a:ext>
            </a:extLst>
          </p:cNvPr>
          <p:cNvSpPr>
            <a:spLocks noGrp="1"/>
          </p:cNvSpPr>
          <p:nvPr>
            <p:ph type="dt" sz="half" idx="10"/>
          </p:nvPr>
        </p:nvSpPr>
        <p:spPr/>
        <p:txBody>
          <a:bodyPr/>
          <a:lstStyle/>
          <a:p>
            <a:fld id="{12BF6E32-FEAD-4719-953B-AB2C5ACEFE76}" type="datetime1">
              <a:rPr lang="en-IN" smtClean="0"/>
              <a:t>29-10-2025</a:t>
            </a:fld>
            <a:endParaRPr lang="en-IN"/>
          </a:p>
        </p:txBody>
      </p:sp>
      <p:sp>
        <p:nvSpPr>
          <p:cNvPr id="8" name="Slide Number Placeholder 7">
            <a:extLst>
              <a:ext uri="{FF2B5EF4-FFF2-40B4-BE49-F238E27FC236}">
                <a16:creationId xmlns:a16="http://schemas.microsoft.com/office/drawing/2014/main" id="{4E7A424C-7C92-4766-C2E9-6E71B0A9680E}"/>
              </a:ext>
            </a:extLst>
          </p:cNvPr>
          <p:cNvSpPr>
            <a:spLocks noGrp="1"/>
          </p:cNvSpPr>
          <p:nvPr>
            <p:ph type="sldNum" sz="quarter" idx="12"/>
          </p:nvPr>
        </p:nvSpPr>
        <p:spPr/>
        <p:txBody>
          <a:bodyPr/>
          <a:lstStyle/>
          <a:p>
            <a:fld id="{4F190FE7-00C8-4126-ADA5-CD2A38D06676}" type="slidenum">
              <a:rPr lang="en-IN" smtClean="0"/>
              <a:t>22</a:t>
            </a:fld>
            <a:endParaRPr lang="en-IN"/>
          </a:p>
        </p:txBody>
      </p:sp>
      <p:pic>
        <p:nvPicPr>
          <p:cNvPr id="3" name="Picture 2" descr="GIAN - Global Initiative of Academic Networks">
            <a:extLst>
              <a:ext uri="{FF2B5EF4-FFF2-40B4-BE49-F238E27FC236}">
                <a16:creationId xmlns:a16="http://schemas.microsoft.com/office/drawing/2014/main" id="{FFB8DADB-6ECF-93D0-E035-E77C1F33068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763" y="5128"/>
            <a:ext cx="1302161" cy="614362"/>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4">
            <a:extLst>
              <a:ext uri="{FF2B5EF4-FFF2-40B4-BE49-F238E27FC236}">
                <a16:creationId xmlns:a16="http://schemas.microsoft.com/office/drawing/2014/main" id="{E6A58AD7-380C-D71F-77F9-C936A1706E0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349037" y="0"/>
            <a:ext cx="838200" cy="836185"/>
          </a:xfrm>
          <a:prstGeom prst="rect">
            <a:avLst/>
          </a:prstGeom>
        </p:spPr>
      </p:pic>
      <p:graphicFrame>
        <p:nvGraphicFramePr>
          <p:cNvPr id="4" name="Chart 3">
            <a:extLst>
              <a:ext uri="{FF2B5EF4-FFF2-40B4-BE49-F238E27FC236}">
                <a16:creationId xmlns:a16="http://schemas.microsoft.com/office/drawing/2014/main" id="{7C8A6C9E-931A-C377-9B84-9E59D21E8776}"/>
              </a:ext>
            </a:extLst>
          </p:cNvPr>
          <p:cNvGraphicFramePr>
            <a:graphicFrameLocks/>
          </p:cNvGraphicFramePr>
          <p:nvPr>
            <p:extLst>
              <p:ext uri="{D42A27DB-BD31-4B8C-83A1-F6EECF244321}">
                <p14:modId xmlns:p14="http://schemas.microsoft.com/office/powerpoint/2010/main" val="4049652162"/>
              </p:ext>
            </p:extLst>
          </p:nvPr>
        </p:nvGraphicFramePr>
        <p:xfrm>
          <a:off x="1990725" y="1592295"/>
          <a:ext cx="8210550" cy="4267200"/>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26736961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41860D3-C147-F261-CBA5-5B9EB7697C0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A4DB832-C4B2-951B-F790-15DCEC2000C6}"/>
              </a:ext>
            </a:extLst>
          </p:cNvPr>
          <p:cNvSpPr>
            <a:spLocks noGrp="1"/>
          </p:cNvSpPr>
          <p:nvPr>
            <p:ph type="title"/>
          </p:nvPr>
        </p:nvSpPr>
        <p:spPr>
          <a:xfrm>
            <a:off x="838200" y="266732"/>
            <a:ext cx="10810875" cy="1325563"/>
          </a:xfrm>
        </p:spPr>
        <p:txBody>
          <a:bodyPr/>
          <a:lstStyle/>
          <a:p>
            <a:r>
              <a:rPr lang="en-US" b="1" dirty="0">
                <a:solidFill>
                  <a:schemeClr val="accent1"/>
                </a:solidFill>
              </a:rPr>
              <a:t>Shape Features</a:t>
            </a:r>
          </a:p>
        </p:txBody>
      </p:sp>
      <p:sp>
        <p:nvSpPr>
          <p:cNvPr id="7" name="Date Placeholder 6">
            <a:extLst>
              <a:ext uri="{FF2B5EF4-FFF2-40B4-BE49-F238E27FC236}">
                <a16:creationId xmlns:a16="http://schemas.microsoft.com/office/drawing/2014/main" id="{FED93631-EDC0-37AE-0802-9EB26D361DFF}"/>
              </a:ext>
            </a:extLst>
          </p:cNvPr>
          <p:cNvSpPr>
            <a:spLocks noGrp="1"/>
          </p:cNvSpPr>
          <p:nvPr>
            <p:ph type="dt" sz="half" idx="10"/>
          </p:nvPr>
        </p:nvSpPr>
        <p:spPr/>
        <p:txBody>
          <a:bodyPr/>
          <a:lstStyle/>
          <a:p>
            <a:fld id="{12BF6E32-FEAD-4719-953B-AB2C5ACEFE76}" type="datetime1">
              <a:rPr lang="en-IN" smtClean="0"/>
              <a:t>29-10-2025</a:t>
            </a:fld>
            <a:endParaRPr lang="en-IN"/>
          </a:p>
        </p:txBody>
      </p:sp>
      <p:sp>
        <p:nvSpPr>
          <p:cNvPr id="8" name="Slide Number Placeholder 7">
            <a:extLst>
              <a:ext uri="{FF2B5EF4-FFF2-40B4-BE49-F238E27FC236}">
                <a16:creationId xmlns:a16="http://schemas.microsoft.com/office/drawing/2014/main" id="{E627546B-D7EC-2267-7F8C-5BDCCB70F469}"/>
              </a:ext>
            </a:extLst>
          </p:cNvPr>
          <p:cNvSpPr>
            <a:spLocks noGrp="1"/>
          </p:cNvSpPr>
          <p:nvPr>
            <p:ph type="sldNum" sz="quarter" idx="12"/>
          </p:nvPr>
        </p:nvSpPr>
        <p:spPr/>
        <p:txBody>
          <a:bodyPr/>
          <a:lstStyle/>
          <a:p>
            <a:fld id="{4F190FE7-00C8-4126-ADA5-CD2A38D06676}" type="slidenum">
              <a:rPr lang="en-IN" smtClean="0"/>
              <a:t>23</a:t>
            </a:fld>
            <a:endParaRPr lang="en-IN"/>
          </a:p>
        </p:txBody>
      </p:sp>
      <p:pic>
        <p:nvPicPr>
          <p:cNvPr id="3" name="Picture 2" descr="GIAN - Global Initiative of Academic Networks">
            <a:extLst>
              <a:ext uri="{FF2B5EF4-FFF2-40B4-BE49-F238E27FC236}">
                <a16:creationId xmlns:a16="http://schemas.microsoft.com/office/drawing/2014/main" id="{D48A823E-A266-0D6B-8789-2790AF922C8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763" y="5128"/>
            <a:ext cx="1302161" cy="614362"/>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4">
            <a:extLst>
              <a:ext uri="{FF2B5EF4-FFF2-40B4-BE49-F238E27FC236}">
                <a16:creationId xmlns:a16="http://schemas.microsoft.com/office/drawing/2014/main" id="{33FEDE3B-8593-AB11-E832-D53208CC4985}"/>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349037" y="0"/>
            <a:ext cx="838200" cy="836185"/>
          </a:xfrm>
          <a:prstGeom prst="rect">
            <a:avLst/>
          </a:prstGeom>
        </p:spPr>
      </p:pic>
      <p:graphicFrame>
        <p:nvGraphicFramePr>
          <p:cNvPr id="6" name="Chart 5">
            <a:extLst>
              <a:ext uri="{FF2B5EF4-FFF2-40B4-BE49-F238E27FC236}">
                <a16:creationId xmlns:a16="http://schemas.microsoft.com/office/drawing/2014/main" id="{8CAE4463-CE6E-EA40-88CC-6C33011663C9}"/>
              </a:ext>
            </a:extLst>
          </p:cNvPr>
          <p:cNvGraphicFramePr>
            <a:graphicFrameLocks/>
          </p:cNvGraphicFramePr>
          <p:nvPr>
            <p:extLst>
              <p:ext uri="{D42A27DB-BD31-4B8C-83A1-F6EECF244321}">
                <p14:modId xmlns:p14="http://schemas.microsoft.com/office/powerpoint/2010/main" val="1579957314"/>
              </p:ext>
            </p:extLst>
          </p:nvPr>
        </p:nvGraphicFramePr>
        <p:xfrm>
          <a:off x="1733550" y="1700229"/>
          <a:ext cx="9020174" cy="4548187"/>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1186480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CCEFF72-89E8-20DA-BAA4-EBBA772AED0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26A0A8C-1F86-1F99-CFC5-1381635AE101}"/>
              </a:ext>
            </a:extLst>
          </p:cNvPr>
          <p:cNvSpPr>
            <a:spLocks noGrp="1"/>
          </p:cNvSpPr>
          <p:nvPr>
            <p:ph type="title"/>
          </p:nvPr>
        </p:nvSpPr>
        <p:spPr>
          <a:xfrm>
            <a:off x="838200" y="266732"/>
            <a:ext cx="10810875" cy="1325563"/>
          </a:xfrm>
        </p:spPr>
        <p:txBody>
          <a:bodyPr/>
          <a:lstStyle/>
          <a:p>
            <a:r>
              <a:rPr lang="en-US" b="1" dirty="0">
                <a:solidFill>
                  <a:schemeClr val="accent1"/>
                </a:solidFill>
              </a:rPr>
              <a:t>Shape Features</a:t>
            </a:r>
          </a:p>
        </p:txBody>
      </p:sp>
      <p:sp>
        <p:nvSpPr>
          <p:cNvPr id="7" name="Date Placeholder 6">
            <a:extLst>
              <a:ext uri="{FF2B5EF4-FFF2-40B4-BE49-F238E27FC236}">
                <a16:creationId xmlns:a16="http://schemas.microsoft.com/office/drawing/2014/main" id="{09BF1493-BFEC-6C4D-4A9E-1F5AD2E182BC}"/>
              </a:ext>
            </a:extLst>
          </p:cNvPr>
          <p:cNvSpPr>
            <a:spLocks noGrp="1"/>
          </p:cNvSpPr>
          <p:nvPr>
            <p:ph type="dt" sz="half" idx="10"/>
          </p:nvPr>
        </p:nvSpPr>
        <p:spPr/>
        <p:txBody>
          <a:bodyPr/>
          <a:lstStyle/>
          <a:p>
            <a:fld id="{12BF6E32-FEAD-4719-953B-AB2C5ACEFE76}" type="datetime1">
              <a:rPr lang="en-IN" smtClean="0"/>
              <a:t>29-10-2025</a:t>
            </a:fld>
            <a:endParaRPr lang="en-IN"/>
          </a:p>
        </p:txBody>
      </p:sp>
      <p:sp>
        <p:nvSpPr>
          <p:cNvPr id="8" name="Slide Number Placeholder 7">
            <a:extLst>
              <a:ext uri="{FF2B5EF4-FFF2-40B4-BE49-F238E27FC236}">
                <a16:creationId xmlns:a16="http://schemas.microsoft.com/office/drawing/2014/main" id="{91F05C52-9653-71F6-E7A5-46AC6119235F}"/>
              </a:ext>
            </a:extLst>
          </p:cNvPr>
          <p:cNvSpPr>
            <a:spLocks noGrp="1"/>
          </p:cNvSpPr>
          <p:nvPr>
            <p:ph type="sldNum" sz="quarter" idx="12"/>
          </p:nvPr>
        </p:nvSpPr>
        <p:spPr/>
        <p:txBody>
          <a:bodyPr/>
          <a:lstStyle/>
          <a:p>
            <a:fld id="{4F190FE7-00C8-4126-ADA5-CD2A38D06676}" type="slidenum">
              <a:rPr lang="en-IN" smtClean="0"/>
              <a:t>24</a:t>
            </a:fld>
            <a:endParaRPr lang="en-IN"/>
          </a:p>
        </p:txBody>
      </p:sp>
      <p:pic>
        <p:nvPicPr>
          <p:cNvPr id="3" name="Picture 2" descr="GIAN - Global Initiative of Academic Networks">
            <a:extLst>
              <a:ext uri="{FF2B5EF4-FFF2-40B4-BE49-F238E27FC236}">
                <a16:creationId xmlns:a16="http://schemas.microsoft.com/office/drawing/2014/main" id="{89F38F2B-968A-520B-5266-A06D3FA3004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763" y="5128"/>
            <a:ext cx="1302161" cy="614362"/>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4">
            <a:extLst>
              <a:ext uri="{FF2B5EF4-FFF2-40B4-BE49-F238E27FC236}">
                <a16:creationId xmlns:a16="http://schemas.microsoft.com/office/drawing/2014/main" id="{228E9E12-3D42-9D7A-A6D4-B84AE7CA4F0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349037" y="0"/>
            <a:ext cx="838200" cy="836185"/>
          </a:xfrm>
          <a:prstGeom prst="rect">
            <a:avLst/>
          </a:prstGeom>
        </p:spPr>
      </p:pic>
      <p:graphicFrame>
        <p:nvGraphicFramePr>
          <p:cNvPr id="4" name="Chart 3">
            <a:extLst>
              <a:ext uri="{FF2B5EF4-FFF2-40B4-BE49-F238E27FC236}">
                <a16:creationId xmlns:a16="http://schemas.microsoft.com/office/drawing/2014/main" id="{AC3D0177-8547-BDD1-552E-85C0C591E495}"/>
              </a:ext>
            </a:extLst>
          </p:cNvPr>
          <p:cNvGraphicFramePr>
            <a:graphicFrameLocks/>
          </p:cNvGraphicFramePr>
          <p:nvPr>
            <p:extLst>
              <p:ext uri="{D42A27DB-BD31-4B8C-83A1-F6EECF244321}">
                <p14:modId xmlns:p14="http://schemas.microsoft.com/office/powerpoint/2010/main" val="1242867734"/>
              </p:ext>
            </p:extLst>
          </p:nvPr>
        </p:nvGraphicFramePr>
        <p:xfrm>
          <a:off x="1935955" y="1709753"/>
          <a:ext cx="8320089" cy="4529138"/>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396053206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B7AAAB3-AFAC-9861-57FA-F8E28F24F11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3EB9541-BC6F-3CDC-2B42-4A7E3A4B45AF}"/>
              </a:ext>
            </a:extLst>
          </p:cNvPr>
          <p:cNvSpPr>
            <a:spLocks noGrp="1"/>
          </p:cNvSpPr>
          <p:nvPr>
            <p:ph type="title"/>
          </p:nvPr>
        </p:nvSpPr>
        <p:spPr>
          <a:xfrm>
            <a:off x="838200" y="266732"/>
            <a:ext cx="10810875" cy="1325563"/>
          </a:xfrm>
        </p:spPr>
        <p:txBody>
          <a:bodyPr/>
          <a:lstStyle/>
          <a:p>
            <a:r>
              <a:rPr lang="en-US" b="1" dirty="0">
                <a:solidFill>
                  <a:schemeClr val="accent1"/>
                </a:solidFill>
              </a:rPr>
              <a:t>Shape Features</a:t>
            </a:r>
          </a:p>
        </p:txBody>
      </p:sp>
      <p:sp>
        <p:nvSpPr>
          <p:cNvPr id="7" name="Date Placeholder 6">
            <a:extLst>
              <a:ext uri="{FF2B5EF4-FFF2-40B4-BE49-F238E27FC236}">
                <a16:creationId xmlns:a16="http://schemas.microsoft.com/office/drawing/2014/main" id="{8D48D9E5-49E0-B9FC-CFE1-A7A03078457C}"/>
              </a:ext>
            </a:extLst>
          </p:cNvPr>
          <p:cNvSpPr>
            <a:spLocks noGrp="1"/>
          </p:cNvSpPr>
          <p:nvPr>
            <p:ph type="dt" sz="half" idx="10"/>
          </p:nvPr>
        </p:nvSpPr>
        <p:spPr/>
        <p:txBody>
          <a:bodyPr/>
          <a:lstStyle/>
          <a:p>
            <a:fld id="{12BF6E32-FEAD-4719-953B-AB2C5ACEFE76}" type="datetime1">
              <a:rPr lang="en-IN" smtClean="0"/>
              <a:t>29-10-2025</a:t>
            </a:fld>
            <a:endParaRPr lang="en-IN"/>
          </a:p>
        </p:txBody>
      </p:sp>
      <p:sp>
        <p:nvSpPr>
          <p:cNvPr id="8" name="Slide Number Placeholder 7">
            <a:extLst>
              <a:ext uri="{FF2B5EF4-FFF2-40B4-BE49-F238E27FC236}">
                <a16:creationId xmlns:a16="http://schemas.microsoft.com/office/drawing/2014/main" id="{DE035CE0-571F-8A66-D4F3-DF2E2561931E}"/>
              </a:ext>
            </a:extLst>
          </p:cNvPr>
          <p:cNvSpPr>
            <a:spLocks noGrp="1"/>
          </p:cNvSpPr>
          <p:nvPr>
            <p:ph type="sldNum" sz="quarter" idx="12"/>
          </p:nvPr>
        </p:nvSpPr>
        <p:spPr/>
        <p:txBody>
          <a:bodyPr/>
          <a:lstStyle/>
          <a:p>
            <a:fld id="{4F190FE7-00C8-4126-ADA5-CD2A38D06676}" type="slidenum">
              <a:rPr lang="en-IN" smtClean="0"/>
              <a:t>25</a:t>
            </a:fld>
            <a:endParaRPr lang="en-IN"/>
          </a:p>
        </p:txBody>
      </p:sp>
      <p:pic>
        <p:nvPicPr>
          <p:cNvPr id="3" name="Picture 2" descr="GIAN - Global Initiative of Academic Networks">
            <a:extLst>
              <a:ext uri="{FF2B5EF4-FFF2-40B4-BE49-F238E27FC236}">
                <a16:creationId xmlns:a16="http://schemas.microsoft.com/office/drawing/2014/main" id="{A3BE4DD0-EE19-2889-64FA-4F5C23C31D9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763" y="5128"/>
            <a:ext cx="1302161" cy="614362"/>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4">
            <a:extLst>
              <a:ext uri="{FF2B5EF4-FFF2-40B4-BE49-F238E27FC236}">
                <a16:creationId xmlns:a16="http://schemas.microsoft.com/office/drawing/2014/main" id="{92B8382D-9EAF-0AB9-D8F6-B986F4A71672}"/>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349037" y="0"/>
            <a:ext cx="838200" cy="836185"/>
          </a:xfrm>
          <a:prstGeom prst="rect">
            <a:avLst/>
          </a:prstGeom>
        </p:spPr>
      </p:pic>
      <p:graphicFrame>
        <p:nvGraphicFramePr>
          <p:cNvPr id="6" name="Chart 5">
            <a:extLst>
              <a:ext uri="{FF2B5EF4-FFF2-40B4-BE49-F238E27FC236}">
                <a16:creationId xmlns:a16="http://schemas.microsoft.com/office/drawing/2014/main" id="{3EEDFD74-D105-0D5F-125E-BAC382F232F2}"/>
              </a:ext>
            </a:extLst>
          </p:cNvPr>
          <p:cNvGraphicFramePr>
            <a:graphicFrameLocks/>
          </p:cNvGraphicFramePr>
          <p:nvPr>
            <p:extLst>
              <p:ext uri="{D42A27DB-BD31-4B8C-83A1-F6EECF244321}">
                <p14:modId xmlns:p14="http://schemas.microsoft.com/office/powerpoint/2010/main" val="1184713232"/>
              </p:ext>
            </p:extLst>
          </p:nvPr>
        </p:nvGraphicFramePr>
        <p:xfrm>
          <a:off x="2035968" y="1628791"/>
          <a:ext cx="8120063" cy="4691062"/>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10495284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D33EF6B-1C0C-9622-4748-B6A0284D738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3BD90AF-C905-AC59-E77D-0E25C5C827DE}"/>
              </a:ext>
            </a:extLst>
          </p:cNvPr>
          <p:cNvSpPr>
            <a:spLocks noGrp="1"/>
          </p:cNvSpPr>
          <p:nvPr>
            <p:ph type="title"/>
          </p:nvPr>
        </p:nvSpPr>
        <p:spPr>
          <a:xfrm>
            <a:off x="838200" y="266732"/>
            <a:ext cx="10810875" cy="1325563"/>
          </a:xfrm>
        </p:spPr>
        <p:txBody>
          <a:bodyPr/>
          <a:lstStyle/>
          <a:p>
            <a:r>
              <a:rPr lang="en-US" b="1" dirty="0">
                <a:solidFill>
                  <a:schemeClr val="accent1"/>
                </a:solidFill>
              </a:rPr>
              <a:t>Shape Features</a:t>
            </a:r>
          </a:p>
        </p:txBody>
      </p:sp>
      <p:sp>
        <p:nvSpPr>
          <p:cNvPr id="7" name="Date Placeholder 6">
            <a:extLst>
              <a:ext uri="{FF2B5EF4-FFF2-40B4-BE49-F238E27FC236}">
                <a16:creationId xmlns:a16="http://schemas.microsoft.com/office/drawing/2014/main" id="{3D8CD911-0145-E7BB-40F1-3A44033F0F5A}"/>
              </a:ext>
            </a:extLst>
          </p:cNvPr>
          <p:cNvSpPr>
            <a:spLocks noGrp="1"/>
          </p:cNvSpPr>
          <p:nvPr>
            <p:ph type="dt" sz="half" idx="10"/>
          </p:nvPr>
        </p:nvSpPr>
        <p:spPr/>
        <p:txBody>
          <a:bodyPr/>
          <a:lstStyle/>
          <a:p>
            <a:fld id="{12BF6E32-FEAD-4719-953B-AB2C5ACEFE76}" type="datetime1">
              <a:rPr lang="en-IN" smtClean="0"/>
              <a:t>29-10-2025</a:t>
            </a:fld>
            <a:endParaRPr lang="en-IN"/>
          </a:p>
        </p:txBody>
      </p:sp>
      <p:sp>
        <p:nvSpPr>
          <p:cNvPr id="8" name="Slide Number Placeholder 7">
            <a:extLst>
              <a:ext uri="{FF2B5EF4-FFF2-40B4-BE49-F238E27FC236}">
                <a16:creationId xmlns:a16="http://schemas.microsoft.com/office/drawing/2014/main" id="{5D40B795-A7B5-8AE5-8586-1FEE542F1D4E}"/>
              </a:ext>
            </a:extLst>
          </p:cNvPr>
          <p:cNvSpPr>
            <a:spLocks noGrp="1"/>
          </p:cNvSpPr>
          <p:nvPr>
            <p:ph type="sldNum" sz="quarter" idx="12"/>
          </p:nvPr>
        </p:nvSpPr>
        <p:spPr/>
        <p:txBody>
          <a:bodyPr/>
          <a:lstStyle/>
          <a:p>
            <a:fld id="{4F190FE7-00C8-4126-ADA5-CD2A38D06676}" type="slidenum">
              <a:rPr lang="en-IN" smtClean="0"/>
              <a:t>26</a:t>
            </a:fld>
            <a:endParaRPr lang="en-IN"/>
          </a:p>
        </p:txBody>
      </p:sp>
      <p:pic>
        <p:nvPicPr>
          <p:cNvPr id="3" name="Picture 2" descr="GIAN - Global Initiative of Academic Networks">
            <a:extLst>
              <a:ext uri="{FF2B5EF4-FFF2-40B4-BE49-F238E27FC236}">
                <a16:creationId xmlns:a16="http://schemas.microsoft.com/office/drawing/2014/main" id="{0DFC69C1-34E7-5F29-007F-1AADBEBC5C4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763" y="5128"/>
            <a:ext cx="1302161" cy="614362"/>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4">
            <a:extLst>
              <a:ext uri="{FF2B5EF4-FFF2-40B4-BE49-F238E27FC236}">
                <a16:creationId xmlns:a16="http://schemas.microsoft.com/office/drawing/2014/main" id="{244FC902-6C8E-A9BE-B8E2-64D5F7921C8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349037" y="0"/>
            <a:ext cx="838200" cy="836185"/>
          </a:xfrm>
          <a:prstGeom prst="rect">
            <a:avLst/>
          </a:prstGeom>
        </p:spPr>
      </p:pic>
      <p:graphicFrame>
        <p:nvGraphicFramePr>
          <p:cNvPr id="4" name="Chart 3">
            <a:extLst>
              <a:ext uri="{FF2B5EF4-FFF2-40B4-BE49-F238E27FC236}">
                <a16:creationId xmlns:a16="http://schemas.microsoft.com/office/drawing/2014/main" id="{E1B2ED7D-2377-ED28-7CEF-87976DBACBE1}"/>
              </a:ext>
            </a:extLst>
          </p:cNvPr>
          <p:cNvGraphicFramePr>
            <a:graphicFrameLocks/>
          </p:cNvGraphicFramePr>
          <p:nvPr>
            <p:extLst>
              <p:ext uri="{D42A27DB-BD31-4B8C-83A1-F6EECF244321}">
                <p14:modId xmlns:p14="http://schemas.microsoft.com/office/powerpoint/2010/main" val="3208680746"/>
              </p:ext>
            </p:extLst>
          </p:nvPr>
        </p:nvGraphicFramePr>
        <p:xfrm>
          <a:off x="2069305" y="1666875"/>
          <a:ext cx="7941470" cy="4045744"/>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166525166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3DA22B9-7DCF-BF57-7B13-AE05093C8A0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40A0998-DBD2-5A54-02A6-DC114B79DA3F}"/>
              </a:ext>
            </a:extLst>
          </p:cNvPr>
          <p:cNvSpPr>
            <a:spLocks noGrp="1"/>
          </p:cNvSpPr>
          <p:nvPr>
            <p:ph type="title"/>
          </p:nvPr>
        </p:nvSpPr>
        <p:spPr>
          <a:xfrm>
            <a:off x="838200" y="266732"/>
            <a:ext cx="10810875" cy="1325563"/>
          </a:xfrm>
        </p:spPr>
        <p:txBody>
          <a:bodyPr/>
          <a:lstStyle/>
          <a:p>
            <a:r>
              <a:rPr lang="en-US" b="1" dirty="0">
                <a:solidFill>
                  <a:schemeClr val="accent1"/>
                </a:solidFill>
              </a:rPr>
              <a:t>Shape Features</a:t>
            </a:r>
          </a:p>
        </p:txBody>
      </p:sp>
      <p:sp>
        <p:nvSpPr>
          <p:cNvPr id="7" name="Date Placeholder 6">
            <a:extLst>
              <a:ext uri="{FF2B5EF4-FFF2-40B4-BE49-F238E27FC236}">
                <a16:creationId xmlns:a16="http://schemas.microsoft.com/office/drawing/2014/main" id="{5534A217-474E-6C27-7E01-4DC81467C778}"/>
              </a:ext>
            </a:extLst>
          </p:cNvPr>
          <p:cNvSpPr>
            <a:spLocks noGrp="1"/>
          </p:cNvSpPr>
          <p:nvPr>
            <p:ph type="dt" sz="half" idx="10"/>
          </p:nvPr>
        </p:nvSpPr>
        <p:spPr/>
        <p:txBody>
          <a:bodyPr/>
          <a:lstStyle/>
          <a:p>
            <a:fld id="{12BF6E32-FEAD-4719-953B-AB2C5ACEFE76}" type="datetime1">
              <a:rPr lang="en-IN" smtClean="0"/>
              <a:t>29-10-2025</a:t>
            </a:fld>
            <a:endParaRPr lang="en-IN"/>
          </a:p>
        </p:txBody>
      </p:sp>
      <p:sp>
        <p:nvSpPr>
          <p:cNvPr id="8" name="Slide Number Placeholder 7">
            <a:extLst>
              <a:ext uri="{FF2B5EF4-FFF2-40B4-BE49-F238E27FC236}">
                <a16:creationId xmlns:a16="http://schemas.microsoft.com/office/drawing/2014/main" id="{142805C6-46EF-4E29-7107-274279063E71}"/>
              </a:ext>
            </a:extLst>
          </p:cNvPr>
          <p:cNvSpPr>
            <a:spLocks noGrp="1"/>
          </p:cNvSpPr>
          <p:nvPr>
            <p:ph type="sldNum" sz="quarter" idx="12"/>
          </p:nvPr>
        </p:nvSpPr>
        <p:spPr/>
        <p:txBody>
          <a:bodyPr/>
          <a:lstStyle/>
          <a:p>
            <a:fld id="{4F190FE7-00C8-4126-ADA5-CD2A38D06676}" type="slidenum">
              <a:rPr lang="en-IN" smtClean="0"/>
              <a:t>27</a:t>
            </a:fld>
            <a:endParaRPr lang="en-IN"/>
          </a:p>
        </p:txBody>
      </p:sp>
      <p:pic>
        <p:nvPicPr>
          <p:cNvPr id="3" name="Picture 2" descr="GIAN - Global Initiative of Academic Networks">
            <a:extLst>
              <a:ext uri="{FF2B5EF4-FFF2-40B4-BE49-F238E27FC236}">
                <a16:creationId xmlns:a16="http://schemas.microsoft.com/office/drawing/2014/main" id="{0C227737-1433-450D-FE23-7DEFD29E6CD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763" y="5128"/>
            <a:ext cx="1302161" cy="614362"/>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4">
            <a:extLst>
              <a:ext uri="{FF2B5EF4-FFF2-40B4-BE49-F238E27FC236}">
                <a16:creationId xmlns:a16="http://schemas.microsoft.com/office/drawing/2014/main" id="{A62E5858-C2FF-AF13-CDE1-B75211ECFEE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349037" y="0"/>
            <a:ext cx="838200" cy="836185"/>
          </a:xfrm>
          <a:prstGeom prst="rect">
            <a:avLst/>
          </a:prstGeom>
        </p:spPr>
      </p:pic>
      <p:graphicFrame>
        <p:nvGraphicFramePr>
          <p:cNvPr id="4" name="Chart 3">
            <a:extLst>
              <a:ext uri="{FF2B5EF4-FFF2-40B4-BE49-F238E27FC236}">
                <a16:creationId xmlns:a16="http://schemas.microsoft.com/office/drawing/2014/main" id="{83F62C8F-2CF2-8C52-0F8F-21CC396E68C2}"/>
              </a:ext>
            </a:extLst>
          </p:cNvPr>
          <p:cNvGraphicFramePr>
            <a:graphicFrameLocks/>
          </p:cNvGraphicFramePr>
          <p:nvPr>
            <p:extLst>
              <p:ext uri="{D42A27DB-BD31-4B8C-83A1-F6EECF244321}">
                <p14:modId xmlns:p14="http://schemas.microsoft.com/office/powerpoint/2010/main" val="1270453737"/>
              </p:ext>
            </p:extLst>
          </p:nvPr>
        </p:nvGraphicFramePr>
        <p:xfrm>
          <a:off x="2145506" y="1592295"/>
          <a:ext cx="7900988" cy="4538663"/>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320897917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60F7CE0-2E35-CF08-3577-23A81A84CBB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EA6B08D-F50E-8963-3027-0D32F110153D}"/>
              </a:ext>
            </a:extLst>
          </p:cNvPr>
          <p:cNvSpPr>
            <a:spLocks noGrp="1"/>
          </p:cNvSpPr>
          <p:nvPr>
            <p:ph type="title"/>
          </p:nvPr>
        </p:nvSpPr>
        <p:spPr>
          <a:xfrm>
            <a:off x="838200" y="266732"/>
            <a:ext cx="10810875" cy="1325563"/>
          </a:xfrm>
        </p:spPr>
        <p:txBody>
          <a:bodyPr/>
          <a:lstStyle/>
          <a:p>
            <a:r>
              <a:rPr lang="en-US" b="1" dirty="0">
                <a:solidFill>
                  <a:schemeClr val="accent1"/>
                </a:solidFill>
              </a:rPr>
              <a:t>Shape Features</a:t>
            </a:r>
          </a:p>
        </p:txBody>
      </p:sp>
      <p:sp>
        <p:nvSpPr>
          <p:cNvPr id="7" name="Date Placeholder 6">
            <a:extLst>
              <a:ext uri="{FF2B5EF4-FFF2-40B4-BE49-F238E27FC236}">
                <a16:creationId xmlns:a16="http://schemas.microsoft.com/office/drawing/2014/main" id="{BE4A887F-8568-3C0D-0CF3-06B666789644}"/>
              </a:ext>
            </a:extLst>
          </p:cNvPr>
          <p:cNvSpPr>
            <a:spLocks noGrp="1"/>
          </p:cNvSpPr>
          <p:nvPr>
            <p:ph type="dt" sz="half" idx="10"/>
          </p:nvPr>
        </p:nvSpPr>
        <p:spPr/>
        <p:txBody>
          <a:bodyPr/>
          <a:lstStyle/>
          <a:p>
            <a:fld id="{12BF6E32-FEAD-4719-953B-AB2C5ACEFE76}" type="datetime1">
              <a:rPr lang="en-IN" smtClean="0"/>
              <a:t>29-10-2025</a:t>
            </a:fld>
            <a:endParaRPr lang="en-IN"/>
          </a:p>
        </p:txBody>
      </p:sp>
      <p:sp>
        <p:nvSpPr>
          <p:cNvPr id="8" name="Slide Number Placeholder 7">
            <a:extLst>
              <a:ext uri="{FF2B5EF4-FFF2-40B4-BE49-F238E27FC236}">
                <a16:creationId xmlns:a16="http://schemas.microsoft.com/office/drawing/2014/main" id="{68BD6367-A37E-BF02-12B1-25E9E42C55E0}"/>
              </a:ext>
            </a:extLst>
          </p:cNvPr>
          <p:cNvSpPr>
            <a:spLocks noGrp="1"/>
          </p:cNvSpPr>
          <p:nvPr>
            <p:ph type="sldNum" sz="quarter" idx="12"/>
          </p:nvPr>
        </p:nvSpPr>
        <p:spPr/>
        <p:txBody>
          <a:bodyPr/>
          <a:lstStyle/>
          <a:p>
            <a:fld id="{4F190FE7-00C8-4126-ADA5-CD2A38D06676}" type="slidenum">
              <a:rPr lang="en-IN" smtClean="0"/>
              <a:t>28</a:t>
            </a:fld>
            <a:endParaRPr lang="en-IN"/>
          </a:p>
        </p:txBody>
      </p:sp>
      <p:pic>
        <p:nvPicPr>
          <p:cNvPr id="3" name="Picture 2" descr="GIAN - Global Initiative of Academic Networks">
            <a:extLst>
              <a:ext uri="{FF2B5EF4-FFF2-40B4-BE49-F238E27FC236}">
                <a16:creationId xmlns:a16="http://schemas.microsoft.com/office/drawing/2014/main" id="{0FD02C9E-E30C-0F37-4A9E-953350B4085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763" y="5128"/>
            <a:ext cx="1302161" cy="614362"/>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4">
            <a:extLst>
              <a:ext uri="{FF2B5EF4-FFF2-40B4-BE49-F238E27FC236}">
                <a16:creationId xmlns:a16="http://schemas.microsoft.com/office/drawing/2014/main" id="{4C0F7B8C-A431-C93B-BA58-9EE92172BAD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349037" y="0"/>
            <a:ext cx="838200" cy="836185"/>
          </a:xfrm>
          <a:prstGeom prst="rect">
            <a:avLst/>
          </a:prstGeom>
        </p:spPr>
      </p:pic>
      <p:pic>
        <p:nvPicPr>
          <p:cNvPr id="4" name="Picture 3">
            <a:extLst>
              <a:ext uri="{FF2B5EF4-FFF2-40B4-BE49-F238E27FC236}">
                <a16:creationId xmlns:a16="http://schemas.microsoft.com/office/drawing/2014/main" id="{F6CAC64F-3C2B-E19B-4889-BA32DAF8FDCA}"/>
              </a:ext>
            </a:extLst>
          </p:cNvPr>
          <p:cNvPicPr>
            <a:picLocks noChangeAspect="1"/>
          </p:cNvPicPr>
          <p:nvPr/>
        </p:nvPicPr>
        <p:blipFill>
          <a:blip r:embed="rId4"/>
          <a:stretch>
            <a:fillRect/>
          </a:stretch>
        </p:blipFill>
        <p:spPr>
          <a:xfrm>
            <a:off x="1755272" y="1592295"/>
            <a:ext cx="8681456" cy="4480948"/>
          </a:xfrm>
          <a:prstGeom prst="rect">
            <a:avLst/>
          </a:prstGeom>
        </p:spPr>
      </p:pic>
    </p:spTree>
    <p:extLst>
      <p:ext uri="{BB962C8B-B14F-4D97-AF65-F5344CB8AC3E}">
        <p14:creationId xmlns:p14="http://schemas.microsoft.com/office/powerpoint/2010/main" val="318495436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779A801-06C6-EF09-30EE-F5E13227E2A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A163356-C46C-FF3B-9323-7CE683298949}"/>
              </a:ext>
            </a:extLst>
          </p:cNvPr>
          <p:cNvSpPr>
            <a:spLocks noGrp="1"/>
          </p:cNvSpPr>
          <p:nvPr>
            <p:ph type="title"/>
          </p:nvPr>
        </p:nvSpPr>
        <p:spPr>
          <a:xfrm>
            <a:off x="838200" y="266732"/>
            <a:ext cx="10810875" cy="1325563"/>
          </a:xfrm>
        </p:spPr>
        <p:txBody>
          <a:bodyPr/>
          <a:lstStyle/>
          <a:p>
            <a:r>
              <a:rPr lang="en-US" b="1" dirty="0">
                <a:solidFill>
                  <a:schemeClr val="accent1"/>
                </a:solidFill>
              </a:rPr>
              <a:t>Shape Features</a:t>
            </a:r>
          </a:p>
        </p:txBody>
      </p:sp>
      <p:sp>
        <p:nvSpPr>
          <p:cNvPr id="7" name="Date Placeholder 6">
            <a:extLst>
              <a:ext uri="{FF2B5EF4-FFF2-40B4-BE49-F238E27FC236}">
                <a16:creationId xmlns:a16="http://schemas.microsoft.com/office/drawing/2014/main" id="{019F53FB-BC91-3E16-3F4A-F5392AC1E640}"/>
              </a:ext>
            </a:extLst>
          </p:cNvPr>
          <p:cNvSpPr>
            <a:spLocks noGrp="1"/>
          </p:cNvSpPr>
          <p:nvPr>
            <p:ph type="dt" sz="half" idx="10"/>
          </p:nvPr>
        </p:nvSpPr>
        <p:spPr/>
        <p:txBody>
          <a:bodyPr/>
          <a:lstStyle/>
          <a:p>
            <a:fld id="{12BF6E32-FEAD-4719-953B-AB2C5ACEFE76}" type="datetime1">
              <a:rPr lang="en-IN" smtClean="0"/>
              <a:t>29-10-2025</a:t>
            </a:fld>
            <a:endParaRPr lang="en-IN"/>
          </a:p>
        </p:txBody>
      </p:sp>
      <p:sp>
        <p:nvSpPr>
          <p:cNvPr id="8" name="Slide Number Placeholder 7">
            <a:extLst>
              <a:ext uri="{FF2B5EF4-FFF2-40B4-BE49-F238E27FC236}">
                <a16:creationId xmlns:a16="http://schemas.microsoft.com/office/drawing/2014/main" id="{0B48E753-A66C-112F-A835-62B7F52A9453}"/>
              </a:ext>
            </a:extLst>
          </p:cNvPr>
          <p:cNvSpPr>
            <a:spLocks noGrp="1"/>
          </p:cNvSpPr>
          <p:nvPr>
            <p:ph type="sldNum" sz="quarter" idx="12"/>
          </p:nvPr>
        </p:nvSpPr>
        <p:spPr/>
        <p:txBody>
          <a:bodyPr/>
          <a:lstStyle/>
          <a:p>
            <a:fld id="{4F190FE7-00C8-4126-ADA5-CD2A38D06676}" type="slidenum">
              <a:rPr lang="en-IN" smtClean="0"/>
              <a:t>29</a:t>
            </a:fld>
            <a:endParaRPr lang="en-IN"/>
          </a:p>
        </p:txBody>
      </p:sp>
      <p:pic>
        <p:nvPicPr>
          <p:cNvPr id="3" name="Picture 2" descr="GIAN - Global Initiative of Academic Networks">
            <a:extLst>
              <a:ext uri="{FF2B5EF4-FFF2-40B4-BE49-F238E27FC236}">
                <a16:creationId xmlns:a16="http://schemas.microsoft.com/office/drawing/2014/main" id="{394F13CC-280E-B635-A548-6DC1E2155BE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763" y="5128"/>
            <a:ext cx="1302161" cy="614362"/>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4">
            <a:extLst>
              <a:ext uri="{FF2B5EF4-FFF2-40B4-BE49-F238E27FC236}">
                <a16:creationId xmlns:a16="http://schemas.microsoft.com/office/drawing/2014/main" id="{D1B17D48-7F14-C787-795A-E58E3D017900}"/>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349037" y="0"/>
            <a:ext cx="838200" cy="836185"/>
          </a:xfrm>
          <a:prstGeom prst="rect">
            <a:avLst/>
          </a:prstGeom>
        </p:spPr>
      </p:pic>
      <p:graphicFrame>
        <p:nvGraphicFramePr>
          <p:cNvPr id="4" name="Chart 3">
            <a:extLst>
              <a:ext uri="{FF2B5EF4-FFF2-40B4-BE49-F238E27FC236}">
                <a16:creationId xmlns:a16="http://schemas.microsoft.com/office/drawing/2014/main" id="{7B7761AE-AE61-F622-6DE2-B565F75CA090}"/>
              </a:ext>
            </a:extLst>
          </p:cNvPr>
          <p:cNvGraphicFramePr>
            <a:graphicFrameLocks/>
          </p:cNvGraphicFramePr>
          <p:nvPr>
            <p:extLst>
              <p:ext uri="{D42A27DB-BD31-4B8C-83A1-F6EECF244321}">
                <p14:modId xmlns:p14="http://schemas.microsoft.com/office/powerpoint/2010/main" val="4083233368"/>
              </p:ext>
            </p:extLst>
          </p:nvPr>
        </p:nvGraphicFramePr>
        <p:xfrm>
          <a:off x="1585912" y="1592295"/>
          <a:ext cx="9358313" cy="4363212"/>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297443193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6E4AC0A-89E4-E0AB-C80D-B5887DDAF14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8BCC790-B1E7-F613-6ACF-C6DF5270E0EF}"/>
              </a:ext>
            </a:extLst>
          </p:cNvPr>
          <p:cNvSpPr>
            <a:spLocks noGrp="1"/>
          </p:cNvSpPr>
          <p:nvPr>
            <p:ph type="title"/>
          </p:nvPr>
        </p:nvSpPr>
        <p:spPr>
          <a:xfrm>
            <a:off x="838199" y="638249"/>
            <a:ext cx="10810875" cy="1325563"/>
          </a:xfrm>
        </p:spPr>
        <p:txBody>
          <a:bodyPr/>
          <a:lstStyle/>
          <a:p>
            <a:r>
              <a:rPr lang="en-US" b="1" dirty="0">
                <a:solidFill>
                  <a:schemeClr val="accent1"/>
                </a:solidFill>
              </a:rPr>
              <a:t>Asymmetric Analysis and Characterization </a:t>
            </a:r>
            <a:endParaRPr lang="en-IN" b="1" dirty="0">
              <a:solidFill>
                <a:schemeClr val="accent1"/>
              </a:solidFill>
            </a:endParaRPr>
          </a:p>
        </p:txBody>
      </p:sp>
      <p:sp>
        <p:nvSpPr>
          <p:cNvPr id="3" name="Content Placeholder 2">
            <a:extLst>
              <a:ext uri="{FF2B5EF4-FFF2-40B4-BE49-F238E27FC236}">
                <a16:creationId xmlns:a16="http://schemas.microsoft.com/office/drawing/2014/main" id="{4F9D3980-C5F4-17C3-797A-A8AB335B1988}"/>
              </a:ext>
            </a:extLst>
          </p:cNvPr>
          <p:cNvSpPr>
            <a:spLocks noGrp="1"/>
          </p:cNvSpPr>
          <p:nvPr>
            <p:ph idx="1"/>
          </p:nvPr>
        </p:nvSpPr>
        <p:spPr>
          <a:xfrm>
            <a:off x="838199" y="1854200"/>
            <a:ext cx="10515600" cy="4351338"/>
          </a:xfrm>
        </p:spPr>
        <p:txBody>
          <a:bodyPr>
            <a:normAutofit/>
          </a:bodyPr>
          <a:lstStyle/>
          <a:p>
            <a:pPr algn="just"/>
            <a:r>
              <a:rPr lang="en-US" sz="1800" dirty="0"/>
              <a:t>An effective approach to automatically detect abnormality in the Pap-Smear cells is to study the symmetry between the normal and abnormal cells i.e. asymmetric analysis[2].</a:t>
            </a:r>
          </a:p>
          <a:p>
            <a:pPr algn="just"/>
            <a:r>
              <a:rPr lang="en-US" sz="1800" dirty="0"/>
              <a:t>Identification of changes in the nucleus contributes to the discrimination of normal and abnormal cells in Pap-smear images.</a:t>
            </a:r>
          </a:p>
          <a:p>
            <a:pPr marL="0" indent="0" algn="just">
              <a:buNone/>
            </a:pPr>
            <a:endParaRPr lang="en-US" sz="1800" dirty="0"/>
          </a:p>
        </p:txBody>
      </p:sp>
      <p:sp>
        <p:nvSpPr>
          <p:cNvPr id="7" name="Date Placeholder 6">
            <a:extLst>
              <a:ext uri="{FF2B5EF4-FFF2-40B4-BE49-F238E27FC236}">
                <a16:creationId xmlns:a16="http://schemas.microsoft.com/office/drawing/2014/main" id="{A862D0B4-AB3E-4396-0874-6E993397EB5B}"/>
              </a:ext>
            </a:extLst>
          </p:cNvPr>
          <p:cNvSpPr>
            <a:spLocks noGrp="1"/>
          </p:cNvSpPr>
          <p:nvPr>
            <p:ph type="dt" sz="half" idx="10"/>
          </p:nvPr>
        </p:nvSpPr>
        <p:spPr/>
        <p:txBody>
          <a:bodyPr/>
          <a:lstStyle/>
          <a:p>
            <a:fld id="{12BF6E32-FEAD-4719-953B-AB2C5ACEFE76}" type="datetime1">
              <a:rPr lang="en-IN" smtClean="0"/>
              <a:t>29-10-2025</a:t>
            </a:fld>
            <a:endParaRPr lang="en-IN"/>
          </a:p>
        </p:txBody>
      </p:sp>
      <p:sp>
        <p:nvSpPr>
          <p:cNvPr id="8" name="Slide Number Placeholder 7">
            <a:extLst>
              <a:ext uri="{FF2B5EF4-FFF2-40B4-BE49-F238E27FC236}">
                <a16:creationId xmlns:a16="http://schemas.microsoft.com/office/drawing/2014/main" id="{80C02244-37E4-A1B8-9399-57B69AD79577}"/>
              </a:ext>
            </a:extLst>
          </p:cNvPr>
          <p:cNvSpPr>
            <a:spLocks noGrp="1"/>
          </p:cNvSpPr>
          <p:nvPr>
            <p:ph type="sldNum" sz="quarter" idx="12"/>
          </p:nvPr>
        </p:nvSpPr>
        <p:spPr/>
        <p:txBody>
          <a:bodyPr/>
          <a:lstStyle/>
          <a:p>
            <a:fld id="{4F190FE7-00C8-4126-ADA5-CD2A38D06676}" type="slidenum">
              <a:rPr lang="en-IN" smtClean="0"/>
              <a:t>3</a:t>
            </a:fld>
            <a:endParaRPr lang="en-IN"/>
          </a:p>
        </p:txBody>
      </p:sp>
      <p:sp>
        <p:nvSpPr>
          <p:cNvPr id="13" name="TextBox 12">
            <a:extLst>
              <a:ext uri="{FF2B5EF4-FFF2-40B4-BE49-F238E27FC236}">
                <a16:creationId xmlns:a16="http://schemas.microsoft.com/office/drawing/2014/main" id="{5049A98C-852F-2174-392A-1276D7C572C7}"/>
              </a:ext>
            </a:extLst>
          </p:cNvPr>
          <p:cNvSpPr txBox="1"/>
          <p:nvPr/>
        </p:nvSpPr>
        <p:spPr>
          <a:xfrm>
            <a:off x="2554550" y="5529897"/>
            <a:ext cx="6684700" cy="307777"/>
          </a:xfrm>
          <a:prstGeom prst="rect">
            <a:avLst/>
          </a:prstGeom>
          <a:noFill/>
        </p:spPr>
        <p:txBody>
          <a:bodyPr wrap="square" rtlCol="0">
            <a:spAutoFit/>
          </a:bodyPr>
          <a:lstStyle/>
          <a:p>
            <a:r>
              <a:rPr lang="en-US" sz="1400" b="1" dirty="0">
                <a:solidFill>
                  <a:srgbClr val="C00000"/>
                </a:solidFill>
              </a:rPr>
              <a:t>Figure 1: AGMC-TU Pap-Smear Cytological Image Dataset: (a) Abnormal (b) Normal [1]</a:t>
            </a:r>
            <a:endParaRPr lang="en-IN" sz="1400" b="1" dirty="0">
              <a:solidFill>
                <a:srgbClr val="C00000"/>
              </a:solidFill>
            </a:endParaRPr>
          </a:p>
        </p:txBody>
      </p:sp>
      <p:sp>
        <p:nvSpPr>
          <p:cNvPr id="5" name="TextBox 4">
            <a:extLst>
              <a:ext uri="{FF2B5EF4-FFF2-40B4-BE49-F238E27FC236}">
                <a16:creationId xmlns:a16="http://schemas.microsoft.com/office/drawing/2014/main" id="{A6811EA7-9D94-F3E3-B8AA-F0634EFD813A}"/>
              </a:ext>
            </a:extLst>
          </p:cNvPr>
          <p:cNvSpPr txBox="1"/>
          <p:nvPr/>
        </p:nvSpPr>
        <p:spPr>
          <a:xfrm>
            <a:off x="3130023" y="4975453"/>
            <a:ext cx="451377" cy="307777"/>
          </a:xfrm>
          <a:prstGeom prst="rect">
            <a:avLst/>
          </a:prstGeom>
          <a:noFill/>
        </p:spPr>
        <p:txBody>
          <a:bodyPr wrap="square" rtlCol="0">
            <a:spAutoFit/>
          </a:bodyPr>
          <a:lstStyle/>
          <a:p>
            <a:r>
              <a:rPr lang="en-US" sz="1400" b="1" dirty="0"/>
              <a:t>(a)</a:t>
            </a:r>
            <a:endParaRPr lang="en-IN" sz="1400" b="1" dirty="0"/>
          </a:p>
        </p:txBody>
      </p:sp>
      <p:sp>
        <p:nvSpPr>
          <p:cNvPr id="6" name="TextBox 5">
            <a:extLst>
              <a:ext uri="{FF2B5EF4-FFF2-40B4-BE49-F238E27FC236}">
                <a16:creationId xmlns:a16="http://schemas.microsoft.com/office/drawing/2014/main" id="{9113AB18-8E3A-E0B7-722A-7CBAD245F5BF}"/>
              </a:ext>
            </a:extLst>
          </p:cNvPr>
          <p:cNvSpPr txBox="1"/>
          <p:nvPr/>
        </p:nvSpPr>
        <p:spPr>
          <a:xfrm>
            <a:off x="8289661" y="4854256"/>
            <a:ext cx="451377" cy="307777"/>
          </a:xfrm>
          <a:prstGeom prst="rect">
            <a:avLst/>
          </a:prstGeom>
          <a:noFill/>
        </p:spPr>
        <p:txBody>
          <a:bodyPr wrap="square" rtlCol="0">
            <a:spAutoFit/>
          </a:bodyPr>
          <a:lstStyle/>
          <a:p>
            <a:r>
              <a:rPr lang="en-US" sz="1400" b="1" dirty="0"/>
              <a:t>(b)</a:t>
            </a:r>
            <a:endParaRPr lang="en-IN" sz="1400" b="1" dirty="0"/>
          </a:p>
        </p:txBody>
      </p:sp>
      <p:pic>
        <p:nvPicPr>
          <p:cNvPr id="15" name="Picture 14">
            <a:extLst>
              <a:ext uri="{FF2B5EF4-FFF2-40B4-BE49-F238E27FC236}">
                <a16:creationId xmlns:a16="http://schemas.microsoft.com/office/drawing/2014/main" id="{A7051D86-2B77-1B95-36CF-49806C882B08}"/>
              </a:ext>
            </a:extLst>
          </p:cNvPr>
          <p:cNvPicPr>
            <a:picLocks noChangeAspect="1"/>
          </p:cNvPicPr>
          <p:nvPr/>
        </p:nvPicPr>
        <p:blipFill>
          <a:blip r:embed="rId2"/>
          <a:stretch>
            <a:fillRect/>
          </a:stretch>
        </p:blipFill>
        <p:spPr>
          <a:xfrm>
            <a:off x="1242728" y="3426106"/>
            <a:ext cx="4067743" cy="1390844"/>
          </a:xfrm>
          <a:prstGeom prst="rect">
            <a:avLst/>
          </a:prstGeom>
        </p:spPr>
      </p:pic>
      <p:pic>
        <p:nvPicPr>
          <p:cNvPr id="17" name="Picture 16">
            <a:extLst>
              <a:ext uri="{FF2B5EF4-FFF2-40B4-BE49-F238E27FC236}">
                <a16:creationId xmlns:a16="http://schemas.microsoft.com/office/drawing/2014/main" id="{FA2FBD15-7B30-7984-747F-C169B14F1561}"/>
              </a:ext>
            </a:extLst>
          </p:cNvPr>
          <p:cNvPicPr>
            <a:picLocks noChangeAspect="1"/>
          </p:cNvPicPr>
          <p:nvPr/>
        </p:nvPicPr>
        <p:blipFill>
          <a:blip r:embed="rId3"/>
          <a:stretch>
            <a:fillRect/>
          </a:stretch>
        </p:blipFill>
        <p:spPr>
          <a:xfrm>
            <a:off x="6417724" y="3453226"/>
            <a:ext cx="3934374" cy="1371791"/>
          </a:xfrm>
          <a:prstGeom prst="rect">
            <a:avLst/>
          </a:prstGeom>
        </p:spPr>
      </p:pic>
      <p:pic>
        <p:nvPicPr>
          <p:cNvPr id="9" name="Picture 8" descr="GIAN - Global Initiative of Academic Networks">
            <a:extLst>
              <a:ext uri="{FF2B5EF4-FFF2-40B4-BE49-F238E27FC236}">
                <a16:creationId xmlns:a16="http://schemas.microsoft.com/office/drawing/2014/main" id="{DCA66238-75EA-B731-DBC4-E942D79849CC}"/>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763" y="5128"/>
            <a:ext cx="1302161" cy="614362"/>
          </a:xfrm>
          <a:prstGeom prst="rect">
            <a:avLst/>
          </a:prstGeom>
          <a:noFill/>
          <a:extLst>
            <a:ext uri="{909E8E84-426E-40DD-AFC4-6F175D3DCCD1}">
              <a14:hiddenFill xmlns:a14="http://schemas.microsoft.com/office/drawing/2010/main">
                <a:solidFill>
                  <a:srgbClr val="FFFFFF"/>
                </a:solidFill>
              </a14:hiddenFill>
            </a:ext>
          </a:extLst>
        </p:spPr>
      </p:pic>
      <p:pic>
        <p:nvPicPr>
          <p:cNvPr id="10" name="Picture 9">
            <a:extLst>
              <a:ext uri="{FF2B5EF4-FFF2-40B4-BE49-F238E27FC236}">
                <a16:creationId xmlns:a16="http://schemas.microsoft.com/office/drawing/2014/main" id="{8D815898-7604-CB0E-67ED-2C920A88134E}"/>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1349037" y="0"/>
            <a:ext cx="838200" cy="836185"/>
          </a:xfrm>
          <a:prstGeom prst="rect">
            <a:avLst/>
          </a:prstGeom>
        </p:spPr>
      </p:pic>
    </p:spTree>
    <p:extLst>
      <p:ext uri="{BB962C8B-B14F-4D97-AF65-F5344CB8AC3E}">
        <p14:creationId xmlns:p14="http://schemas.microsoft.com/office/powerpoint/2010/main" val="359944573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BD3772C-3051-C82E-F476-E16FD043BD9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F81D0F3-4DA2-9491-B3BD-04342CABFFE1}"/>
              </a:ext>
            </a:extLst>
          </p:cNvPr>
          <p:cNvSpPr>
            <a:spLocks noGrp="1"/>
          </p:cNvSpPr>
          <p:nvPr>
            <p:ph type="title"/>
          </p:nvPr>
        </p:nvSpPr>
        <p:spPr>
          <a:xfrm>
            <a:off x="838200" y="266732"/>
            <a:ext cx="10810875" cy="1325563"/>
          </a:xfrm>
        </p:spPr>
        <p:txBody>
          <a:bodyPr/>
          <a:lstStyle/>
          <a:p>
            <a:r>
              <a:rPr lang="en-US" b="1" dirty="0">
                <a:solidFill>
                  <a:schemeClr val="accent1"/>
                </a:solidFill>
              </a:rPr>
              <a:t>Shape Features</a:t>
            </a:r>
          </a:p>
        </p:txBody>
      </p:sp>
      <p:sp>
        <p:nvSpPr>
          <p:cNvPr id="7" name="Date Placeholder 6">
            <a:extLst>
              <a:ext uri="{FF2B5EF4-FFF2-40B4-BE49-F238E27FC236}">
                <a16:creationId xmlns:a16="http://schemas.microsoft.com/office/drawing/2014/main" id="{65DA3E04-1362-DC12-7922-D44C45D12E0C}"/>
              </a:ext>
            </a:extLst>
          </p:cNvPr>
          <p:cNvSpPr>
            <a:spLocks noGrp="1"/>
          </p:cNvSpPr>
          <p:nvPr>
            <p:ph type="dt" sz="half" idx="10"/>
          </p:nvPr>
        </p:nvSpPr>
        <p:spPr/>
        <p:txBody>
          <a:bodyPr/>
          <a:lstStyle/>
          <a:p>
            <a:fld id="{12BF6E32-FEAD-4719-953B-AB2C5ACEFE76}" type="datetime1">
              <a:rPr lang="en-IN" smtClean="0"/>
              <a:t>29-10-2025</a:t>
            </a:fld>
            <a:endParaRPr lang="en-IN"/>
          </a:p>
        </p:txBody>
      </p:sp>
      <p:sp>
        <p:nvSpPr>
          <p:cNvPr id="8" name="Slide Number Placeholder 7">
            <a:extLst>
              <a:ext uri="{FF2B5EF4-FFF2-40B4-BE49-F238E27FC236}">
                <a16:creationId xmlns:a16="http://schemas.microsoft.com/office/drawing/2014/main" id="{A37001B2-7C5E-23FA-C7FD-09340FBDE725}"/>
              </a:ext>
            </a:extLst>
          </p:cNvPr>
          <p:cNvSpPr>
            <a:spLocks noGrp="1"/>
          </p:cNvSpPr>
          <p:nvPr>
            <p:ph type="sldNum" sz="quarter" idx="12"/>
          </p:nvPr>
        </p:nvSpPr>
        <p:spPr/>
        <p:txBody>
          <a:bodyPr/>
          <a:lstStyle/>
          <a:p>
            <a:fld id="{4F190FE7-00C8-4126-ADA5-CD2A38D06676}" type="slidenum">
              <a:rPr lang="en-IN" smtClean="0"/>
              <a:t>30</a:t>
            </a:fld>
            <a:endParaRPr lang="en-IN"/>
          </a:p>
        </p:txBody>
      </p:sp>
      <p:pic>
        <p:nvPicPr>
          <p:cNvPr id="3" name="Picture 2" descr="GIAN - Global Initiative of Academic Networks">
            <a:extLst>
              <a:ext uri="{FF2B5EF4-FFF2-40B4-BE49-F238E27FC236}">
                <a16:creationId xmlns:a16="http://schemas.microsoft.com/office/drawing/2014/main" id="{F5C2CABC-DD86-1F3C-04C5-351F3678137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763" y="5128"/>
            <a:ext cx="1302161" cy="614362"/>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4">
            <a:extLst>
              <a:ext uri="{FF2B5EF4-FFF2-40B4-BE49-F238E27FC236}">
                <a16:creationId xmlns:a16="http://schemas.microsoft.com/office/drawing/2014/main" id="{86275CFD-0451-E524-1C91-4620352B7F9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349037" y="0"/>
            <a:ext cx="838200" cy="836185"/>
          </a:xfrm>
          <a:prstGeom prst="rect">
            <a:avLst/>
          </a:prstGeom>
        </p:spPr>
      </p:pic>
      <p:graphicFrame>
        <p:nvGraphicFramePr>
          <p:cNvPr id="6" name="Chart 5">
            <a:extLst>
              <a:ext uri="{FF2B5EF4-FFF2-40B4-BE49-F238E27FC236}">
                <a16:creationId xmlns:a16="http://schemas.microsoft.com/office/drawing/2014/main" id="{F4E2F4B8-EE66-E640-6119-7D7A8DFA346A}"/>
              </a:ext>
            </a:extLst>
          </p:cNvPr>
          <p:cNvGraphicFramePr>
            <a:graphicFrameLocks/>
          </p:cNvGraphicFramePr>
          <p:nvPr>
            <p:extLst>
              <p:ext uri="{D42A27DB-BD31-4B8C-83A1-F6EECF244321}">
                <p14:modId xmlns:p14="http://schemas.microsoft.com/office/powerpoint/2010/main" val="516395082"/>
              </p:ext>
            </p:extLst>
          </p:nvPr>
        </p:nvGraphicFramePr>
        <p:xfrm>
          <a:off x="2040731" y="1612106"/>
          <a:ext cx="8110538" cy="4414837"/>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34963534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0B776CF-D8C5-0D8C-2D78-3D54C55B548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2EC857C-7D49-BB3B-1646-ABF67EB4FA06}"/>
              </a:ext>
            </a:extLst>
          </p:cNvPr>
          <p:cNvSpPr>
            <a:spLocks noGrp="1"/>
          </p:cNvSpPr>
          <p:nvPr>
            <p:ph type="title"/>
          </p:nvPr>
        </p:nvSpPr>
        <p:spPr>
          <a:xfrm>
            <a:off x="838199" y="728220"/>
            <a:ext cx="10810875" cy="1325563"/>
          </a:xfrm>
        </p:spPr>
        <p:txBody>
          <a:bodyPr/>
          <a:lstStyle/>
          <a:p>
            <a:r>
              <a:rPr lang="en-US" b="1" dirty="0">
                <a:solidFill>
                  <a:schemeClr val="accent1"/>
                </a:solidFill>
              </a:rPr>
              <a:t>Shape Features for Classification</a:t>
            </a:r>
            <a:endParaRPr lang="en-IN" b="1" dirty="0">
              <a:solidFill>
                <a:schemeClr val="accent1"/>
              </a:solidFill>
            </a:endParaRPr>
          </a:p>
        </p:txBody>
      </p:sp>
      <p:sp>
        <p:nvSpPr>
          <p:cNvPr id="3" name="Content Placeholder 2">
            <a:extLst>
              <a:ext uri="{FF2B5EF4-FFF2-40B4-BE49-F238E27FC236}">
                <a16:creationId xmlns:a16="http://schemas.microsoft.com/office/drawing/2014/main" id="{CCBA754D-C2C3-997D-AD98-893E42EBCA25}"/>
              </a:ext>
            </a:extLst>
          </p:cNvPr>
          <p:cNvSpPr>
            <a:spLocks noGrp="1"/>
          </p:cNvSpPr>
          <p:nvPr>
            <p:ph idx="1"/>
          </p:nvPr>
        </p:nvSpPr>
        <p:spPr>
          <a:xfrm>
            <a:off x="742949" y="1857375"/>
            <a:ext cx="10515600" cy="4498975"/>
          </a:xfrm>
        </p:spPr>
        <p:txBody>
          <a:bodyPr>
            <a:normAutofit/>
          </a:bodyPr>
          <a:lstStyle/>
          <a:p>
            <a:pPr algn="just"/>
            <a:r>
              <a:rPr lang="en-US" sz="1800" dirty="0"/>
              <a:t>From the AGMC–TU Pap-Smear Cytological Image Dataset, </a:t>
            </a:r>
            <a:r>
              <a:rPr lang="en-US" sz="1800" b="1" dirty="0"/>
              <a:t>six nucleus shape features</a:t>
            </a:r>
            <a:r>
              <a:rPr lang="en-US" sz="1800" dirty="0"/>
              <a:t> provide the clearest discrimination between normal and abnormal cells.</a:t>
            </a:r>
          </a:p>
        </p:txBody>
      </p:sp>
      <p:sp>
        <p:nvSpPr>
          <p:cNvPr id="7" name="Date Placeholder 6">
            <a:extLst>
              <a:ext uri="{FF2B5EF4-FFF2-40B4-BE49-F238E27FC236}">
                <a16:creationId xmlns:a16="http://schemas.microsoft.com/office/drawing/2014/main" id="{54EE4BF9-35AB-1AEC-C75A-47BD79A8ED73}"/>
              </a:ext>
            </a:extLst>
          </p:cNvPr>
          <p:cNvSpPr>
            <a:spLocks noGrp="1"/>
          </p:cNvSpPr>
          <p:nvPr>
            <p:ph type="dt" sz="half" idx="10"/>
          </p:nvPr>
        </p:nvSpPr>
        <p:spPr/>
        <p:txBody>
          <a:bodyPr/>
          <a:lstStyle/>
          <a:p>
            <a:fld id="{12BF6E32-FEAD-4719-953B-AB2C5ACEFE76}" type="datetime1">
              <a:rPr lang="en-IN" smtClean="0"/>
              <a:t>29-10-2025</a:t>
            </a:fld>
            <a:endParaRPr lang="en-IN"/>
          </a:p>
        </p:txBody>
      </p:sp>
      <p:sp>
        <p:nvSpPr>
          <p:cNvPr id="8" name="Slide Number Placeholder 7">
            <a:extLst>
              <a:ext uri="{FF2B5EF4-FFF2-40B4-BE49-F238E27FC236}">
                <a16:creationId xmlns:a16="http://schemas.microsoft.com/office/drawing/2014/main" id="{868037B1-7451-EFCC-3D6B-DC5E7F718F50}"/>
              </a:ext>
            </a:extLst>
          </p:cNvPr>
          <p:cNvSpPr>
            <a:spLocks noGrp="1"/>
          </p:cNvSpPr>
          <p:nvPr>
            <p:ph type="sldNum" sz="quarter" idx="12"/>
          </p:nvPr>
        </p:nvSpPr>
        <p:spPr/>
        <p:txBody>
          <a:bodyPr/>
          <a:lstStyle/>
          <a:p>
            <a:fld id="{4F190FE7-00C8-4126-ADA5-CD2A38D06676}" type="slidenum">
              <a:rPr lang="en-IN" smtClean="0"/>
              <a:t>31</a:t>
            </a:fld>
            <a:endParaRPr lang="en-IN"/>
          </a:p>
        </p:txBody>
      </p:sp>
      <p:sp>
        <p:nvSpPr>
          <p:cNvPr id="13" name="TextBox 12">
            <a:extLst>
              <a:ext uri="{FF2B5EF4-FFF2-40B4-BE49-F238E27FC236}">
                <a16:creationId xmlns:a16="http://schemas.microsoft.com/office/drawing/2014/main" id="{418D23AB-1C5E-DC57-781D-D1669C162B78}"/>
              </a:ext>
            </a:extLst>
          </p:cNvPr>
          <p:cNvSpPr txBox="1"/>
          <p:nvPr/>
        </p:nvSpPr>
        <p:spPr>
          <a:xfrm>
            <a:off x="2071687" y="3561230"/>
            <a:ext cx="3019425" cy="2031325"/>
          </a:xfrm>
          <a:prstGeom prst="rect">
            <a:avLst/>
          </a:prstGeom>
          <a:noFill/>
        </p:spPr>
        <p:txBody>
          <a:bodyPr wrap="square" rtlCol="0">
            <a:spAutoFit/>
          </a:bodyPr>
          <a:lstStyle/>
          <a:p>
            <a:pPr algn="ctr"/>
            <a:r>
              <a:rPr lang="en-US" b="1" dirty="0">
                <a:solidFill>
                  <a:srgbClr val="C00000"/>
                </a:solidFill>
              </a:rPr>
              <a:t>Shape Features</a:t>
            </a:r>
          </a:p>
          <a:p>
            <a:pPr marL="342900" indent="-342900">
              <a:buAutoNum type="arabicPeriod"/>
            </a:pPr>
            <a:r>
              <a:rPr lang="en-US" dirty="0"/>
              <a:t>Nucleus Area (NA)</a:t>
            </a:r>
          </a:p>
          <a:p>
            <a:pPr marL="342900" indent="-342900">
              <a:buAutoNum type="arabicPeriod"/>
            </a:pPr>
            <a:r>
              <a:rPr lang="en-IN" i="1" dirty="0"/>
              <a:t>Nucleus Perimeter (NP)</a:t>
            </a:r>
          </a:p>
          <a:p>
            <a:pPr marL="342900" indent="-342900">
              <a:buAutoNum type="arabicPeriod"/>
            </a:pPr>
            <a:r>
              <a:rPr lang="en-IN" i="1" dirty="0"/>
              <a:t>Equivalent Diameter (ED) </a:t>
            </a:r>
          </a:p>
          <a:p>
            <a:pPr marL="342900" indent="-342900">
              <a:buAutoNum type="arabicPeriod"/>
            </a:pPr>
            <a:r>
              <a:rPr lang="en-IN" i="1" dirty="0"/>
              <a:t>Major Axis Length (MAJ) </a:t>
            </a:r>
          </a:p>
          <a:p>
            <a:pPr marL="342900" indent="-342900">
              <a:buAutoNum type="arabicPeriod"/>
            </a:pPr>
            <a:r>
              <a:rPr lang="en-IN" i="1" dirty="0"/>
              <a:t>Minor Axis Length (MIN) </a:t>
            </a:r>
          </a:p>
          <a:p>
            <a:pPr marL="342900" indent="-342900">
              <a:buAutoNum type="arabicPeriod"/>
            </a:pPr>
            <a:r>
              <a:rPr lang="en-IN" i="1" dirty="0"/>
              <a:t>Convex Area (CA) </a:t>
            </a:r>
          </a:p>
        </p:txBody>
      </p:sp>
      <p:sp>
        <p:nvSpPr>
          <p:cNvPr id="5" name="Rectangle: Rounded Corners 4">
            <a:extLst>
              <a:ext uri="{FF2B5EF4-FFF2-40B4-BE49-F238E27FC236}">
                <a16:creationId xmlns:a16="http://schemas.microsoft.com/office/drawing/2014/main" id="{A84D27F8-7B2B-23F5-D128-EA7BA7DF8798}"/>
              </a:ext>
            </a:extLst>
          </p:cNvPr>
          <p:cNvSpPr/>
          <p:nvPr/>
        </p:nvSpPr>
        <p:spPr>
          <a:xfrm>
            <a:off x="2007468" y="3405668"/>
            <a:ext cx="2952702" cy="2342447"/>
          </a:xfrm>
          <a:prstGeom prst="roundRect">
            <a:avLst/>
          </a:prstGeom>
          <a:solidFill>
            <a:schemeClr val="bg2">
              <a:lumMod val="90000"/>
              <a:alpha val="18000"/>
            </a:schemeClr>
          </a:solidFill>
          <a:ln w="34925">
            <a:solidFill>
              <a:srgbClr val="FFC000"/>
            </a:solidFill>
            <a:prstDash val="lg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N" dirty="0"/>
          </a:p>
        </p:txBody>
      </p:sp>
      <p:pic>
        <p:nvPicPr>
          <p:cNvPr id="6" name="Picture 5" descr="GIAN - Global Initiative of Academic Networks">
            <a:extLst>
              <a:ext uri="{FF2B5EF4-FFF2-40B4-BE49-F238E27FC236}">
                <a16:creationId xmlns:a16="http://schemas.microsoft.com/office/drawing/2014/main" id="{FA867BD2-CC67-F650-BEC3-4AC09BEA4D1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763" y="5128"/>
            <a:ext cx="1302161" cy="614362"/>
          </a:xfrm>
          <a:prstGeom prst="rect">
            <a:avLst/>
          </a:prstGeom>
          <a:noFill/>
          <a:extLst>
            <a:ext uri="{909E8E84-426E-40DD-AFC4-6F175D3DCCD1}">
              <a14:hiddenFill xmlns:a14="http://schemas.microsoft.com/office/drawing/2010/main">
                <a:solidFill>
                  <a:srgbClr val="FFFFFF"/>
                </a:solidFill>
              </a14:hiddenFill>
            </a:ext>
          </a:extLst>
        </p:spPr>
      </p:pic>
      <p:pic>
        <p:nvPicPr>
          <p:cNvPr id="10" name="Picture 9">
            <a:extLst>
              <a:ext uri="{FF2B5EF4-FFF2-40B4-BE49-F238E27FC236}">
                <a16:creationId xmlns:a16="http://schemas.microsoft.com/office/drawing/2014/main" id="{289E1836-D22E-DE98-6AFB-66E62BCCFD6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349037" y="0"/>
            <a:ext cx="838200" cy="836185"/>
          </a:xfrm>
          <a:prstGeom prst="rect">
            <a:avLst/>
          </a:prstGeom>
        </p:spPr>
      </p:pic>
      <p:sp>
        <p:nvSpPr>
          <p:cNvPr id="4" name="Arrow: Right 3">
            <a:extLst>
              <a:ext uri="{FF2B5EF4-FFF2-40B4-BE49-F238E27FC236}">
                <a16:creationId xmlns:a16="http://schemas.microsoft.com/office/drawing/2014/main" id="{5CCF7191-066C-F2B3-589C-E57E29B4BF97}"/>
              </a:ext>
            </a:extLst>
          </p:cNvPr>
          <p:cNvSpPr/>
          <p:nvPr/>
        </p:nvSpPr>
        <p:spPr>
          <a:xfrm>
            <a:off x="5542211" y="4500078"/>
            <a:ext cx="552450" cy="428994"/>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N"/>
          </a:p>
        </p:txBody>
      </p:sp>
      <p:pic>
        <p:nvPicPr>
          <p:cNvPr id="12" name="Picture 11">
            <a:extLst>
              <a:ext uri="{FF2B5EF4-FFF2-40B4-BE49-F238E27FC236}">
                <a16:creationId xmlns:a16="http://schemas.microsoft.com/office/drawing/2014/main" id="{E49336F0-DB76-FAED-7A9A-754EE75FF6F7}"/>
              </a:ext>
            </a:extLst>
          </p:cNvPr>
          <p:cNvPicPr>
            <a:picLocks noChangeAspect="1"/>
          </p:cNvPicPr>
          <p:nvPr/>
        </p:nvPicPr>
        <p:blipFill>
          <a:blip r:embed="rId4"/>
          <a:stretch>
            <a:fillRect/>
          </a:stretch>
        </p:blipFill>
        <p:spPr>
          <a:xfrm>
            <a:off x="6255195" y="3687738"/>
            <a:ext cx="1176683" cy="862124"/>
          </a:xfrm>
          <a:prstGeom prst="rect">
            <a:avLst/>
          </a:prstGeom>
        </p:spPr>
      </p:pic>
      <p:sp>
        <p:nvSpPr>
          <p:cNvPr id="15" name="TextBox 14">
            <a:extLst>
              <a:ext uri="{FF2B5EF4-FFF2-40B4-BE49-F238E27FC236}">
                <a16:creationId xmlns:a16="http://schemas.microsoft.com/office/drawing/2014/main" id="{4384AA05-54F6-0862-E2F7-6D5C5C9924C4}"/>
              </a:ext>
            </a:extLst>
          </p:cNvPr>
          <p:cNvSpPr txBox="1"/>
          <p:nvPr/>
        </p:nvSpPr>
        <p:spPr>
          <a:xfrm>
            <a:off x="6595752" y="4509192"/>
            <a:ext cx="577174" cy="369332"/>
          </a:xfrm>
          <a:prstGeom prst="rect">
            <a:avLst/>
          </a:prstGeom>
          <a:noFill/>
        </p:spPr>
        <p:txBody>
          <a:bodyPr wrap="square" rtlCol="0">
            <a:spAutoFit/>
          </a:bodyPr>
          <a:lstStyle/>
          <a:p>
            <a:r>
              <a:rPr lang="en-US" dirty="0"/>
              <a:t>or</a:t>
            </a:r>
            <a:endParaRPr lang="en-IN" dirty="0"/>
          </a:p>
        </p:txBody>
      </p:sp>
      <p:pic>
        <p:nvPicPr>
          <p:cNvPr id="16" name="Picture 15">
            <a:extLst>
              <a:ext uri="{FF2B5EF4-FFF2-40B4-BE49-F238E27FC236}">
                <a16:creationId xmlns:a16="http://schemas.microsoft.com/office/drawing/2014/main" id="{5351B5B1-8793-DB81-636D-4A8887647253}"/>
              </a:ext>
            </a:extLst>
          </p:cNvPr>
          <p:cNvPicPr>
            <a:picLocks noChangeAspect="1"/>
          </p:cNvPicPr>
          <p:nvPr/>
        </p:nvPicPr>
        <p:blipFill>
          <a:blip r:embed="rId5"/>
          <a:stretch>
            <a:fillRect/>
          </a:stretch>
        </p:blipFill>
        <p:spPr>
          <a:xfrm>
            <a:off x="6342310" y="4811561"/>
            <a:ext cx="847126" cy="856752"/>
          </a:xfrm>
          <a:prstGeom prst="rect">
            <a:avLst/>
          </a:prstGeom>
        </p:spPr>
      </p:pic>
      <p:sp>
        <p:nvSpPr>
          <p:cNvPr id="17" name="TextBox 16">
            <a:extLst>
              <a:ext uri="{FF2B5EF4-FFF2-40B4-BE49-F238E27FC236}">
                <a16:creationId xmlns:a16="http://schemas.microsoft.com/office/drawing/2014/main" id="{56749CD0-8886-74A1-9A6F-6AB857372D70}"/>
              </a:ext>
            </a:extLst>
          </p:cNvPr>
          <p:cNvSpPr txBox="1"/>
          <p:nvPr/>
        </p:nvSpPr>
        <p:spPr>
          <a:xfrm>
            <a:off x="7710487" y="2931655"/>
            <a:ext cx="1962150" cy="307777"/>
          </a:xfrm>
          <a:prstGeom prst="rect">
            <a:avLst/>
          </a:prstGeom>
          <a:noFill/>
        </p:spPr>
        <p:txBody>
          <a:bodyPr wrap="square" rtlCol="0">
            <a:spAutoFit/>
          </a:bodyPr>
          <a:lstStyle/>
          <a:p>
            <a:pPr algn="ctr"/>
            <a:r>
              <a:rPr lang="en-US" sz="1400" b="1" dirty="0">
                <a:solidFill>
                  <a:srgbClr val="C00000"/>
                </a:solidFill>
              </a:rPr>
              <a:t>Normal Cell</a:t>
            </a:r>
            <a:endParaRPr lang="en-IN" sz="1400" b="1" dirty="0">
              <a:solidFill>
                <a:srgbClr val="C00000"/>
              </a:solidFill>
            </a:endParaRPr>
          </a:p>
        </p:txBody>
      </p:sp>
      <p:sp>
        <p:nvSpPr>
          <p:cNvPr id="18" name="Rectangle: Rounded Corners 17">
            <a:extLst>
              <a:ext uri="{FF2B5EF4-FFF2-40B4-BE49-F238E27FC236}">
                <a16:creationId xmlns:a16="http://schemas.microsoft.com/office/drawing/2014/main" id="{18C520D0-5E12-E05A-2E8E-85CEAE047498}"/>
              </a:ext>
            </a:extLst>
          </p:cNvPr>
          <p:cNvSpPr/>
          <p:nvPr/>
        </p:nvSpPr>
        <p:spPr>
          <a:xfrm>
            <a:off x="7958136" y="2897551"/>
            <a:ext cx="1378156" cy="1283130"/>
          </a:xfrm>
          <a:prstGeom prst="roundRect">
            <a:avLst/>
          </a:prstGeom>
          <a:solidFill>
            <a:schemeClr val="bg1">
              <a:alpha val="7000"/>
            </a:schemeClr>
          </a:solidFill>
          <a:ln w="31750"/>
        </p:spPr>
        <p:style>
          <a:lnRef idx="1">
            <a:schemeClr val="accent1"/>
          </a:lnRef>
          <a:fillRef idx="2">
            <a:schemeClr val="accent1"/>
          </a:fillRef>
          <a:effectRef idx="1">
            <a:schemeClr val="accent1"/>
          </a:effectRef>
          <a:fontRef idx="minor">
            <a:schemeClr val="dk1"/>
          </a:fontRef>
        </p:style>
        <p:txBody>
          <a:bodyPr rtlCol="0" anchor="ctr"/>
          <a:lstStyle/>
          <a:p>
            <a:pPr algn="ctr"/>
            <a:endParaRPr lang="en-IN"/>
          </a:p>
        </p:txBody>
      </p:sp>
      <p:sp>
        <p:nvSpPr>
          <p:cNvPr id="19" name="Rectangle: Rounded Corners 18">
            <a:extLst>
              <a:ext uri="{FF2B5EF4-FFF2-40B4-BE49-F238E27FC236}">
                <a16:creationId xmlns:a16="http://schemas.microsoft.com/office/drawing/2014/main" id="{7C51EE8B-1B80-C53E-DD55-01E4CCBC67A4}"/>
              </a:ext>
            </a:extLst>
          </p:cNvPr>
          <p:cNvSpPr/>
          <p:nvPr/>
        </p:nvSpPr>
        <p:spPr>
          <a:xfrm>
            <a:off x="8002484" y="5050464"/>
            <a:ext cx="1378156" cy="1283130"/>
          </a:xfrm>
          <a:prstGeom prst="roundRect">
            <a:avLst/>
          </a:prstGeom>
          <a:solidFill>
            <a:schemeClr val="bg1">
              <a:alpha val="7000"/>
            </a:schemeClr>
          </a:solidFill>
          <a:ln w="31750"/>
        </p:spPr>
        <p:style>
          <a:lnRef idx="1">
            <a:schemeClr val="accent1"/>
          </a:lnRef>
          <a:fillRef idx="2">
            <a:schemeClr val="accent1"/>
          </a:fillRef>
          <a:effectRef idx="1">
            <a:schemeClr val="accent1"/>
          </a:effectRef>
          <a:fontRef idx="minor">
            <a:schemeClr val="dk1"/>
          </a:fontRef>
        </p:style>
        <p:txBody>
          <a:bodyPr rtlCol="0" anchor="ctr"/>
          <a:lstStyle/>
          <a:p>
            <a:pPr algn="ctr"/>
            <a:endParaRPr lang="en-IN"/>
          </a:p>
        </p:txBody>
      </p:sp>
      <p:pic>
        <p:nvPicPr>
          <p:cNvPr id="20" name="Picture 19">
            <a:extLst>
              <a:ext uri="{FF2B5EF4-FFF2-40B4-BE49-F238E27FC236}">
                <a16:creationId xmlns:a16="http://schemas.microsoft.com/office/drawing/2014/main" id="{95EB5AAF-E141-7CBA-0494-E1F1CDAB9867}"/>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8362959" y="3429000"/>
            <a:ext cx="781046" cy="652520"/>
          </a:xfrm>
          <a:prstGeom prst="rect">
            <a:avLst/>
          </a:prstGeom>
        </p:spPr>
      </p:pic>
      <p:pic>
        <p:nvPicPr>
          <p:cNvPr id="21" name="Picture 20">
            <a:extLst>
              <a:ext uri="{FF2B5EF4-FFF2-40B4-BE49-F238E27FC236}">
                <a16:creationId xmlns:a16="http://schemas.microsoft.com/office/drawing/2014/main" id="{90B68E8A-52E8-A829-0707-B6A7E92577F7}"/>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8220081" y="3271968"/>
            <a:ext cx="781046" cy="652520"/>
          </a:xfrm>
          <a:prstGeom prst="rect">
            <a:avLst/>
          </a:prstGeom>
        </p:spPr>
      </p:pic>
      <p:pic>
        <p:nvPicPr>
          <p:cNvPr id="25" name="Content Placeholder 19">
            <a:extLst>
              <a:ext uri="{FF2B5EF4-FFF2-40B4-BE49-F238E27FC236}">
                <a16:creationId xmlns:a16="http://schemas.microsoft.com/office/drawing/2014/main" id="{B401B043-AC12-DF03-93AA-9B7E3A5E08F1}"/>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8415344" y="5224185"/>
            <a:ext cx="771518" cy="644559"/>
          </a:xfrm>
          <a:prstGeom prst="rect">
            <a:avLst/>
          </a:prstGeom>
        </p:spPr>
      </p:pic>
      <p:pic>
        <p:nvPicPr>
          <p:cNvPr id="26" name="Picture 25">
            <a:extLst>
              <a:ext uri="{FF2B5EF4-FFF2-40B4-BE49-F238E27FC236}">
                <a16:creationId xmlns:a16="http://schemas.microsoft.com/office/drawing/2014/main" id="{EB77C038-1713-7D0E-8CFB-8928A2DAB698}"/>
              </a:ext>
            </a:extLst>
          </p:cNvPr>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8261455" y="5125024"/>
            <a:ext cx="771518" cy="644559"/>
          </a:xfrm>
          <a:prstGeom prst="rect">
            <a:avLst/>
          </a:prstGeom>
        </p:spPr>
      </p:pic>
      <p:sp>
        <p:nvSpPr>
          <p:cNvPr id="27" name="TextBox 26">
            <a:extLst>
              <a:ext uri="{FF2B5EF4-FFF2-40B4-BE49-F238E27FC236}">
                <a16:creationId xmlns:a16="http://schemas.microsoft.com/office/drawing/2014/main" id="{033F4626-3B44-C32E-85AE-FE9E88B60400}"/>
              </a:ext>
            </a:extLst>
          </p:cNvPr>
          <p:cNvSpPr txBox="1"/>
          <p:nvPr/>
        </p:nvSpPr>
        <p:spPr>
          <a:xfrm>
            <a:off x="7710487" y="5917743"/>
            <a:ext cx="1962150" cy="307777"/>
          </a:xfrm>
          <a:prstGeom prst="rect">
            <a:avLst/>
          </a:prstGeom>
          <a:noFill/>
        </p:spPr>
        <p:txBody>
          <a:bodyPr wrap="square" rtlCol="0">
            <a:spAutoFit/>
          </a:bodyPr>
          <a:lstStyle/>
          <a:p>
            <a:pPr algn="ctr"/>
            <a:r>
              <a:rPr lang="en-US" sz="1400" b="1" dirty="0">
                <a:solidFill>
                  <a:srgbClr val="C00000"/>
                </a:solidFill>
              </a:rPr>
              <a:t>Abnormal Cell</a:t>
            </a:r>
            <a:endParaRPr lang="en-IN" sz="1400" b="1" dirty="0">
              <a:solidFill>
                <a:srgbClr val="C00000"/>
              </a:solidFill>
            </a:endParaRPr>
          </a:p>
        </p:txBody>
      </p:sp>
      <p:sp>
        <p:nvSpPr>
          <p:cNvPr id="29" name="TextBox 28">
            <a:extLst>
              <a:ext uri="{FF2B5EF4-FFF2-40B4-BE49-F238E27FC236}">
                <a16:creationId xmlns:a16="http://schemas.microsoft.com/office/drawing/2014/main" id="{ED0B2884-359A-CC6E-FFBE-59D764142EA9}"/>
              </a:ext>
            </a:extLst>
          </p:cNvPr>
          <p:cNvSpPr txBox="1"/>
          <p:nvPr/>
        </p:nvSpPr>
        <p:spPr>
          <a:xfrm>
            <a:off x="4576835" y="6350621"/>
            <a:ext cx="3530950" cy="307777"/>
          </a:xfrm>
          <a:prstGeom prst="rect">
            <a:avLst/>
          </a:prstGeom>
          <a:noFill/>
        </p:spPr>
        <p:txBody>
          <a:bodyPr wrap="square">
            <a:spAutoFit/>
          </a:bodyPr>
          <a:lstStyle/>
          <a:p>
            <a:r>
              <a:rPr lang="en-US" sz="1400" b="1" dirty="0">
                <a:solidFill>
                  <a:srgbClr val="C00000"/>
                </a:solidFill>
              </a:rPr>
              <a:t>Figure 5: Shape Features for Classification</a:t>
            </a:r>
            <a:endParaRPr lang="en-IN" sz="1400" dirty="0"/>
          </a:p>
        </p:txBody>
      </p:sp>
    </p:spTree>
    <p:extLst>
      <p:ext uri="{BB962C8B-B14F-4D97-AF65-F5344CB8AC3E}">
        <p14:creationId xmlns:p14="http://schemas.microsoft.com/office/powerpoint/2010/main" val="421518021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904F452-4793-64DC-93FC-02E2D5332E5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3AD570E-458C-3818-0735-4CC018C1FD4A}"/>
              </a:ext>
            </a:extLst>
          </p:cNvPr>
          <p:cNvSpPr>
            <a:spLocks noGrp="1"/>
          </p:cNvSpPr>
          <p:nvPr>
            <p:ph type="title"/>
          </p:nvPr>
        </p:nvSpPr>
        <p:spPr>
          <a:xfrm>
            <a:off x="838200" y="500245"/>
            <a:ext cx="10515600" cy="1325563"/>
          </a:xfrm>
        </p:spPr>
        <p:txBody>
          <a:bodyPr/>
          <a:lstStyle/>
          <a:p>
            <a:r>
              <a:rPr lang="en-US" b="1" dirty="0">
                <a:solidFill>
                  <a:schemeClr val="accent1"/>
                </a:solidFill>
              </a:rPr>
              <a:t>Reference</a:t>
            </a:r>
            <a:endParaRPr lang="en-IN" dirty="0">
              <a:solidFill>
                <a:schemeClr val="accent1"/>
              </a:solidFill>
            </a:endParaRPr>
          </a:p>
        </p:txBody>
      </p:sp>
      <p:sp>
        <p:nvSpPr>
          <p:cNvPr id="3" name="Content Placeholder 2">
            <a:extLst>
              <a:ext uri="{FF2B5EF4-FFF2-40B4-BE49-F238E27FC236}">
                <a16:creationId xmlns:a16="http://schemas.microsoft.com/office/drawing/2014/main" id="{495C2CA0-18E8-AA50-3615-F75ACAB2DDEF}"/>
              </a:ext>
            </a:extLst>
          </p:cNvPr>
          <p:cNvSpPr>
            <a:spLocks noGrp="1"/>
          </p:cNvSpPr>
          <p:nvPr>
            <p:ph idx="1"/>
          </p:nvPr>
        </p:nvSpPr>
        <p:spPr>
          <a:xfrm>
            <a:off x="885104" y="1706562"/>
            <a:ext cx="10515600" cy="4351338"/>
          </a:xfrm>
        </p:spPr>
        <p:txBody>
          <a:bodyPr>
            <a:normAutofit/>
          </a:bodyPr>
          <a:lstStyle/>
          <a:p>
            <a:pPr marL="0" indent="0" algn="just">
              <a:buNone/>
            </a:pPr>
            <a:r>
              <a:rPr lang="en-US" sz="1600" dirty="0"/>
              <a:t>[1] Link: </a:t>
            </a:r>
            <a:r>
              <a:rPr lang="en-IN" sz="1600" dirty="0">
                <a:hlinkClick r:id="rId2"/>
              </a:rPr>
              <a:t>AGMC-TU Dataset</a:t>
            </a:r>
            <a:endParaRPr lang="en-IN" sz="1600" dirty="0"/>
          </a:p>
          <a:p>
            <a:pPr marL="0" indent="0" algn="just">
              <a:buNone/>
            </a:pPr>
            <a:r>
              <a:rPr lang="en-IN" sz="1600" dirty="0"/>
              <a:t>[2] Bhowmik, M. K., Roy, S. D., Nath, N., &amp; Datta, A. (2018, August). Nucleus region segmentation towards cervical cancer screening using AGMC-TU Pap-smear dataset. In Proceedings of the International Conference on Pattern Recognition and Artificial Intelligence (pp. 44-53).</a:t>
            </a:r>
          </a:p>
          <a:p>
            <a:pPr marL="0" indent="0" algn="just">
              <a:buNone/>
            </a:pPr>
            <a:r>
              <a:rPr lang="en-IN" sz="1600" dirty="0"/>
              <a:t>[3] </a:t>
            </a:r>
            <a:r>
              <a:rPr lang="en-US" sz="1600" dirty="0"/>
              <a:t>Bhowmik, M. K., Nath, N., Datta, A., &amp; Ghosh, A. K. (2017). Shape feature based automatic abnormality detection of </a:t>
            </a:r>
            <a:r>
              <a:rPr lang="en-US" sz="1600" dirty="0" err="1"/>
              <a:t>cervico</a:t>
            </a:r>
            <a:r>
              <a:rPr lang="en-US" sz="1600" dirty="0"/>
              <a:t>-vaginal pap smears. Journal of Image and Graphics, 5(2).</a:t>
            </a:r>
          </a:p>
        </p:txBody>
      </p:sp>
      <p:sp>
        <p:nvSpPr>
          <p:cNvPr id="9" name="Date Placeholder 8">
            <a:extLst>
              <a:ext uri="{FF2B5EF4-FFF2-40B4-BE49-F238E27FC236}">
                <a16:creationId xmlns:a16="http://schemas.microsoft.com/office/drawing/2014/main" id="{656E71F1-077B-1CED-FA9D-C170E6A0FE14}"/>
              </a:ext>
            </a:extLst>
          </p:cNvPr>
          <p:cNvSpPr>
            <a:spLocks noGrp="1"/>
          </p:cNvSpPr>
          <p:nvPr>
            <p:ph type="dt" sz="half" idx="10"/>
          </p:nvPr>
        </p:nvSpPr>
        <p:spPr/>
        <p:txBody>
          <a:bodyPr/>
          <a:lstStyle/>
          <a:p>
            <a:fld id="{DE12A37F-A914-4BEE-A236-750514E930BE}" type="datetime1">
              <a:rPr lang="en-IN" smtClean="0"/>
              <a:t>29-10-2025</a:t>
            </a:fld>
            <a:endParaRPr lang="en-IN"/>
          </a:p>
        </p:txBody>
      </p:sp>
      <p:sp>
        <p:nvSpPr>
          <p:cNvPr id="10" name="Slide Number Placeholder 9">
            <a:extLst>
              <a:ext uri="{FF2B5EF4-FFF2-40B4-BE49-F238E27FC236}">
                <a16:creationId xmlns:a16="http://schemas.microsoft.com/office/drawing/2014/main" id="{6D266E12-FF59-F5FF-C18D-7F5F8DB3C944}"/>
              </a:ext>
            </a:extLst>
          </p:cNvPr>
          <p:cNvSpPr>
            <a:spLocks noGrp="1"/>
          </p:cNvSpPr>
          <p:nvPr>
            <p:ph type="sldNum" sz="quarter" idx="12"/>
          </p:nvPr>
        </p:nvSpPr>
        <p:spPr/>
        <p:txBody>
          <a:bodyPr/>
          <a:lstStyle/>
          <a:p>
            <a:fld id="{4F190FE7-00C8-4126-ADA5-CD2A38D06676}" type="slidenum">
              <a:rPr lang="en-IN" smtClean="0"/>
              <a:t>32</a:t>
            </a:fld>
            <a:endParaRPr lang="en-IN"/>
          </a:p>
        </p:txBody>
      </p:sp>
      <p:pic>
        <p:nvPicPr>
          <p:cNvPr id="5" name="Picture 4" descr="GIAN - Global Initiative of Academic Networks">
            <a:extLst>
              <a:ext uri="{FF2B5EF4-FFF2-40B4-BE49-F238E27FC236}">
                <a16:creationId xmlns:a16="http://schemas.microsoft.com/office/drawing/2014/main" id="{195280FF-CC09-7D8D-AA0A-DC721901609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763" y="5128"/>
            <a:ext cx="1302161" cy="614362"/>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5">
            <a:extLst>
              <a:ext uri="{FF2B5EF4-FFF2-40B4-BE49-F238E27FC236}">
                <a16:creationId xmlns:a16="http://schemas.microsoft.com/office/drawing/2014/main" id="{CA4F203D-3C9C-8B8A-9AFC-554E03BFDAE0}"/>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349037" y="0"/>
            <a:ext cx="838200" cy="836185"/>
          </a:xfrm>
          <a:prstGeom prst="rect">
            <a:avLst/>
          </a:prstGeom>
        </p:spPr>
      </p:pic>
    </p:spTree>
    <p:extLst>
      <p:ext uri="{BB962C8B-B14F-4D97-AF65-F5344CB8AC3E}">
        <p14:creationId xmlns:p14="http://schemas.microsoft.com/office/powerpoint/2010/main" val="370073188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135F539-216A-CD79-DDF4-635010E404A4}"/>
              </a:ext>
            </a:extLst>
          </p:cNvPr>
          <p:cNvSpPr>
            <a:spLocks noGrp="1"/>
          </p:cNvSpPr>
          <p:nvPr>
            <p:ph idx="1"/>
          </p:nvPr>
        </p:nvSpPr>
        <p:spPr>
          <a:xfrm>
            <a:off x="1021080" y="3151188"/>
            <a:ext cx="10515600" cy="778238"/>
          </a:xfrm>
        </p:spPr>
        <p:txBody>
          <a:bodyPr>
            <a:normAutofit fontScale="92500" lnSpcReduction="20000"/>
          </a:bodyPr>
          <a:lstStyle/>
          <a:p>
            <a:pPr marL="0" indent="0" algn="ctr">
              <a:buNone/>
            </a:pPr>
            <a:r>
              <a:rPr lang="en-US" sz="6000" dirty="0">
                <a:solidFill>
                  <a:schemeClr val="accent6">
                    <a:lumMod val="50000"/>
                  </a:schemeClr>
                </a:solidFill>
              </a:rPr>
              <a:t>Thank You…</a:t>
            </a:r>
            <a:endParaRPr lang="en-IN" sz="6000" dirty="0">
              <a:solidFill>
                <a:schemeClr val="accent6">
                  <a:lumMod val="50000"/>
                </a:schemeClr>
              </a:solidFill>
            </a:endParaRPr>
          </a:p>
        </p:txBody>
      </p:sp>
      <p:sp>
        <p:nvSpPr>
          <p:cNvPr id="4" name="Date Placeholder 3">
            <a:extLst>
              <a:ext uri="{FF2B5EF4-FFF2-40B4-BE49-F238E27FC236}">
                <a16:creationId xmlns:a16="http://schemas.microsoft.com/office/drawing/2014/main" id="{F2BC3F27-03B5-DDD8-748C-54D094286B45}"/>
              </a:ext>
            </a:extLst>
          </p:cNvPr>
          <p:cNvSpPr>
            <a:spLocks noGrp="1"/>
          </p:cNvSpPr>
          <p:nvPr>
            <p:ph type="dt" sz="half" idx="10"/>
          </p:nvPr>
        </p:nvSpPr>
        <p:spPr/>
        <p:txBody>
          <a:bodyPr/>
          <a:lstStyle/>
          <a:p>
            <a:fld id="{41428416-A03A-4472-88B8-E4C380C9A151}" type="datetime1">
              <a:rPr lang="en-IN" smtClean="0"/>
              <a:pPr/>
              <a:t>29-10-2025</a:t>
            </a:fld>
            <a:endParaRPr lang="en-IN"/>
          </a:p>
        </p:txBody>
      </p:sp>
      <p:sp>
        <p:nvSpPr>
          <p:cNvPr id="5" name="Slide Number Placeholder 4">
            <a:extLst>
              <a:ext uri="{FF2B5EF4-FFF2-40B4-BE49-F238E27FC236}">
                <a16:creationId xmlns:a16="http://schemas.microsoft.com/office/drawing/2014/main" id="{419AC9A3-AEA5-B579-FCF4-32E671466CCC}"/>
              </a:ext>
            </a:extLst>
          </p:cNvPr>
          <p:cNvSpPr>
            <a:spLocks noGrp="1"/>
          </p:cNvSpPr>
          <p:nvPr>
            <p:ph type="sldNum" sz="quarter" idx="12"/>
          </p:nvPr>
        </p:nvSpPr>
        <p:spPr/>
        <p:txBody>
          <a:bodyPr/>
          <a:lstStyle/>
          <a:p>
            <a:fld id="{4F190FE7-00C8-4126-ADA5-CD2A38D06676}" type="slidenum">
              <a:rPr lang="en-IN" smtClean="0"/>
              <a:pPr/>
              <a:t>33</a:t>
            </a:fld>
            <a:endParaRPr lang="en-IN"/>
          </a:p>
        </p:txBody>
      </p:sp>
      <p:pic>
        <p:nvPicPr>
          <p:cNvPr id="2" name="Picture 1" descr="GIAN - Global Initiative of Academic Networks">
            <a:extLst>
              <a:ext uri="{FF2B5EF4-FFF2-40B4-BE49-F238E27FC236}">
                <a16:creationId xmlns:a16="http://schemas.microsoft.com/office/drawing/2014/main" id="{DBBBB5ED-66B3-262D-A5F4-E095204ADB87}"/>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763" y="5128"/>
            <a:ext cx="1302161" cy="614362"/>
          </a:xfrm>
          <a:prstGeom prst="rect">
            <a:avLst/>
          </a:prstGeom>
          <a:noFill/>
          <a:extLst>
            <a:ext uri="{909E8E84-426E-40DD-AFC4-6F175D3DCCD1}">
              <a14:hiddenFill xmlns:a14="http://schemas.microsoft.com/office/drawing/2010/main">
                <a:solidFill>
                  <a:srgbClr val="FFFFFF"/>
                </a:solidFill>
              </a14:hiddenFill>
            </a:ext>
          </a:extLst>
        </p:spPr>
      </p:pic>
      <p:pic>
        <p:nvPicPr>
          <p:cNvPr id="8" name="Picture 7">
            <a:extLst>
              <a:ext uri="{FF2B5EF4-FFF2-40B4-BE49-F238E27FC236}">
                <a16:creationId xmlns:a16="http://schemas.microsoft.com/office/drawing/2014/main" id="{E518338C-77C7-9870-2C33-EB7C77F03914}"/>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349037" y="0"/>
            <a:ext cx="838200" cy="836185"/>
          </a:xfrm>
          <a:prstGeom prst="rect">
            <a:avLst/>
          </a:prstGeom>
        </p:spPr>
      </p:pic>
    </p:spTree>
    <p:extLst>
      <p:ext uri="{BB962C8B-B14F-4D97-AF65-F5344CB8AC3E}">
        <p14:creationId xmlns:p14="http://schemas.microsoft.com/office/powerpoint/2010/main" val="279914719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AA22B44-A8DA-F9F9-D0BA-4EE688CF1C9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5FC017B-7F97-092E-BDAD-61C414572ECF}"/>
              </a:ext>
            </a:extLst>
          </p:cNvPr>
          <p:cNvSpPr>
            <a:spLocks noGrp="1"/>
          </p:cNvSpPr>
          <p:nvPr>
            <p:ph type="title"/>
          </p:nvPr>
        </p:nvSpPr>
        <p:spPr>
          <a:xfrm>
            <a:off x="838199" y="638249"/>
            <a:ext cx="10810875" cy="1325563"/>
          </a:xfrm>
        </p:spPr>
        <p:txBody>
          <a:bodyPr/>
          <a:lstStyle/>
          <a:p>
            <a:r>
              <a:rPr lang="en-US" b="1" dirty="0">
                <a:solidFill>
                  <a:schemeClr val="accent1"/>
                </a:solidFill>
              </a:rPr>
              <a:t>Asymmetric Analysis and Characterization </a:t>
            </a:r>
            <a:endParaRPr lang="en-IN" b="1" dirty="0">
              <a:solidFill>
                <a:schemeClr val="accent1"/>
              </a:solidFill>
            </a:endParaRPr>
          </a:p>
        </p:txBody>
      </p:sp>
      <p:pic>
        <p:nvPicPr>
          <p:cNvPr id="20" name="Content Placeholder 19">
            <a:extLst>
              <a:ext uri="{FF2B5EF4-FFF2-40B4-BE49-F238E27FC236}">
                <a16:creationId xmlns:a16="http://schemas.microsoft.com/office/drawing/2014/main" id="{FA1C47E1-1DFE-C4A3-39E0-2CF9515F24B2}"/>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600208" y="3333451"/>
            <a:ext cx="1504950" cy="1257300"/>
          </a:xfrm>
        </p:spPr>
      </p:pic>
      <p:sp>
        <p:nvSpPr>
          <p:cNvPr id="7" name="Date Placeholder 6">
            <a:extLst>
              <a:ext uri="{FF2B5EF4-FFF2-40B4-BE49-F238E27FC236}">
                <a16:creationId xmlns:a16="http://schemas.microsoft.com/office/drawing/2014/main" id="{FEC2352E-EADB-7B62-88EB-071F055CEAE9}"/>
              </a:ext>
            </a:extLst>
          </p:cNvPr>
          <p:cNvSpPr>
            <a:spLocks noGrp="1"/>
          </p:cNvSpPr>
          <p:nvPr>
            <p:ph type="dt" sz="half" idx="10"/>
          </p:nvPr>
        </p:nvSpPr>
        <p:spPr/>
        <p:txBody>
          <a:bodyPr/>
          <a:lstStyle/>
          <a:p>
            <a:fld id="{12BF6E32-FEAD-4719-953B-AB2C5ACEFE76}" type="datetime1">
              <a:rPr lang="en-IN" smtClean="0"/>
              <a:t>29-10-2025</a:t>
            </a:fld>
            <a:endParaRPr lang="en-IN"/>
          </a:p>
        </p:txBody>
      </p:sp>
      <p:sp>
        <p:nvSpPr>
          <p:cNvPr id="8" name="Slide Number Placeholder 7">
            <a:extLst>
              <a:ext uri="{FF2B5EF4-FFF2-40B4-BE49-F238E27FC236}">
                <a16:creationId xmlns:a16="http://schemas.microsoft.com/office/drawing/2014/main" id="{D29DEF00-638F-E916-3CF6-963177FA41E2}"/>
              </a:ext>
            </a:extLst>
          </p:cNvPr>
          <p:cNvSpPr>
            <a:spLocks noGrp="1"/>
          </p:cNvSpPr>
          <p:nvPr>
            <p:ph type="sldNum" sz="quarter" idx="12"/>
          </p:nvPr>
        </p:nvSpPr>
        <p:spPr/>
        <p:txBody>
          <a:bodyPr/>
          <a:lstStyle/>
          <a:p>
            <a:fld id="{4F190FE7-00C8-4126-ADA5-CD2A38D06676}" type="slidenum">
              <a:rPr lang="en-IN" smtClean="0"/>
              <a:t>4</a:t>
            </a:fld>
            <a:endParaRPr lang="en-IN"/>
          </a:p>
        </p:txBody>
      </p:sp>
      <p:sp>
        <p:nvSpPr>
          <p:cNvPr id="13" name="TextBox 12">
            <a:extLst>
              <a:ext uri="{FF2B5EF4-FFF2-40B4-BE49-F238E27FC236}">
                <a16:creationId xmlns:a16="http://schemas.microsoft.com/office/drawing/2014/main" id="{3AC7AAF6-A7A1-ECE9-BD17-99DDA3261A80}"/>
              </a:ext>
            </a:extLst>
          </p:cNvPr>
          <p:cNvSpPr txBox="1"/>
          <p:nvPr/>
        </p:nvSpPr>
        <p:spPr>
          <a:xfrm>
            <a:off x="2840299" y="5871722"/>
            <a:ext cx="6141775" cy="307777"/>
          </a:xfrm>
          <a:prstGeom prst="rect">
            <a:avLst/>
          </a:prstGeom>
          <a:noFill/>
        </p:spPr>
        <p:txBody>
          <a:bodyPr wrap="square" rtlCol="0">
            <a:spAutoFit/>
          </a:bodyPr>
          <a:lstStyle/>
          <a:p>
            <a:pPr algn="ctr"/>
            <a:r>
              <a:rPr lang="en-US" sz="1400" b="1" dirty="0">
                <a:solidFill>
                  <a:srgbClr val="C00000"/>
                </a:solidFill>
              </a:rPr>
              <a:t>Figure 2: Asymmetric Analysis and Characterization </a:t>
            </a:r>
            <a:endParaRPr lang="en-IN" sz="1400" b="1" dirty="0">
              <a:solidFill>
                <a:srgbClr val="C00000"/>
              </a:solidFill>
            </a:endParaRPr>
          </a:p>
        </p:txBody>
      </p:sp>
      <p:pic>
        <p:nvPicPr>
          <p:cNvPr id="9" name="Picture 8" descr="GIAN - Global Initiative of Academic Networks">
            <a:extLst>
              <a:ext uri="{FF2B5EF4-FFF2-40B4-BE49-F238E27FC236}">
                <a16:creationId xmlns:a16="http://schemas.microsoft.com/office/drawing/2014/main" id="{3344B522-6135-9152-5EBE-4076F718A445}"/>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763" y="5128"/>
            <a:ext cx="1302161" cy="614362"/>
          </a:xfrm>
          <a:prstGeom prst="rect">
            <a:avLst/>
          </a:prstGeom>
          <a:noFill/>
          <a:extLst>
            <a:ext uri="{909E8E84-426E-40DD-AFC4-6F175D3DCCD1}">
              <a14:hiddenFill xmlns:a14="http://schemas.microsoft.com/office/drawing/2010/main">
                <a:solidFill>
                  <a:srgbClr val="FFFFFF"/>
                </a:solidFill>
              </a14:hiddenFill>
            </a:ext>
          </a:extLst>
        </p:spPr>
      </p:pic>
      <p:pic>
        <p:nvPicPr>
          <p:cNvPr id="10" name="Picture 9">
            <a:extLst>
              <a:ext uri="{FF2B5EF4-FFF2-40B4-BE49-F238E27FC236}">
                <a16:creationId xmlns:a16="http://schemas.microsoft.com/office/drawing/2014/main" id="{81D1C74C-698D-6485-E9B7-81501AAAB9DD}"/>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349037" y="0"/>
            <a:ext cx="838200" cy="836185"/>
          </a:xfrm>
          <a:prstGeom prst="rect">
            <a:avLst/>
          </a:prstGeom>
        </p:spPr>
      </p:pic>
      <p:pic>
        <p:nvPicPr>
          <p:cNvPr id="22" name="Picture 21">
            <a:extLst>
              <a:ext uri="{FF2B5EF4-FFF2-40B4-BE49-F238E27FC236}">
                <a16:creationId xmlns:a16="http://schemas.microsoft.com/office/drawing/2014/main" id="{BB12517E-093E-D74C-0554-A2458A6E0D8E}"/>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438282" y="3030205"/>
            <a:ext cx="1504950" cy="1257300"/>
          </a:xfrm>
          <a:prstGeom prst="rect">
            <a:avLst/>
          </a:prstGeom>
        </p:spPr>
      </p:pic>
      <p:pic>
        <p:nvPicPr>
          <p:cNvPr id="24" name="Picture 23">
            <a:extLst>
              <a:ext uri="{FF2B5EF4-FFF2-40B4-BE49-F238E27FC236}">
                <a16:creationId xmlns:a16="http://schemas.microsoft.com/office/drawing/2014/main" id="{C253CB41-96A2-D2F1-08AD-398FDD3E938D}"/>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5158712" y="3297316"/>
            <a:ext cx="1504950" cy="1257300"/>
          </a:xfrm>
          <a:prstGeom prst="rect">
            <a:avLst/>
          </a:prstGeom>
        </p:spPr>
      </p:pic>
      <p:pic>
        <p:nvPicPr>
          <p:cNvPr id="26" name="Picture 25">
            <a:extLst>
              <a:ext uri="{FF2B5EF4-FFF2-40B4-BE49-F238E27FC236}">
                <a16:creationId xmlns:a16="http://schemas.microsoft.com/office/drawing/2014/main" id="{2BD93AA2-3C1F-D175-BF0A-FAF48AC1482B}"/>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4957755" y="3030205"/>
            <a:ext cx="1504950" cy="1257300"/>
          </a:xfrm>
          <a:prstGeom prst="rect">
            <a:avLst/>
          </a:prstGeom>
        </p:spPr>
      </p:pic>
      <p:pic>
        <p:nvPicPr>
          <p:cNvPr id="28" name="Picture 27">
            <a:extLst>
              <a:ext uri="{FF2B5EF4-FFF2-40B4-BE49-F238E27FC236}">
                <a16:creationId xmlns:a16="http://schemas.microsoft.com/office/drawing/2014/main" id="{9536B9A8-6DA0-2D04-0D77-ECF44982F1CF}"/>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1228729" y="2728627"/>
            <a:ext cx="1504950" cy="1257300"/>
          </a:xfrm>
          <a:prstGeom prst="rect">
            <a:avLst/>
          </a:prstGeom>
        </p:spPr>
      </p:pic>
      <p:pic>
        <p:nvPicPr>
          <p:cNvPr id="30" name="Picture 29">
            <a:extLst>
              <a:ext uri="{FF2B5EF4-FFF2-40B4-BE49-F238E27FC236}">
                <a16:creationId xmlns:a16="http://schemas.microsoft.com/office/drawing/2014/main" id="{A633B3B4-5E4F-1E97-0D40-1AE09AB68736}"/>
              </a:ext>
            </a:extLst>
          </p:cNvPr>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1019176" y="2427049"/>
            <a:ext cx="1504950" cy="1257300"/>
          </a:xfrm>
          <a:prstGeom prst="rect">
            <a:avLst/>
          </a:prstGeom>
        </p:spPr>
      </p:pic>
      <p:pic>
        <p:nvPicPr>
          <p:cNvPr id="32" name="Picture 31">
            <a:extLst>
              <a:ext uri="{FF2B5EF4-FFF2-40B4-BE49-F238E27FC236}">
                <a16:creationId xmlns:a16="http://schemas.microsoft.com/office/drawing/2014/main" id="{CF9EFC13-58D5-868C-6A46-F0326FD03778}"/>
              </a:ext>
            </a:extLst>
          </p:cNvPr>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4800765" y="2732479"/>
            <a:ext cx="1504950" cy="1257300"/>
          </a:xfrm>
          <a:prstGeom prst="rect">
            <a:avLst/>
          </a:prstGeom>
        </p:spPr>
      </p:pic>
      <p:pic>
        <p:nvPicPr>
          <p:cNvPr id="34" name="Picture 33">
            <a:extLst>
              <a:ext uri="{FF2B5EF4-FFF2-40B4-BE49-F238E27FC236}">
                <a16:creationId xmlns:a16="http://schemas.microsoft.com/office/drawing/2014/main" id="{5A062A14-9022-AF88-7BD3-0E6074221227}"/>
              </a:ext>
            </a:extLst>
          </p:cNvPr>
          <p:cNvPicPr>
            <a:picLocks noChangeAspect="1"/>
          </p:cNvPicPr>
          <p:nvPr/>
        </p:nvPicPr>
        <p:blipFill>
          <a:blip r:embed="rId11">
            <a:extLst>
              <a:ext uri="{28A0092B-C50C-407E-A947-70E740481C1C}">
                <a14:useLocalDpi xmlns:a14="http://schemas.microsoft.com/office/drawing/2010/main" val="0"/>
              </a:ext>
            </a:extLst>
          </a:blip>
          <a:stretch>
            <a:fillRect/>
          </a:stretch>
        </p:blipFill>
        <p:spPr>
          <a:xfrm>
            <a:off x="4538649" y="2453420"/>
            <a:ext cx="1504950" cy="1257300"/>
          </a:xfrm>
          <a:prstGeom prst="rect">
            <a:avLst/>
          </a:prstGeom>
        </p:spPr>
      </p:pic>
      <p:pic>
        <p:nvPicPr>
          <p:cNvPr id="35" name="Picture 34">
            <a:extLst>
              <a:ext uri="{FF2B5EF4-FFF2-40B4-BE49-F238E27FC236}">
                <a16:creationId xmlns:a16="http://schemas.microsoft.com/office/drawing/2014/main" id="{EEA5E9B5-8411-A2DF-6BAF-BB41402D2C87}"/>
              </a:ext>
            </a:extLst>
          </p:cNvPr>
          <p:cNvPicPr>
            <a:picLocks noChangeAspect="1"/>
          </p:cNvPicPr>
          <p:nvPr/>
        </p:nvPicPr>
        <p:blipFill>
          <a:blip r:embed="rId12"/>
          <a:stretch>
            <a:fillRect/>
          </a:stretch>
        </p:blipFill>
        <p:spPr>
          <a:xfrm>
            <a:off x="3185647" y="2569456"/>
            <a:ext cx="1176683" cy="862124"/>
          </a:xfrm>
          <a:prstGeom prst="rect">
            <a:avLst/>
          </a:prstGeom>
        </p:spPr>
      </p:pic>
      <p:sp>
        <p:nvSpPr>
          <p:cNvPr id="36" name="TextBox 35">
            <a:extLst>
              <a:ext uri="{FF2B5EF4-FFF2-40B4-BE49-F238E27FC236}">
                <a16:creationId xmlns:a16="http://schemas.microsoft.com/office/drawing/2014/main" id="{8D99E815-B7E6-BD27-3257-D938D2FEFA31}"/>
              </a:ext>
            </a:extLst>
          </p:cNvPr>
          <p:cNvSpPr txBox="1"/>
          <p:nvPr/>
        </p:nvSpPr>
        <p:spPr>
          <a:xfrm>
            <a:off x="3581400" y="3658855"/>
            <a:ext cx="577174" cy="369332"/>
          </a:xfrm>
          <a:prstGeom prst="rect">
            <a:avLst/>
          </a:prstGeom>
          <a:noFill/>
        </p:spPr>
        <p:txBody>
          <a:bodyPr wrap="square" rtlCol="0">
            <a:spAutoFit/>
          </a:bodyPr>
          <a:lstStyle/>
          <a:p>
            <a:r>
              <a:rPr lang="en-US" dirty="0"/>
              <a:t>or</a:t>
            </a:r>
            <a:endParaRPr lang="en-IN" dirty="0"/>
          </a:p>
        </p:txBody>
      </p:sp>
      <p:pic>
        <p:nvPicPr>
          <p:cNvPr id="37" name="Picture 36">
            <a:extLst>
              <a:ext uri="{FF2B5EF4-FFF2-40B4-BE49-F238E27FC236}">
                <a16:creationId xmlns:a16="http://schemas.microsoft.com/office/drawing/2014/main" id="{A2D3295B-0100-6FCF-33A8-91602E22922F}"/>
              </a:ext>
            </a:extLst>
          </p:cNvPr>
          <p:cNvPicPr>
            <a:picLocks noChangeAspect="1"/>
          </p:cNvPicPr>
          <p:nvPr/>
        </p:nvPicPr>
        <p:blipFill>
          <a:blip r:embed="rId13"/>
          <a:stretch>
            <a:fillRect/>
          </a:stretch>
        </p:blipFill>
        <p:spPr>
          <a:xfrm>
            <a:off x="3350425" y="4009726"/>
            <a:ext cx="847126" cy="856752"/>
          </a:xfrm>
          <a:prstGeom prst="rect">
            <a:avLst/>
          </a:prstGeom>
        </p:spPr>
      </p:pic>
      <p:sp>
        <p:nvSpPr>
          <p:cNvPr id="38" name="Arrow: Right 37">
            <a:extLst>
              <a:ext uri="{FF2B5EF4-FFF2-40B4-BE49-F238E27FC236}">
                <a16:creationId xmlns:a16="http://schemas.microsoft.com/office/drawing/2014/main" id="{A23A521B-05FD-7AEF-CD46-105460021278}"/>
              </a:ext>
            </a:extLst>
          </p:cNvPr>
          <p:cNvSpPr/>
          <p:nvPr/>
        </p:nvSpPr>
        <p:spPr>
          <a:xfrm>
            <a:off x="6916046" y="3429000"/>
            <a:ext cx="552450" cy="428994"/>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N"/>
          </a:p>
        </p:txBody>
      </p:sp>
      <p:pic>
        <p:nvPicPr>
          <p:cNvPr id="39" name="Picture 38">
            <a:extLst>
              <a:ext uri="{FF2B5EF4-FFF2-40B4-BE49-F238E27FC236}">
                <a16:creationId xmlns:a16="http://schemas.microsoft.com/office/drawing/2014/main" id="{92D4D4E9-D24F-A749-DD59-EE35D90023FD}"/>
              </a:ext>
            </a:extLst>
          </p:cNvPr>
          <p:cNvPicPr>
            <a:picLocks noChangeAspect="1"/>
          </p:cNvPicPr>
          <p:nvPr/>
        </p:nvPicPr>
        <p:blipFill>
          <a:blip r:embed="rId12"/>
          <a:stretch>
            <a:fillRect/>
          </a:stretch>
        </p:blipFill>
        <p:spPr>
          <a:xfrm>
            <a:off x="8648533" y="2665801"/>
            <a:ext cx="1176683" cy="862124"/>
          </a:xfrm>
          <a:prstGeom prst="rect">
            <a:avLst/>
          </a:prstGeom>
        </p:spPr>
      </p:pic>
      <p:sp>
        <p:nvSpPr>
          <p:cNvPr id="40" name="TextBox 39">
            <a:extLst>
              <a:ext uri="{FF2B5EF4-FFF2-40B4-BE49-F238E27FC236}">
                <a16:creationId xmlns:a16="http://schemas.microsoft.com/office/drawing/2014/main" id="{1EDF627F-C666-B53F-F934-C71F5EA556FA}"/>
              </a:ext>
            </a:extLst>
          </p:cNvPr>
          <p:cNvSpPr txBox="1"/>
          <p:nvPr/>
        </p:nvSpPr>
        <p:spPr>
          <a:xfrm>
            <a:off x="9064660" y="3702450"/>
            <a:ext cx="577174" cy="369332"/>
          </a:xfrm>
          <a:prstGeom prst="rect">
            <a:avLst/>
          </a:prstGeom>
          <a:noFill/>
        </p:spPr>
        <p:txBody>
          <a:bodyPr wrap="square" rtlCol="0">
            <a:spAutoFit/>
          </a:bodyPr>
          <a:lstStyle/>
          <a:p>
            <a:r>
              <a:rPr lang="en-US" dirty="0"/>
              <a:t>or</a:t>
            </a:r>
            <a:endParaRPr lang="en-IN" dirty="0"/>
          </a:p>
        </p:txBody>
      </p:sp>
      <p:pic>
        <p:nvPicPr>
          <p:cNvPr id="41" name="Picture 40">
            <a:extLst>
              <a:ext uri="{FF2B5EF4-FFF2-40B4-BE49-F238E27FC236}">
                <a16:creationId xmlns:a16="http://schemas.microsoft.com/office/drawing/2014/main" id="{2FD315EE-4C14-0E14-9E9B-B4A889DB0C5C}"/>
              </a:ext>
            </a:extLst>
          </p:cNvPr>
          <p:cNvPicPr>
            <a:picLocks noChangeAspect="1"/>
          </p:cNvPicPr>
          <p:nvPr/>
        </p:nvPicPr>
        <p:blipFill>
          <a:blip r:embed="rId13"/>
          <a:stretch>
            <a:fillRect/>
          </a:stretch>
        </p:blipFill>
        <p:spPr>
          <a:xfrm>
            <a:off x="8813312" y="4051500"/>
            <a:ext cx="847126" cy="856752"/>
          </a:xfrm>
          <a:prstGeom prst="rect">
            <a:avLst/>
          </a:prstGeom>
        </p:spPr>
      </p:pic>
      <p:pic>
        <p:nvPicPr>
          <p:cNvPr id="42" name="Picture 41">
            <a:extLst>
              <a:ext uri="{FF2B5EF4-FFF2-40B4-BE49-F238E27FC236}">
                <a16:creationId xmlns:a16="http://schemas.microsoft.com/office/drawing/2014/main" id="{9AEBFB02-6ED4-0979-2D1D-977CF5B0BF70}"/>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10467979" y="2746360"/>
            <a:ext cx="781046" cy="652520"/>
          </a:xfrm>
          <a:prstGeom prst="rect">
            <a:avLst/>
          </a:prstGeom>
        </p:spPr>
      </p:pic>
      <p:pic>
        <p:nvPicPr>
          <p:cNvPr id="43" name="Picture 42">
            <a:extLst>
              <a:ext uri="{FF2B5EF4-FFF2-40B4-BE49-F238E27FC236}">
                <a16:creationId xmlns:a16="http://schemas.microsoft.com/office/drawing/2014/main" id="{662DE8D1-5C92-0744-866F-F37114C5AA92}"/>
              </a:ext>
            </a:extLst>
          </p:cNvPr>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10258426" y="2444782"/>
            <a:ext cx="781046" cy="652520"/>
          </a:xfrm>
          <a:prstGeom prst="rect">
            <a:avLst/>
          </a:prstGeom>
        </p:spPr>
      </p:pic>
      <p:pic>
        <p:nvPicPr>
          <p:cNvPr id="44" name="Content Placeholder 19">
            <a:extLst>
              <a:ext uri="{FF2B5EF4-FFF2-40B4-BE49-F238E27FC236}">
                <a16:creationId xmlns:a16="http://schemas.microsoft.com/office/drawing/2014/main" id="{03790E25-6A35-04CE-1986-E9C460D1AE4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448932" y="4258946"/>
            <a:ext cx="771518" cy="644559"/>
          </a:xfrm>
          <a:prstGeom prst="rect">
            <a:avLst/>
          </a:prstGeom>
        </p:spPr>
      </p:pic>
      <p:pic>
        <p:nvPicPr>
          <p:cNvPr id="45" name="Picture 44">
            <a:extLst>
              <a:ext uri="{FF2B5EF4-FFF2-40B4-BE49-F238E27FC236}">
                <a16:creationId xmlns:a16="http://schemas.microsoft.com/office/drawing/2014/main" id="{96D1803A-D64A-BD1C-7CF8-70A75BA4AB4C}"/>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0267956" y="3965225"/>
            <a:ext cx="771518" cy="644559"/>
          </a:xfrm>
          <a:prstGeom prst="rect">
            <a:avLst/>
          </a:prstGeom>
        </p:spPr>
      </p:pic>
      <p:sp>
        <p:nvSpPr>
          <p:cNvPr id="46" name="TextBox 45">
            <a:extLst>
              <a:ext uri="{FF2B5EF4-FFF2-40B4-BE49-F238E27FC236}">
                <a16:creationId xmlns:a16="http://schemas.microsoft.com/office/drawing/2014/main" id="{161B7B3F-7278-99BC-FBE9-F0A8E7E2F742}"/>
              </a:ext>
            </a:extLst>
          </p:cNvPr>
          <p:cNvSpPr txBox="1"/>
          <p:nvPr/>
        </p:nvSpPr>
        <p:spPr>
          <a:xfrm>
            <a:off x="9815512" y="4909866"/>
            <a:ext cx="1962150" cy="307777"/>
          </a:xfrm>
          <a:prstGeom prst="rect">
            <a:avLst/>
          </a:prstGeom>
          <a:noFill/>
        </p:spPr>
        <p:txBody>
          <a:bodyPr wrap="square" rtlCol="0">
            <a:spAutoFit/>
          </a:bodyPr>
          <a:lstStyle/>
          <a:p>
            <a:pPr algn="ctr"/>
            <a:r>
              <a:rPr lang="en-US" sz="1400" b="1" dirty="0">
                <a:solidFill>
                  <a:srgbClr val="C00000"/>
                </a:solidFill>
              </a:rPr>
              <a:t>Abnormal Cell</a:t>
            </a:r>
            <a:endParaRPr lang="en-IN" sz="1400" b="1" dirty="0">
              <a:solidFill>
                <a:srgbClr val="C00000"/>
              </a:solidFill>
            </a:endParaRPr>
          </a:p>
        </p:txBody>
      </p:sp>
      <p:sp>
        <p:nvSpPr>
          <p:cNvPr id="47" name="TextBox 46">
            <a:extLst>
              <a:ext uri="{FF2B5EF4-FFF2-40B4-BE49-F238E27FC236}">
                <a16:creationId xmlns:a16="http://schemas.microsoft.com/office/drawing/2014/main" id="{417772A4-6F65-5DD0-457F-9DA4505BA6EF}"/>
              </a:ext>
            </a:extLst>
          </p:cNvPr>
          <p:cNvSpPr txBox="1"/>
          <p:nvPr/>
        </p:nvSpPr>
        <p:spPr>
          <a:xfrm>
            <a:off x="9686924" y="2152169"/>
            <a:ext cx="1962150" cy="307777"/>
          </a:xfrm>
          <a:prstGeom prst="rect">
            <a:avLst/>
          </a:prstGeom>
          <a:noFill/>
        </p:spPr>
        <p:txBody>
          <a:bodyPr wrap="square" rtlCol="0">
            <a:spAutoFit/>
          </a:bodyPr>
          <a:lstStyle/>
          <a:p>
            <a:pPr algn="ctr"/>
            <a:r>
              <a:rPr lang="en-US" sz="1400" b="1" dirty="0">
                <a:solidFill>
                  <a:srgbClr val="C00000"/>
                </a:solidFill>
              </a:rPr>
              <a:t>Normal Cell</a:t>
            </a:r>
            <a:endParaRPr lang="en-IN" sz="1400" b="1" dirty="0">
              <a:solidFill>
                <a:srgbClr val="C00000"/>
              </a:solidFill>
            </a:endParaRPr>
          </a:p>
        </p:txBody>
      </p:sp>
      <p:sp>
        <p:nvSpPr>
          <p:cNvPr id="53" name="Rectangle: Rounded Corners 52">
            <a:extLst>
              <a:ext uri="{FF2B5EF4-FFF2-40B4-BE49-F238E27FC236}">
                <a16:creationId xmlns:a16="http://schemas.microsoft.com/office/drawing/2014/main" id="{2A8E58C1-34F0-ECA9-E787-A216562D95C2}"/>
              </a:ext>
            </a:extLst>
          </p:cNvPr>
          <p:cNvSpPr/>
          <p:nvPr/>
        </p:nvSpPr>
        <p:spPr>
          <a:xfrm>
            <a:off x="10073430" y="2172419"/>
            <a:ext cx="1378156" cy="1283130"/>
          </a:xfrm>
          <a:prstGeom prst="roundRect">
            <a:avLst/>
          </a:prstGeom>
          <a:solidFill>
            <a:schemeClr val="bg1">
              <a:alpha val="7000"/>
            </a:schemeClr>
          </a:solidFill>
          <a:ln w="31750"/>
        </p:spPr>
        <p:style>
          <a:lnRef idx="1">
            <a:schemeClr val="accent1"/>
          </a:lnRef>
          <a:fillRef idx="2">
            <a:schemeClr val="accent1"/>
          </a:fillRef>
          <a:effectRef idx="1">
            <a:schemeClr val="accent1"/>
          </a:effectRef>
          <a:fontRef idx="minor">
            <a:schemeClr val="dk1"/>
          </a:fontRef>
        </p:style>
        <p:txBody>
          <a:bodyPr rtlCol="0" anchor="ctr"/>
          <a:lstStyle/>
          <a:p>
            <a:pPr algn="ctr"/>
            <a:endParaRPr lang="en-IN"/>
          </a:p>
        </p:txBody>
      </p:sp>
      <p:sp>
        <p:nvSpPr>
          <p:cNvPr id="54" name="Rectangle: Rounded Corners 53">
            <a:extLst>
              <a:ext uri="{FF2B5EF4-FFF2-40B4-BE49-F238E27FC236}">
                <a16:creationId xmlns:a16="http://schemas.microsoft.com/office/drawing/2014/main" id="{7039D355-D5B7-DBAD-F0D3-9C2E50543A9B}"/>
              </a:ext>
            </a:extLst>
          </p:cNvPr>
          <p:cNvSpPr/>
          <p:nvPr/>
        </p:nvSpPr>
        <p:spPr>
          <a:xfrm>
            <a:off x="10064640" y="3896022"/>
            <a:ext cx="1378156" cy="1283130"/>
          </a:xfrm>
          <a:prstGeom prst="roundRect">
            <a:avLst/>
          </a:prstGeom>
          <a:solidFill>
            <a:schemeClr val="bg1">
              <a:alpha val="7000"/>
            </a:schemeClr>
          </a:solidFill>
          <a:ln w="31750"/>
        </p:spPr>
        <p:style>
          <a:lnRef idx="1">
            <a:schemeClr val="accent1"/>
          </a:lnRef>
          <a:fillRef idx="2">
            <a:schemeClr val="accent1"/>
          </a:fillRef>
          <a:effectRef idx="1">
            <a:schemeClr val="accent1"/>
          </a:effectRef>
          <a:fontRef idx="minor">
            <a:schemeClr val="dk1"/>
          </a:fontRef>
        </p:style>
        <p:txBody>
          <a:bodyPr rtlCol="0" anchor="ctr"/>
          <a:lstStyle/>
          <a:p>
            <a:pPr algn="ctr"/>
            <a:endParaRPr lang="en-IN"/>
          </a:p>
        </p:txBody>
      </p:sp>
      <p:sp>
        <p:nvSpPr>
          <p:cNvPr id="55" name="Rectangle 54">
            <a:extLst>
              <a:ext uri="{FF2B5EF4-FFF2-40B4-BE49-F238E27FC236}">
                <a16:creationId xmlns:a16="http://schemas.microsoft.com/office/drawing/2014/main" id="{CE55C7D0-84D5-6656-FCCB-D9800DC9DE22}"/>
              </a:ext>
            </a:extLst>
          </p:cNvPr>
          <p:cNvSpPr/>
          <p:nvPr/>
        </p:nvSpPr>
        <p:spPr>
          <a:xfrm rot="16200000">
            <a:off x="6936668" y="3413862"/>
            <a:ext cx="1814063" cy="577174"/>
          </a:xfrm>
          <a:prstGeom prst="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en-US" b="1" dirty="0"/>
              <a:t>Shape Features</a:t>
            </a:r>
            <a:endParaRPr lang="en-IN" b="1" dirty="0"/>
          </a:p>
        </p:txBody>
      </p:sp>
      <p:sp>
        <p:nvSpPr>
          <p:cNvPr id="3" name="TextBox 2">
            <a:extLst>
              <a:ext uri="{FF2B5EF4-FFF2-40B4-BE49-F238E27FC236}">
                <a16:creationId xmlns:a16="http://schemas.microsoft.com/office/drawing/2014/main" id="{44D934FE-DB43-744B-5621-52753672A8A0}"/>
              </a:ext>
            </a:extLst>
          </p:cNvPr>
          <p:cNvSpPr txBox="1"/>
          <p:nvPr/>
        </p:nvSpPr>
        <p:spPr>
          <a:xfrm>
            <a:off x="1408880" y="5179152"/>
            <a:ext cx="1133471" cy="307777"/>
          </a:xfrm>
          <a:prstGeom prst="rect">
            <a:avLst/>
          </a:prstGeom>
          <a:noFill/>
        </p:spPr>
        <p:txBody>
          <a:bodyPr wrap="square" rtlCol="0">
            <a:spAutoFit/>
          </a:bodyPr>
          <a:lstStyle/>
          <a:p>
            <a:r>
              <a:rPr lang="en-US" sz="1400" b="1" dirty="0">
                <a:solidFill>
                  <a:srgbClr val="993300"/>
                </a:solidFill>
              </a:rPr>
              <a:t>Input image</a:t>
            </a:r>
            <a:endParaRPr lang="en-IN" sz="1400" b="1" dirty="0">
              <a:solidFill>
                <a:srgbClr val="993300"/>
              </a:solidFill>
            </a:endParaRPr>
          </a:p>
        </p:txBody>
      </p:sp>
      <p:sp>
        <p:nvSpPr>
          <p:cNvPr id="4" name="TextBox 3">
            <a:extLst>
              <a:ext uri="{FF2B5EF4-FFF2-40B4-BE49-F238E27FC236}">
                <a16:creationId xmlns:a16="http://schemas.microsoft.com/office/drawing/2014/main" id="{66D48DD4-DFEC-7CD5-E447-BAD71BF42A91}"/>
              </a:ext>
            </a:extLst>
          </p:cNvPr>
          <p:cNvSpPr txBox="1"/>
          <p:nvPr/>
        </p:nvSpPr>
        <p:spPr>
          <a:xfrm>
            <a:off x="3237587" y="5199539"/>
            <a:ext cx="1235398" cy="307777"/>
          </a:xfrm>
          <a:prstGeom prst="rect">
            <a:avLst/>
          </a:prstGeom>
          <a:noFill/>
        </p:spPr>
        <p:txBody>
          <a:bodyPr wrap="square" rtlCol="0">
            <a:spAutoFit/>
          </a:bodyPr>
          <a:lstStyle/>
          <a:p>
            <a:r>
              <a:rPr lang="en-US" sz="1400" b="1" dirty="0">
                <a:solidFill>
                  <a:srgbClr val="993300"/>
                </a:solidFill>
              </a:rPr>
              <a:t>Segmentation</a:t>
            </a:r>
            <a:endParaRPr lang="en-IN" sz="1400" b="1" dirty="0">
              <a:solidFill>
                <a:srgbClr val="993300"/>
              </a:solidFill>
            </a:endParaRPr>
          </a:p>
        </p:txBody>
      </p:sp>
      <p:sp>
        <p:nvSpPr>
          <p:cNvPr id="5" name="TextBox 4">
            <a:extLst>
              <a:ext uri="{FF2B5EF4-FFF2-40B4-BE49-F238E27FC236}">
                <a16:creationId xmlns:a16="http://schemas.microsoft.com/office/drawing/2014/main" id="{8169C1AE-4BA3-77BB-20FD-895C57A26115}"/>
              </a:ext>
            </a:extLst>
          </p:cNvPr>
          <p:cNvSpPr txBox="1"/>
          <p:nvPr/>
        </p:nvSpPr>
        <p:spPr>
          <a:xfrm>
            <a:off x="5168220" y="5199540"/>
            <a:ext cx="1594530" cy="307777"/>
          </a:xfrm>
          <a:prstGeom prst="rect">
            <a:avLst/>
          </a:prstGeom>
          <a:noFill/>
        </p:spPr>
        <p:txBody>
          <a:bodyPr wrap="square" rtlCol="0">
            <a:spAutoFit/>
          </a:bodyPr>
          <a:lstStyle/>
          <a:p>
            <a:r>
              <a:rPr lang="en-US" sz="1400" b="1" dirty="0">
                <a:solidFill>
                  <a:srgbClr val="993300"/>
                </a:solidFill>
              </a:rPr>
              <a:t>Binary mask(ROI)</a:t>
            </a:r>
            <a:endParaRPr lang="en-IN" sz="1400" b="1" dirty="0">
              <a:solidFill>
                <a:srgbClr val="993300"/>
              </a:solidFill>
            </a:endParaRPr>
          </a:p>
        </p:txBody>
      </p:sp>
      <p:sp>
        <p:nvSpPr>
          <p:cNvPr id="6" name="TextBox 5">
            <a:extLst>
              <a:ext uri="{FF2B5EF4-FFF2-40B4-BE49-F238E27FC236}">
                <a16:creationId xmlns:a16="http://schemas.microsoft.com/office/drawing/2014/main" id="{4E6B0E4C-3D47-F76F-11EB-995BF62DEA76}"/>
              </a:ext>
            </a:extLst>
          </p:cNvPr>
          <p:cNvSpPr txBox="1"/>
          <p:nvPr/>
        </p:nvSpPr>
        <p:spPr>
          <a:xfrm>
            <a:off x="7331957" y="5004181"/>
            <a:ext cx="1023484" cy="523220"/>
          </a:xfrm>
          <a:prstGeom prst="rect">
            <a:avLst/>
          </a:prstGeom>
          <a:noFill/>
        </p:spPr>
        <p:txBody>
          <a:bodyPr wrap="square" rtlCol="0">
            <a:spAutoFit/>
          </a:bodyPr>
          <a:lstStyle/>
          <a:p>
            <a:r>
              <a:rPr lang="en-US" sz="1400" b="1" dirty="0">
                <a:solidFill>
                  <a:srgbClr val="993300"/>
                </a:solidFill>
              </a:rPr>
              <a:t>Geometric descriptor</a:t>
            </a:r>
            <a:endParaRPr lang="en-IN" sz="1400" b="1" dirty="0">
              <a:solidFill>
                <a:srgbClr val="993300"/>
              </a:solidFill>
            </a:endParaRPr>
          </a:p>
        </p:txBody>
      </p:sp>
      <p:sp>
        <p:nvSpPr>
          <p:cNvPr id="11" name="TextBox 10">
            <a:extLst>
              <a:ext uri="{FF2B5EF4-FFF2-40B4-BE49-F238E27FC236}">
                <a16:creationId xmlns:a16="http://schemas.microsoft.com/office/drawing/2014/main" id="{69C295F4-8FE7-53D1-162D-2A9A0D094F6D}"/>
              </a:ext>
            </a:extLst>
          </p:cNvPr>
          <p:cNvSpPr txBox="1"/>
          <p:nvPr/>
        </p:nvSpPr>
        <p:spPr>
          <a:xfrm rot="16200000">
            <a:off x="8647738" y="5288452"/>
            <a:ext cx="1235398" cy="307777"/>
          </a:xfrm>
          <a:prstGeom prst="rect">
            <a:avLst/>
          </a:prstGeom>
          <a:noFill/>
        </p:spPr>
        <p:txBody>
          <a:bodyPr wrap="square" rtlCol="0">
            <a:spAutoFit/>
          </a:bodyPr>
          <a:lstStyle/>
          <a:p>
            <a:r>
              <a:rPr lang="en-US" sz="1400" b="1" dirty="0">
                <a:solidFill>
                  <a:srgbClr val="993300"/>
                </a:solidFill>
              </a:rPr>
              <a:t>Classification </a:t>
            </a:r>
            <a:endParaRPr lang="en-IN" sz="1400" b="1" dirty="0">
              <a:solidFill>
                <a:srgbClr val="993300"/>
              </a:solidFill>
            </a:endParaRPr>
          </a:p>
        </p:txBody>
      </p:sp>
    </p:spTree>
    <p:extLst>
      <p:ext uri="{BB962C8B-B14F-4D97-AF65-F5344CB8AC3E}">
        <p14:creationId xmlns:p14="http://schemas.microsoft.com/office/powerpoint/2010/main" val="412795647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5943E16-CC69-6A3E-8EED-6BC68F38FB0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63553BE-5B21-BCF6-FEAB-866ED7D52C49}"/>
              </a:ext>
            </a:extLst>
          </p:cNvPr>
          <p:cNvSpPr>
            <a:spLocks noGrp="1"/>
          </p:cNvSpPr>
          <p:nvPr>
            <p:ph type="title"/>
          </p:nvPr>
        </p:nvSpPr>
        <p:spPr>
          <a:xfrm>
            <a:off x="838199" y="686990"/>
            <a:ext cx="10810875" cy="1325563"/>
          </a:xfrm>
        </p:spPr>
        <p:txBody>
          <a:bodyPr/>
          <a:lstStyle/>
          <a:p>
            <a:r>
              <a:rPr lang="en-US" b="1" dirty="0">
                <a:solidFill>
                  <a:schemeClr val="accent1"/>
                </a:solidFill>
              </a:rPr>
              <a:t>Segmentation</a:t>
            </a:r>
            <a:endParaRPr lang="en-IN" b="1" dirty="0">
              <a:solidFill>
                <a:schemeClr val="accent1"/>
              </a:solidFill>
            </a:endParaRPr>
          </a:p>
        </p:txBody>
      </p:sp>
      <p:sp>
        <p:nvSpPr>
          <p:cNvPr id="3" name="Content Placeholder 2">
            <a:extLst>
              <a:ext uri="{FF2B5EF4-FFF2-40B4-BE49-F238E27FC236}">
                <a16:creationId xmlns:a16="http://schemas.microsoft.com/office/drawing/2014/main" id="{9F5B5B2F-A8D8-4B3E-A60B-15B1A52D7F06}"/>
              </a:ext>
            </a:extLst>
          </p:cNvPr>
          <p:cNvSpPr>
            <a:spLocks noGrp="1"/>
          </p:cNvSpPr>
          <p:nvPr>
            <p:ph idx="1"/>
          </p:nvPr>
        </p:nvSpPr>
        <p:spPr>
          <a:xfrm>
            <a:off x="838199" y="1854200"/>
            <a:ext cx="10515600" cy="4351338"/>
          </a:xfrm>
        </p:spPr>
        <p:txBody>
          <a:bodyPr>
            <a:normAutofit/>
          </a:bodyPr>
          <a:lstStyle/>
          <a:p>
            <a:pPr algn="just"/>
            <a:r>
              <a:rPr lang="en-US" sz="1800" dirty="0"/>
              <a:t>Cell nucleus can be segmented using </a:t>
            </a:r>
            <a:r>
              <a:rPr lang="en-US" sz="1800" b="1" dirty="0">
                <a:solidFill>
                  <a:srgbClr val="FF0000"/>
                </a:solidFill>
              </a:rPr>
              <a:t>state of the art image processing methods </a:t>
            </a:r>
            <a:r>
              <a:rPr lang="en-US" sz="1800" dirty="0"/>
              <a:t>or </a:t>
            </a:r>
            <a:r>
              <a:rPr lang="en-US" sz="1800" b="1" dirty="0">
                <a:solidFill>
                  <a:srgbClr val="FF0000"/>
                </a:solidFill>
              </a:rPr>
              <a:t>deep learning-based approach.</a:t>
            </a:r>
          </a:p>
          <a:p>
            <a:pPr algn="just"/>
            <a:r>
              <a:rPr lang="en-US" sz="1800" dirty="0"/>
              <a:t>Shape features of the cell nucleus region gives information about the asymmetric analysis between normal and abnormal cells. </a:t>
            </a:r>
            <a:endParaRPr lang="en-IN" sz="1800" dirty="0">
              <a:solidFill>
                <a:srgbClr val="993300"/>
              </a:solidFill>
              <a:cs typeface="Times New Roman" panose="02020603050405020304" pitchFamily="18" charset="0"/>
            </a:endParaRPr>
          </a:p>
        </p:txBody>
      </p:sp>
      <p:sp>
        <p:nvSpPr>
          <p:cNvPr id="7" name="Date Placeholder 6">
            <a:extLst>
              <a:ext uri="{FF2B5EF4-FFF2-40B4-BE49-F238E27FC236}">
                <a16:creationId xmlns:a16="http://schemas.microsoft.com/office/drawing/2014/main" id="{0D197EDB-0B5D-1826-3E13-E2DF9E38E72E}"/>
              </a:ext>
            </a:extLst>
          </p:cNvPr>
          <p:cNvSpPr>
            <a:spLocks noGrp="1"/>
          </p:cNvSpPr>
          <p:nvPr>
            <p:ph type="dt" sz="half" idx="10"/>
          </p:nvPr>
        </p:nvSpPr>
        <p:spPr/>
        <p:txBody>
          <a:bodyPr/>
          <a:lstStyle/>
          <a:p>
            <a:fld id="{12BF6E32-FEAD-4719-953B-AB2C5ACEFE76}" type="datetime1">
              <a:rPr lang="en-IN" smtClean="0"/>
              <a:t>29-10-2025</a:t>
            </a:fld>
            <a:endParaRPr lang="en-IN"/>
          </a:p>
        </p:txBody>
      </p:sp>
      <p:sp>
        <p:nvSpPr>
          <p:cNvPr id="8" name="Slide Number Placeholder 7">
            <a:extLst>
              <a:ext uri="{FF2B5EF4-FFF2-40B4-BE49-F238E27FC236}">
                <a16:creationId xmlns:a16="http://schemas.microsoft.com/office/drawing/2014/main" id="{43ECE99C-FBF8-44B6-8AF4-A9737E652511}"/>
              </a:ext>
            </a:extLst>
          </p:cNvPr>
          <p:cNvSpPr>
            <a:spLocks noGrp="1"/>
          </p:cNvSpPr>
          <p:nvPr>
            <p:ph type="sldNum" sz="quarter" idx="12"/>
          </p:nvPr>
        </p:nvSpPr>
        <p:spPr/>
        <p:txBody>
          <a:bodyPr/>
          <a:lstStyle/>
          <a:p>
            <a:fld id="{4F190FE7-00C8-4126-ADA5-CD2A38D06676}" type="slidenum">
              <a:rPr lang="en-IN" smtClean="0"/>
              <a:t>5</a:t>
            </a:fld>
            <a:endParaRPr lang="en-IN"/>
          </a:p>
        </p:txBody>
      </p:sp>
      <p:pic>
        <p:nvPicPr>
          <p:cNvPr id="11" name="Picture 10">
            <a:extLst>
              <a:ext uri="{FF2B5EF4-FFF2-40B4-BE49-F238E27FC236}">
                <a16:creationId xmlns:a16="http://schemas.microsoft.com/office/drawing/2014/main" id="{B0FA7900-6081-E0E9-3E19-FFE0B2F733AF}"/>
              </a:ext>
            </a:extLst>
          </p:cNvPr>
          <p:cNvPicPr>
            <a:picLocks noChangeAspect="1"/>
          </p:cNvPicPr>
          <p:nvPr/>
        </p:nvPicPr>
        <p:blipFill>
          <a:blip r:embed="rId2"/>
          <a:stretch>
            <a:fillRect/>
          </a:stretch>
        </p:blipFill>
        <p:spPr>
          <a:xfrm>
            <a:off x="1297777" y="3251815"/>
            <a:ext cx="7862436" cy="1329343"/>
          </a:xfrm>
          <a:prstGeom prst="rect">
            <a:avLst/>
          </a:prstGeom>
        </p:spPr>
      </p:pic>
      <p:pic>
        <p:nvPicPr>
          <p:cNvPr id="12" name="Picture 11">
            <a:extLst>
              <a:ext uri="{FF2B5EF4-FFF2-40B4-BE49-F238E27FC236}">
                <a16:creationId xmlns:a16="http://schemas.microsoft.com/office/drawing/2014/main" id="{5EF553F4-E955-095A-27EC-E93A52ADFED1}"/>
              </a:ext>
            </a:extLst>
          </p:cNvPr>
          <p:cNvPicPr>
            <a:picLocks noChangeAspect="1"/>
          </p:cNvPicPr>
          <p:nvPr/>
        </p:nvPicPr>
        <p:blipFill>
          <a:blip r:embed="rId3"/>
          <a:stretch>
            <a:fillRect/>
          </a:stretch>
        </p:blipFill>
        <p:spPr>
          <a:xfrm>
            <a:off x="1297777" y="4922098"/>
            <a:ext cx="7862436" cy="1350115"/>
          </a:xfrm>
          <a:prstGeom prst="rect">
            <a:avLst/>
          </a:prstGeom>
        </p:spPr>
      </p:pic>
      <p:sp>
        <p:nvSpPr>
          <p:cNvPr id="13" name="TextBox 12">
            <a:extLst>
              <a:ext uri="{FF2B5EF4-FFF2-40B4-BE49-F238E27FC236}">
                <a16:creationId xmlns:a16="http://schemas.microsoft.com/office/drawing/2014/main" id="{FFB1D329-04E8-F7A7-B9FE-C64114FF7677}"/>
              </a:ext>
            </a:extLst>
          </p:cNvPr>
          <p:cNvSpPr txBox="1"/>
          <p:nvPr/>
        </p:nvSpPr>
        <p:spPr>
          <a:xfrm>
            <a:off x="9357254" y="4077494"/>
            <a:ext cx="2496969" cy="523220"/>
          </a:xfrm>
          <a:prstGeom prst="rect">
            <a:avLst/>
          </a:prstGeom>
          <a:noFill/>
        </p:spPr>
        <p:txBody>
          <a:bodyPr wrap="square" rtlCol="0">
            <a:spAutoFit/>
          </a:bodyPr>
          <a:lstStyle/>
          <a:p>
            <a:r>
              <a:rPr lang="en-US" sz="1400" b="1" dirty="0">
                <a:solidFill>
                  <a:srgbClr val="C00000"/>
                </a:solidFill>
              </a:rPr>
              <a:t>Figure 3: AGMC-TU Pap-Smear Cytological Image Dataset [1]</a:t>
            </a:r>
            <a:endParaRPr lang="en-IN" sz="1400" b="1" dirty="0">
              <a:solidFill>
                <a:srgbClr val="C00000"/>
              </a:solidFill>
            </a:endParaRPr>
          </a:p>
        </p:txBody>
      </p:sp>
      <p:sp>
        <p:nvSpPr>
          <p:cNvPr id="14" name="TextBox 13">
            <a:extLst>
              <a:ext uri="{FF2B5EF4-FFF2-40B4-BE49-F238E27FC236}">
                <a16:creationId xmlns:a16="http://schemas.microsoft.com/office/drawing/2014/main" id="{5350C039-2F6D-6117-2890-10C86DE2A331}"/>
              </a:ext>
            </a:extLst>
          </p:cNvPr>
          <p:cNvSpPr txBox="1"/>
          <p:nvPr/>
        </p:nvSpPr>
        <p:spPr>
          <a:xfrm>
            <a:off x="9376304" y="5466874"/>
            <a:ext cx="2496969" cy="738664"/>
          </a:xfrm>
          <a:prstGeom prst="rect">
            <a:avLst/>
          </a:prstGeom>
          <a:noFill/>
        </p:spPr>
        <p:txBody>
          <a:bodyPr wrap="square" rtlCol="0">
            <a:spAutoFit/>
          </a:bodyPr>
          <a:lstStyle/>
          <a:p>
            <a:r>
              <a:rPr lang="en-US" sz="1400" b="1" dirty="0">
                <a:solidFill>
                  <a:srgbClr val="C00000"/>
                </a:solidFill>
              </a:rPr>
              <a:t>Figure 4: Segmented Images of AGMC-TU Pap-Smear Cytological Image Dataset [3]</a:t>
            </a:r>
            <a:endParaRPr lang="en-IN" sz="1400" b="1" dirty="0">
              <a:solidFill>
                <a:srgbClr val="C00000"/>
              </a:solidFill>
            </a:endParaRPr>
          </a:p>
        </p:txBody>
      </p:sp>
      <p:sp>
        <p:nvSpPr>
          <p:cNvPr id="5" name="Rectangle: Rounded Corners 4">
            <a:extLst>
              <a:ext uri="{FF2B5EF4-FFF2-40B4-BE49-F238E27FC236}">
                <a16:creationId xmlns:a16="http://schemas.microsoft.com/office/drawing/2014/main" id="{D391F166-F2A4-C507-8C75-1CD830C03DC7}"/>
              </a:ext>
            </a:extLst>
          </p:cNvPr>
          <p:cNvSpPr/>
          <p:nvPr/>
        </p:nvSpPr>
        <p:spPr>
          <a:xfrm>
            <a:off x="1133475" y="3124200"/>
            <a:ext cx="8166629" cy="1580411"/>
          </a:xfrm>
          <a:prstGeom prst="roundRect">
            <a:avLst/>
          </a:prstGeom>
          <a:solidFill>
            <a:schemeClr val="accent1">
              <a:alpha val="16000"/>
            </a:schemeClr>
          </a:solidFill>
          <a:ln w="25400">
            <a:prstDash val="lg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6" name="Rectangle: Rounded Corners 5">
            <a:extLst>
              <a:ext uri="{FF2B5EF4-FFF2-40B4-BE49-F238E27FC236}">
                <a16:creationId xmlns:a16="http://schemas.microsoft.com/office/drawing/2014/main" id="{261443F5-1B48-BAC0-7A33-CF64FCBA798F}"/>
              </a:ext>
            </a:extLst>
          </p:cNvPr>
          <p:cNvSpPr/>
          <p:nvPr/>
        </p:nvSpPr>
        <p:spPr>
          <a:xfrm>
            <a:off x="1126630" y="4832226"/>
            <a:ext cx="8166629" cy="1563564"/>
          </a:xfrm>
          <a:prstGeom prst="roundRect">
            <a:avLst/>
          </a:prstGeom>
          <a:solidFill>
            <a:schemeClr val="accent1">
              <a:alpha val="16000"/>
            </a:schemeClr>
          </a:solidFill>
          <a:ln w="25400">
            <a:prstDash val="lg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N"/>
          </a:p>
        </p:txBody>
      </p:sp>
      <p:pic>
        <p:nvPicPr>
          <p:cNvPr id="9" name="Picture 8" descr="GIAN - Global Initiative of Academic Networks">
            <a:extLst>
              <a:ext uri="{FF2B5EF4-FFF2-40B4-BE49-F238E27FC236}">
                <a16:creationId xmlns:a16="http://schemas.microsoft.com/office/drawing/2014/main" id="{D50452D4-A166-05AD-8330-A7819D6E542A}"/>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763" y="5128"/>
            <a:ext cx="1302161" cy="614362"/>
          </a:xfrm>
          <a:prstGeom prst="rect">
            <a:avLst/>
          </a:prstGeom>
          <a:noFill/>
          <a:extLst>
            <a:ext uri="{909E8E84-426E-40DD-AFC4-6F175D3DCCD1}">
              <a14:hiddenFill xmlns:a14="http://schemas.microsoft.com/office/drawing/2010/main">
                <a:solidFill>
                  <a:srgbClr val="FFFFFF"/>
                </a:solidFill>
              </a14:hiddenFill>
            </a:ext>
          </a:extLst>
        </p:spPr>
      </p:pic>
      <p:pic>
        <p:nvPicPr>
          <p:cNvPr id="10" name="Picture 9">
            <a:extLst>
              <a:ext uri="{FF2B5EF4-FFF2-40B4-BE49-F238E27FC236}">
                <a16:creationId xmlns:a16="http://schemas.microsoft.com/office/drawing/2014/main" id="{DFB49F2A-06D7-F22E-415B-549C151DBADB}"/>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1349037" y="0"/>
            <a:ext cx="838200" cy="836185"/>
          </a:xfrm>
          <a:prstGeom prst="rect">
            <a:avLst/>
          </a:prstGeom>
        </p:spPr>
      </p:pic>
    </p:spTree>
    <p:extLst>
      <p:ext uri="{BB962C8B-B14F-4D97-AF65-F5344CB8AC3E}">
        <p14:creationId xmlns:p14="http://schemas.microsoft.com/office/powerpoint/2010/main" val="213919829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D13B62C-A629-D31C-B6E9-5E3C1809002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B2D5810-0E0D-CF25-0B91-418DC8BE8E9F}"/>
              </a:ext>
            </a:extLst>
          </p:cNvPr>
          <p:cNvSpPr>
            <a:spLocks noGrp="1"/>
          </p:cNvSpPr>
          <p:nvPr>
            <p:ph type="title"/>
          </p:nvPr>
        </p:nvSpPr>
        <p:spPr>
          <a:xfrm>
            <a:off x="838199" y="728220"/>
            <a:ext cx="10810875" cy="1325563"/>
          </a:xfrm>
        </p:spPr>
        <p:txBody>
          <a:bodyPr/>
          <a:lstStyle/>
          <a:p>
            <a:r>
              <a:rPr lang="en-US" b="1" dirty="0">
                <a:solidFill>
                  <a:schemeClr val="accent1"/>
                </a:solidFill>
              </a:rPr>
              <a:t>Shape Features</a:t>
            </a:r>
            <a:endParaRPr lang="en-IN" b="1" dirty="0">
              <a:solidFill>
                <a:schemeClr val="accent1"/>
              </a:solidFill>
            </a:endParaRPr>
          </a:p>
        </p:txBody>
      </p:sp>
      <p:sp>
        <p:nvSpPr>
          <p:cNvPr id="3" name="Content Placeholder 2">
            <a:extLst>
              <a:ext uri="{FF2B5EF4-FFF2-40B4-BE49-F238E27FC236}">
                <a16:creationId xmlns:a16="http://schemas.microsoft.com/office/drawing/2014/main" id="{7C1B3F50-A24D-8F3C-1C69-A180CBED64D9}"/>
              </a:ext>
            </a:extLst>
          </p:cNvPr>
          <p:cNvSpPr>
            <a:spLocks noGrp="1"/>
          </p:cNvSpPr>
          <p:nvPr>
            <p:ph idx="1"/>
          </p:nvPr>
        </p:nvSpPr>
        <p:spPr>
          <a:xfrm>
            <a:off x="838199" y="1854200"/>
            <a:ext cx="10515600" cy="4351338"/>
          </a:xfrm>
        </p:spPr>
        <p:txBody>
          <a:bodyPr>
            <a:normAutofit/>
          </a:bodyPr>
          <a:lstStyle/>
          <a:p>
            <a:pPr algn="just"/>
            <a:r>
              <a:rPr lang="en-US" sz="1800" dirty="0"/>
              <a:t>Asymmetric analysis and Characterization of cells can be done by </a:t>
            </a:r>
            <a:r>
              <a:rPr lang="en-US" sz="1800" b="1" dirty="0"/>
              <a:t>shape feature extraction[</a:t>
            </a:r>
            <a:r>
              <a:rPr lang="en-US" sz="1800" dirty="0"/>
              <a:t>3].</a:t>
            </a:r>
          </a:p>
          <a:p>
            <a:pPr algn="just"/>
            <a:r>
              <a:rPr lang="en-US" sz="1800" dirty="0"/>
              <a:t>Shape-based asymmetric analysis forms the mathematical foundation for </a:t>
            </a:r>
            <a:r>
              <a:rPr lang="en-US" sz="1800" b="1" dirty="0"/>
              <a:t>computer-aided diagnosis (CAD)</a:t>
            </a:r>
            <a:r>
              <a:rPr lang="en-US" sz="1800" dirty="0"/>
              <a:t> systems in </a:t>
            </a:r>
            <a:r>
              <a:rPr lang="en-US" sz="1800" b="1" dirty="0"/>
              <a:t>cervical cancer screening.</a:t>
            </a:r>
            <a:endParaRPr lang="en-US" sz="1800" dirty="0"/>
          </a:p>
          <a:p>
            <a:pPr algn="just"/>
            <a:endParaRPr lang="en-US" sz="1800" dirty="0"/>
          </a:p>
        </p:txBody>
      </p:sp>
      <p:sp>
        <p:nvSpPr>
          <p:cNvPr id="7" name="Date Placeholder 6">
            <a:extLst>
              <a:ext uri="{FF2B5EF4-FFF2-40B4-BE49-F238E27FC236}">
                <a16:creationId xmlns:a16="http://schemas.microsoft.com/office/drawing/2014/main" id="{A9EF9F0E-EC62-2C7A-4F6F-41C68CF704D9}"/>
              </a:ext>
            </a:extLst>
          </p:cNvPr>
          <p:cNvSpPr>
            <a:spLocks noGrp="1"/>
          </p:cNvSpPr>
          <p:nvPr>
            <p:ph type="dt" sz="half" idx="10"/>
          </p:nvPr>
        </p:nvSpPr>
        <p:spPr/>
        <p:txBody>
          <a:bodyPr/>
          <a:lstStyle/>
          <a:p>
            <a:fld id="{12BF6E32-FEAD-4719-953B-AB2C5ACEFE76}" type="datetime1">
              <a:rPr lang="en-IN" smtClean="0"/>
              <a:t>29-10-2025</a:t>
            </a:fld>
            <a:endParaRPr lang="en-IN"/>
          </a:p>
        </p:txBody>
      </p:sp>
      <p:sp>
        <p:nvSpPr>
          <p:cNvPr id="8" name="Slide Number Placeholder 7">
            <a:extLst>
              <a:ext uri="{FF2B5EF4-FFF2-40B4-BE49-F238E27FC236}">
                <a16:creationId xmlns:a16="http://schemas.microsoft.com/office/drawing/2014/main" id="{982F8E76-2FE4-C86E-FAC1-C924C58E64B0}"/>
              </a:ext>
            </a:extLst>
          </p:cNvPr>
          <p:cNvSpPr>
            <a:spLocks noGrp="1"/>
          </p:cNvSpPr>
          <p:nvPr>
            <p:ph type="sldNum" sz="quarter" idx="12"/>
          </p:nvPr>
        </p:nvSpPr>
        <p:spPr/>
        <p:txBody>
          <a:bodyPr/>
          <a:lstStyle/>
          <a:p>
            <a:fld id="{4F190FE7-00C8-4126-ADA5-CD2A38D06676}" type="slidenum">
              <a:rPr lang="en-IN" smtClean="0"/>
              <a:t>6</a:t>
            </a:fld>
            <a:endParaRPr lang="en-IN"/>
          </a:p>
        </p:txBody>
      </p:sp>
      <p:pic>
        <p:nvPicPr>
          <p:cNvPr id="9" name="Picture 8">
            <a:extLst>
              <a:ext uri="{FF2B5EF4-FFF2-40B4-BE49-F238E27FC236}">
                <a16:creationId xmlns:a16="http://schemas.microsoft.com/office/drawing/2014/main" id="{CC4DC6AF-F6E8-1408-3423-37DF8591CA37}"/>
              </a:ext>
            </a:extLst>
          </p:cNvPr>
          <p:cNvPicPr>
            <a:picLocks noChangeAspect="1"/>
          </p:cNvPicPr>
          <p:nvPr/>
        </p:nvPicPr>
        <p:blipFill>
          <a:blip r:embed="rId2"/>
          <a:stretch>
            <a:fillRect/>
          </a:stretch>
        </p:blipFill>
        <p:spPr>
          <a:xfrm>
            <a:off x="2708637" y="3956426"/>
            <a:ext cx="1295581" cy="1276528"/>
          </a:xfrm>
          <a:prstGeom prst="rect">
            <a:avLst/>
          </a:prstGeom>
        </p:spPr>
      </p:pic>
      <p:cxnSp>
        <p:nvCxnSpPr>
          <p:cNvPr id="11" name="Straight Arrow Connector 10">
            <a:extLst>
              <a:ext uri="{FF2B5EF4-FFF2-40B4-BE49-F238E27FC236}">
                <a16:creationId xmlns:a16="http://schemas.microsoft.com/office/drawing/2014/main" id="{C2408492-1D79-CC11-4266-9526BEF5278B}"/>
              </a:ext>
            </a:extLst>
          </p:cNvPr>
          <p:cNvCxnSpPr>
            <a:cxnSpLocks/>
          </p:cNvCxnSpPr>
          <p:nvPr/>
        </p:nvCxnSpPr>
        <p:spPr>
          <a:xfrm>
            <a:off x="5834106" y="4608641"/>
            <a:ext cx="523785" cy="0"/>
          </a:xfrm>
          <a:prstGeom prst="straightConnector1">
            <a:avLst/>
          </a:prstGeom>
          <a:ln w="57150">
            <a:tailEnd type="triangle"/>
          </a:ln>
        </p:spPr>
        <p:style>
          <a:lnRef idx="3">
            <a:schemeClr val="accent1"/>
          </a:lnRef>
          <a:fillRef idx="0">
            <a:schemeClr val="accent1"/>
          </a:fillRef>
          <a:effectRef idx="2">
            <a:schemeClr val="accent1"/>
          </a:effectRef>
          <a:fontRef idx="minor">
            <a:schemeClr val="tx1"/>
          </a:fontRef>
        </p:style>
      </p:cxnSp>
      <p:sp>
        <p:nvSpPr>
          <p:cNvPr id="13" name="TextBox 12">
            <a:extLst>
              <a:ext uri="{FF2B5EF4-FFF2-40B4-BE49-F238E27FC236}">
                <a16:creationId xmlns:a16="http://schemas.microsoft.com/office/drawing/2014/main" id="{3E5E9F53-0C05-84F1-AD3D-EC03CC1E5514}"/>
              </a:ext>
            </a:extLst>
          </p:cNvPr>
          <p:cNvSpPr txBox="1"/>
          <p:nvPr/>
        </p:nvSpPr>
        <p:spPr>
          <a:xfrm>
            <a:off x="6541295" y="2820221"/>
            <a:ext cx="3019425" cy="3416320"/>
          </a:xfrm>
          <a:prstGeom prst="rect">
            <a:avLst/>
          </a:prstGeom>
          <a:noFill/>
        </p:spPr>
        <p:txBody>
          <a:bodyPr wrap="square" rtlCol="0">
            <a:spAutoFit/>
          </a:bodyPr>
          <a:lstStyle/>
          <a:p>
            <a:pPr algn="ctr"/>
            <a:r>
              <a:rPr lang="en-US" b="1" dirty="0">
                <a:solidFill>
                  <a:srgbClr val="C00000"/>
                </a:solidFill>
              </a:rPr>
              <a:t>Shape Features</a:t>
            </a:r>
          </a:p>
          <a:p>
            <a:pPr marL="342900" indent="-342900">
              <a:buAutoNum type="arabicPeriod"/>
            </a:pPr>
            <a:r>
              <a:rPr lang="en-US" dirty="0"/>
              <a:t>Nucleus Area (NA)</a:t>
            </a:r>
          </a:p>
          <a:p>
            <a:pPr marL="342900" indent="-342900">
              <a:buAutoNum type="arabicPeriod"/>
            </a:pPr>
            <a:r>
              <a:rPr lang="en-IN" i="1" dirty="0"/>
              <a:t>Nucleus Perimeter (NP)</a:t>
            </a:r>
          </a:p>
          <a:p>
            <a:pPr marL="342900" indent="-342900">
              <a:buAutoNum type="arabicPeriod"/>
            </a:pPr>
            <a:r>
              <a:rPr lang="en-IN" i="1" dirty="0"/>
              <a:t>Nucleus Roundness (NR)</a:t>
            </a:r>
          </a:p>
          <a:p>
            <a:pPr marL="342900" indent="-342900">
              <a:buAutoNum type="arabicPeriod"/>
            </a:pPr>
            <a:r>
              <a:rPr lang="en-IN" i="1" dirty="0"/>
              <a:t>Equivalent Diameter (ED) </a:t>
            </a:r>
          </a:p>
          <a:p>
            <a:pPr marL="342900" indent="-342900">
              <a:buAutoNum type="arabicPeriod"/>
            </a:pPr>
            <a:r>
              <a:rPr lang="en-IN" i="1" dirty="0"/>
              <a:t>Major Axis Length (MAJ) </a:t>
            </a:r>
          </a:p>
          <a:p>
            <a:pPr marL="342900" indent="-342900">
              <a:buAutoNum type="arabicPeriod"/>
            </a:pPr>
            <a:r>
              <a:rPr lang="en-IN" i="1" dirty="0"/>
              <a:t>Minor Axis Length (MIN) </a:t>
            </a:r>
          </a:p>
          <a:p>
            <a:pPr marL="342900" indent="-342900">
              <a:buAutoNum type="arabicPeriod"/>
            </a:pPr>
            <a:r>
              <a:rPr lang="en-IN" i="1" dirty="0"/>
              <a:t>Elongation (EN) </a:t>
            </a:r>
          </a:p>
          <a:p>
            <a:pPr marL="342900" indent="-342900">
              <a:buAutoNum type="arabicPeriod"/>
            </a:pPr>
            <a:r>
              <a:rPr lang="en-IN" i="1" dirty="0"/>
              <a:t>Eccentricity (ECC) </a:t>
            </a:r>
          </a:p>
          <a:p>
            <a:pPr marL="342900" indent="-342900">
              <a:buAutoNum type="arabicPeriod"/>
            </a:pPr>
            <a:r>
              <a:rPr lang="en-IN" i="1" dirty="0"/>
              <a:t>Convex Area (CA) </a:t>
            </a:r>
          </a:p>
          <a:p>
            <a:pPr marL="342900" indent="-342900">
              <a:buAutoNum type="arabicPeriod"/>
            </a:pPr>
            <a:r>
              <a:rPr lang="en-IN" i="1" dirty="0"/>
              <a:t>Solidity (SO) </a:t>
            </a:r>
          </a:p>
          <a:p>
            <a:pPr marL="342900" indent="-342900">
              <a:buAutoNum type="arabicPeriod"/>
            </a:pPr>
            <a:r>
              <a:rPr lang="en-IN" i="1" dirty="0"/>
              <a:t>Extent (EX)   </a:t>
            </a:r>
            <a:endParaRPr lang="en-IN" dirty="0"/>
          </a:p>
        </p:txBody>
      </p:sp>
      <p:sp>
        <p:nvSpPr>
          <p:cNvPr id="14" name="TextBox 13">
            <a:extLst>
              <a:ext uri="{FF2B5EF4-FFF2-40B4-BE49-F238E27FC236}">
                <a16:creationId xmlns:a16="http://schemas.microsoft.com/office/drawing/2014/main" id="{20F58F01-DF50-0A94-6961-9892AA00A0A8}"/>
              </a:ext>
            </a:extLst>
          </p:cNvPr>
          <p:cNvSpPr txBox="1"/>
          <p:nvPr/>
        </p:nvSpPr>
        <p:spPr>
          <a:xfrm>
            <a:off x="2266950" y="5255128"/>
            <a:ext cx="2006176" cy="307777"/>
          </a:xfrm>
          <a:prstGeom prst="rect">
            <a:avLst/>
          </a:prstGeom>
          <a:noFill/>
        </p:spPr>
        <p:txBody>
          <a:bodyPr wrap="square" rtlCol="0">
            <a:spAutoFit/>
          </a:bodyPr>
          <a:lstStyle/>
          <a:p>
            <a:pPr algn="ctr"/>
            <a:r>
              <a:rPr lang="en-US" sz="1400" b="1" dirty="0">
                <a:solidFill>
                  <a:srgbClr val="C00000"/>
                </a:solidFill>
              </a:rPr>
              <a:t>Segmented ROI</a:t>
            </a:r>
            <a:endParaRPr lang="en-IN" sz="1400" b="1" dirty="0">
              <a:solidFill>
                <a:srgbClr val="C00000"/>
              </a:solidFill>
            </a:endParaRPr>
          </a:p>
        </p:txBody>
      </p:sp>
      <p:sp>
        <p:nvSpPr>
          <p:cNvPr id="22" name="Freeform: Shape 21">
            <a:extLst>
              <a:ext uri="{FF2B5EF4-FFF2-40B4-BE49-F238E27FC236}">
                <a16:creationId xmlns:a16="http://schemas.microsoft.com/office/drawing/2014/main" id="{F37DD544-01D2-ADBA-D7AD-403542B1F1C8}"/>
              </a:ext>
            </a:extLst>
          </p:cNvPr>
          <p:cNvSpPr/>
          <p:nvPr/>
        </p:nvSpPr>
        <p:spPr>
          <a:xfrm>
            <a:off x="4791075" y="4192019"/>
            <a:ext cx="812042" cy="767973"/>
          </a:xfrm>
          <a:custGeom>
            <a:avLst/>
            <a:gdLst>
              <a:gd name="connsiteX0" fmla="*/ 368490 w 812042"/>
              <a:gd name="connsiteY0" fmla="*/ 20471 h 750678"/>
              <a:gd name="connsiteX1" fmla="*/ 313899 w 812042"/>
              <a:gd name="connsiteY1" fmla="*/ 13647 h 750678"/>
              <a:gd name="connsiteX2" fmla="*/ 252484 w 812042"/>
              <a:gd name="connsiteY2" fmla="*/ 0 h 750678"/>
              <a:gd name="connsiteX3" fmla="*/ 232012 w 812042"/>
              <a:gd name="connsiteY3" fmla="*/ 13647 h 750678"/>
              <a:gd name="connsiteX4" fmla="*/ 191069 w 812042"/>
              <a:gd name="connsiteY4" fmla="*/ 54591 h 750678"/>
              <a:gd name="connsiteX5" fmla="*/ 163774 w 812042"/>
              <a:gd name="connsiteY5" fmla="*/ 88710 h 750678"/>
              <a:gd name="connsiteX6" fmla="*/ 143302 w 812042"/>
              <a:gd name="connsiteY6" fmla="*/ 109182 h 750678"/>
              <a:gd name="connsiteX7" fmla="*/ 129654 w 812042"/>
              <a:gd name="connsiteY7" fmla="*/ 136477 h 750678"/>
              <a:gd name="connsiteX8" fmla="*/ 109182 w 812042"/>
              <a:gd name="connsiteY8" fmla="*/ 163773 h 750678"/>
              <a:gd name="connsiteX9" fmla="*/ 95535 w 812042"/>
              <a:gd name="connsiteY9" fmla="*/ 184244 h 750678"/>
              <a:gd name="connsiteX10" fmla="*/ 27296 w 812042"/>
              <a:gd name="connsiteY10" fmla="*/ 259307 h 750678"/>
              <a:gd name="connsiteX11" fmla="*/ 13648 w 812042"/>
              <a:gd name="connsiteY11" fmla="*/ 300250 h 750678"/>
              <a:gd name="connsiteX12" fmla="*/ 0 w 812042"/>
              <a:gd name="connsiteY12" fmla="*/ 334370 h 750678"/>
              <a:gd name="connsiteX13" fmla="*/ 13648 w 812042"/>
              <a:gd name="connsiteY13" fmla="*/ 464023 h 750678"/>
              <a:gd name="connsiteX14" fmla="*/ 20472 w 812042"/>
              <a:gd name="connsiteY14" fmla="*/ 491319 h 750678"/>
              <a:gd name="connsiteX15" fmla="*/ 40944 w 812042"/>
              <a:gd name="connsiteY15" fmla="*/ 504967 h 750678"/>
              <a:gd name="connsiteX16" fmla="*/ 54591 w 812042"/>
              <a:gd name="connsiteY16" fmla="*/ 525438 h 750678"/>
              <a:gd name="connsiteX17" fmla="*/ 75063 w 812042"/>
              <a:gd name="connsiteY17" fmla="*/ 539086 h 750678"/>
              <a:gd name="connsiteX18" fmla="*/ 95535 w 812042"/>
              <a:gd name="connsiteY18" fmla="*/ 573206 h 750678"/>
              <a:gd name="connsiteX19" fmla="*/ 163774 w 812042"/>
              <a:gd name="connsiteY19" fmla="*/ 634621 h 750678"/>
              <a:gd name="connsiteX20" fmla="*/ 204717 w 812042"/>
              <a:gd name="connsiteY20" fmla="*/ 682388 h 750678"/>
              <a:gd name="connsiteX21" fmla="*/ 232012 w 812042"/>
              <a:gd name="connsiteY21" fmla="*/ 696035 h 750678"/>
              <a:gd name="connsiteX22" fmla="*/ 279779 w 812042"/>
              <a:gd name="connsiteY22" fmla="*/ 716507 h 750678"/>
              <a:gd name="connsiteX23" fmla="*/ 395785 w 812042"/>
              <a:gd name="connsiteY23" fmla="*/ 730155 h 750678"/>
              <a:gd name="connsiteX24" fmla="*/ 457200 w 812042"/>
              <a:gd name="connsiteY24" fmla="*/ 750626 h 750678"/>
              <a:gd name="connsiteX25" fmla="*/ 491320 w 812042"/>
              <a:gd name="connsiteY25" fmla="*/ 736979 h 750678"/>
              <a:gd name="connsiteX26" fmla="*/ 511791 w 812042"/>
              <a:gd name="connsiteY26" fmla="*/ 730155 h 750678"/>
              <a:gd name="connsiteX27" fmla="*/ 539087 w 812042"/>
              <a:gd name="connsiteY27" fmla="*/ 716507 h 750678"/>
              <a:gd name="connsiteX28" fmla="*/ 620974 w 812042"/>
              <a:gd name="connsiteY28" fmla="*/ 696035 h 750678"/>
              <a:gd name="connsiteX29" fmla="*/ 648269 w 812042"/>
              <a:gd name="connsiteY29" fmla="*/ 675564 h 750678"/>
              <a:gd name="connsiteX30" fmla="*/ 661917 w 812042"/>
              <a:gd name="connsiteY30" fmla="*/ 655092 h 750678"/>
              <a:gd name="connsiteX31" fmla="*/ 689212 w 812042"/>
              <a:gd name="connsiteY31" fmla="*/ 641444 h 750678"/>
              <a:gd name="connsiteX32" fmla="*/ 736979 w 812042"/>
              <a:gd name="connsiteY32" fmla="*/ 614149 h 750678"/>
              <a:gd name="connsiteX33" fmla="*/ 784747 w 812042"/>
              <a:gd name="connsiteY33" fmla="*/ 545910 h 750678"/>
              <a:gd name="connsiteX34" fmla="*/ 798394 w 812042"/>
              <a:gd name="connsiteY34" fmla="*/ 518615 h 750678"/>
              <a:gd name="connsiteX35" fmla="*/ 805218 w 812042"/>
              <a:gd name="connsiteY35" fmla="*/ 477671 h 750678"/>
              <a:gd name="connsiteX36" fmla="*/ 812042 w 812042"/>
              <a:gd name="connsiteY36" fmla="*/ 443552 h 750678"/>
              <a:gd name="connsiteX37" fmla="*/ 805218 w 812042"/>
              <a:gd name="connsiteY37" fmla="*/ 313898 h 750678"/>
              <a:gd name="connsiteX38" fmla="*/ 784747 w 812042"/>
              <a:gd name="connsiteY38" fmla="*/ 266131 h 750678"/>
              <a:gd name="connsiteX39" fmla="*/ 777923 w 812042"/>
              <a:gd name="connsiteY39" fmla="*/ 245659 h 750678"/>
              <a:gd name="connsiteX40" fmla="*/ 750627 w 812042"/>
              <a:gd name="connsiteY40" fmla="*/ 204716 h 750678"/>
              <a:gd name="connsiteX41" fmla="*/ 716508 w 812042"/>
              <a:gd name="connsiteY41" fmla="*/ 170597 h 750678"/>
              <a:gd name="connsiteX42" fmla="*/ 580030 w 812042"/>
              <a:gd name="connsiteY42" fmla="*/ 95534 h 750678"/>
              <a:gd name="connsiteX43" fmla="*/ 477672 w 812042"/>
              <a:gd name="connsiteY43" fmla="*/ 20471 h 750678"/>
              <a:gd name="connsiteX44" fmla="*/ 368490 w 812042"/>
              <a:gd name="connsiteY44" fmla="*/ 20471 h 7506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Lst>
            <a:rect l="l" t="t" r="r" b="b"/>
            <a:pathLst>
              <a:path w="812042" h="750678">
                <a:moveTo>
                  <a:pt x="368490" y="20471"/>
                </a:moveTo>
                <a:cubicBezTo>
                  <a:pt x="341195" y="19334"/>
                  <a:pt x="331959" y="16834"/>
                  <a:pt x="313899" y="13647"/>
                </a:cubicBezTo>
                <a:cubicBezTo>
                  <a:pt x="293247" y="10003"/>
                  <a:pt x="273455" y="0"/>
                  <a:pt x="252484" y="0"/>
                </a:cubicBezTo>
                <a:cubicBezTo>
                  <a:pt x="244283" y="0"/>
                  <a:pt x="238836" y="9098"/>
                  <a:pt x="232012" y="13647"/>
                </a:cubicBezTo>
                <a:cubicBezTo>
                  <a:pt x="165117" y="102845"/>
                  <a:pt x="250933" y="-5273"/>
                  <a:pt x="191069" y="54591"/>
                </a:cubicBezTo>
                <a:cubicBezTo>
                  <a:pt x="180770" y="64890"/>
                  <a:pt x="173365" y="77749"/>
                  <a:pt x="163774" y="88710"/>
                </a:cubicBezTo>
                <a:cubicBezTo>
                  <a:pt x="157419" y="95973"/>
                  <a:pt x="148911" y="101329"/>
                  <a:pt x="143302" y="109182"/>
                </a:cubicBezTo>
                <a:cubicBezTo>
                  <a:pt x="137389" y="117459"/>
                  <a:pt x="135045" y="127851"/>
                  <a:pt x="129654" y="136477"/>
                </a:cubicBezTo>
                <a:cubicBezTo>
                  <a:pt x="123626" y="146122"/>
                  <a:pt x="115793" y="154518"/>
                  <a:pt x="109182" y="163773"/>
                </a:cubicBezTo>
                <a:cubicBezTo>
                  <a:pt x="104415" y="170446"/>
                  <a:pt x="101052" y="178176"/>
                  <a:pt x="95535" y="184244"/>
                </a:cubicBezTo>
                <a:cubicBezTo>
                  <a:pt x="87033" y="193596"/>
                  <a:pt x="38682" y="233688"/>
                  <a:pt x="27296" y="259307"/>
                </a:cubicBezTo>
                <a:cubicBezTo>
                  <a:pt x="21453" y="272453"/>
                  <a:pt x="18991" y="286893"/>
                  <a:pt x="13648" y="300250"/>
                </a:cubicBezTo>
                <a:lnTo>
                  <a:pt x="0" y="334370"/>
                </a:lnTo>
                <a:cubicBezTo>
                  <a:pt x="10996" y="510296"/>
                  <a:pt x="-5442" y="397209"/>
                  <a:pt x="13648" y="464023"/>
                </a:cubicBezTo>
                <a:cubicBezTo>
                  <a:pt x="16225" y="473041"/>
                  <a:pt x="15270" y="483515"/>
                  <a:pt x="20472" y="491319"/>
                </a:cubicBezTo>
                <a:cubicBezTo>
                  <a:pt x="25021" y="498143"/>
                  <a:pt x="34120" y="500418"/>
                  <a:pt x="40944" y="504967"/>
                </a:cubicBezTo>
                <a:cubicBezTo>
                  <a:pt x="45493" y="511791"/>
                  <a:pt x="48792" y="519639"/>
                  <a:pt x="54591" y="525438"/>
                </a:cubicBezTo>
                <a:cubicBezTo>
                  <a:pt x="60390" y="531237"/>
                  <a:pt x="69726" y="532859"/>
                  <a:pt x="75063" y="539086"/>
                </a:cubicBezTo>
                <a:cubicBezTo>
                  <a:pt x="83695" y="549156"/>
                  <a:pt x="87136" y="562941"/>
                  <a:pt x="95535" y="573206"/>
                </a:cubicBezTo>
                <a:cubicBezTo>
                  <a:pt x="121468" y="604902"/>
                  <a:pt x="134621" y="612756"/>
                  <a:pt x="163774" y="634621"/>
                </a:cubicBezTo>
                <a:cubicBezTo>
                  <a:pt x="177528" y="655252"/>
                  <a:pt x="182653" y="665840"/>
                  <a:pt x="204717" y="682388"/>
                </a:cubicBezTo>
                <a:cubicBezTo>
                  <a:pt x="212855" y="688491"/>
                  <a:pt x="222752" y="691826"/>
                  <a:pt x="232012" y="696035"/>
                </a:cubicBezTo>
                <a:cubicBezTo>
                  <a:pt x="247782" y="703203"/>
                  <a:pt x="263041" y="712043"/>
                  <a:pt x="279779" y="716507"/>
                </a:cubicBezTo>
                <a:cubicBezTo>
                  <a:pt x="286476" y="718293"/>
                  <a:pt x="392892" y="729834"/>
                  <a:pt x="395785" y="730155"/>
                </a:cubicBezTo>
                <a:cubicBezTo>
                  <a:pt x="416257" y="736979"/>
                  <a:pt x="435676" y="749089"/>
                  <a:pt x="457200" y="750626"/>
                </a:cubicBezTo>
                <a:cubicBezTo>
                  <a:pt x="469418" y="751499"/>
                  <a:pt x="479851" y="741280"/>
                  <a:pt x="491320" y="736979"/>
                </a:cubicBezTo>
                <a:cubicBezTo>
                  <a:pt x="498055" y="734454"/>
                  <a:pt x="505180" y="732988"/>
                  <a:pt x="511791" y="730155"/>
                </a:cubicBezTo>
                <a:cubicBezTo>
                  <a:pt x="521141" y="726148"/>
                  <a:pt x="529642" y="720285"/>
                  <a:pt x="539087" y="716507"/>
                </a:cubicBezTo>
                <a:cubicBezTo>
                  <a:pt x="577709" y="701058"/>
                  <a:pt x="580697" y="702748"/>
                  <a:pt x="620974" y="696035"/>
                </a:cubicBezTo>
                <a:cubicBezTo>
                  <a:pt x="630072" y="689211"/>
                  <a:pt x="640227" y="683606"/>
                  <a:pt x="648269" y="675564"/>
                </a:cubicBezTo>
                <a:cubicBezTo>
                  <a:pt x="654068" y="669765"/>
                  <a:pt x="655617" y="660343"/>
                  <a:pt x="661917" y="655092"/>
                </a:cubicBezTo>
                <a:cubicBezTo>
                  <a:pt x="669732" y="648580"/>
                  <a:pt x="680934" y="647357"/>
                  <a:pt x="689212" y="641444"/>
                </a:cubicBezTo>
                <a:cubicBezTo>
                  <a:pt x="732993" y="610172"/>
                  <a:pt x="684115" y="627366"/>
                  <a:pt x="736979" y="614149"/>
                </a:cubicBezTo>
                <a:cubicBezTo>
                  <a:pt x="774379" y="589216"/>
                  <a:pt x="753784" y="607836"/>
                  <a:pt x="784747" y="545910"/>
                </a:cubicBezTo>
                <a:lnTo>
                  <a:pt x="798394" y="518615"/>
                </a:lnTo>
                <a:cubicBezTo>
                  <a:pt x="800669" y="504967"/>
                  <a:pt x="802743" y="491284"/>
                  <a:pt x="805218" y="477671"/>
                </a:cubicBezTo>
                <a:cubicBezTo>
                  <a:pt x="807293" y="466260"/>
                  <a:pt x="812042" y="455150"/>
                  <a:pt x="812042" y="443552"/>
                </a:cubicBezTo>
                <a:cubicBezTo>
                  <a:pt x="812042" y="400274"/>
                  <a:pt x="809136" y="356998"/>
                  <a:pt x="805218" y="313898"/>
                </a:cubicBezTo>
                <a:cubicBezTo>
                  <a:pt x="803987" y="300358"/>
                  <a:pt x="789152" y="276411"/>
                  <a:pt x="784747" y="266131"/>
                </a:cubicBezTo>
                <a:cubicBezTo>
                  <a:pt x="781914" y="259519"/>
                  <a:pt x="781416" y="251947"/>
                  <a:pt x="777923" y="245659"/>
                </a:cubicBezTo>
                <a:cubicBezTo>
                  <a:pt x="769957" y="231321"/>
                  <a:pt x="759726" y="218364"/>
                  <a:pt x="750627" y="204716"/>
                </a:cubicBezTo>
                <a:cubicBezTo>
                  <a:pt x="735392" y="181863"/>
                  <a:pt x="740842" y="184351"/>
                  <a:pt x="716508" y="170597"/>
                </a:cubicBezTo>
                <a:cubicBezTo>
                  <a:pt x="671309" y="145050"/>
                  <a:pt x="619450" y="129323"/>
                  <a:pt x="580030" y="95534"/>
                </a:cubicBezTo>
                <a:cubicBezTo>
                  <a:pt x="563104" y="81026"/>
                  <a:pt x="501815" y="24365"/>
                  <a:pt x="477672" y="20471"/>
                </a:cubicBezTo>
                <a:cubicBezTo>
                  <a:pt x="426023" y="12140"/>
                  <a:pt x="395785" y="21608"/>
                  <a:pt x="368490" y="20471"/>
                </a:cubicBezTo>
                <a:close/>
              </a:path>
            </a:pathLst>
          </a:custGeom>
          <a:solidFill>
            <a:schemeClr val="lt1">
              <a:alpha val="9000"/>
            </a:schemeClr>
          </a:solidFill>
          <a:ln w="15875">
            <a:solidFill>
              <a:srgbClr val="FFC000"/>
            </a:solidFill>
          </a:ln>
        </p:spPr>
        <p:style>
          <a:lnRef idx="2">
            <a:schemeClr val="accent1"/>
          </a:lnRef>
          <a:fillRef idx="1">
            <a:schemeClr val="lt1"/>
          </a:fillRef>
          <a:effectRef idx="0">
            <a:schemeClr val="accent1"/>
          </a:effectRef>
          <a:fontRef idx="minor">
            <a:schemeClr val="dk1"/>
          </a:fontRef>
        </p:style>
        <p:txBody>
          <a:bodyPr rtlCol="0" anchor="ctr"/>
          <a:lstStyle/>
          <a:p>
            <a:pPr algn="ctr"/>
            <a:endParaRPr lang="en-IN"/>
          </a:p>
        </p:txBody>
      </p:sp>
      <p:cxnSp>
        <p:nvCxnSpPr>
          <p:cNvPr id="23" name="Straight Arrow Connector 22">
            <a:extLst>
              <a:ext uri="{FF2B5EF4-FFF2-40B4-BE49-F238E27FC236}">
                <a16:creationId xmlns:a16="http://schemas.microsoft.com/office/drawing/2014/main" id="{94E14556-E3FD-286B-9FF9-1FE114D56135}"/>
              </a:ext>
            </a:extLst>
          </p:cNvPr>
          <p:cNvCxnSpPr>
            <a:cxnSpLocks/>
          </p:cNvCxnSpPr>
          <p:nvPr/>
        </p:nvCxnSpPr>
        <p:spPr>
          <a:xfrm>
            <a:off x="4127872" y="4612494"/>
            <a:ext cx="523785" cy="0"/>
          </a:xfrm>
          <a:prstGeom prst="straightConnector1">
            <a:avLst/>
          </a:prstGeom>
          <a:ln w="57150">
            <a:tailEnd type="triangle"/>
          </a:ln>
        </p:spPr>
        <p:style>
          <a:lnRef idx="3">
            <a:schemeClr val="accent1"/>
          </a:lnRef>
          <a:fillRef idx="0">
            <a:schemeClr val="accent1"/>
          </a:fillRef>
          <a:effectRef idx="2">
            <a:schemeClr val="accent1"/>
          </a:effectRef>
          <a:fontRef idx="minor">
            <a:schemeClr val="tx1"/>
          </a:fontRef>
        </p:style>
      </p:cxnSp>
      <p:sp>
        <p:nvSpPr>
          <p:cNvPr id="24" name="TextBox 23">
            <a:extLst>
              <a:ext uri="{FF2B5EF4-FFF2-40B4-BE49-F238E27FC236}">
                <a16:creationId xmlns:a16="http://schemas.microsoft.com/office/drawing/2014/main" id="{E62C4C86-7414-F9CA-6157-FB37987C97DF}"/>
              </a:ext>
            </a:extLst>
          </p:cNvPr>
          <p:cNvSpPr txBox="1"/>
          <p:nvPr/>
        </p:nvSpPr>
        <p:spPr>
          <a:xfrm>
            <a:off x="4273126" y="5252004"/>
            <a:ext cx="1847940" cy="307777"/>
          </a:xfrm>
          <a:prstGeom prst="rect">
            <a:avLst/>
          </a:prstGeom>
          <a:noFill/>
        </p:spPr>
        <p:txBody>
          <a:bodyPr wrap="square" rtlCol="0">
            <a:spAutoFit/>
          </a:bodyPr>
          <a:lstStyle/>
          <a:p>
            <a:pPr algn="ctr"/>
            <a:r>
              <a:rPr lang="en-US" sz="1400" b="1" dirty="0">
                <a:solidFill>
                  <a:srgbClr val="C00000"/>
                </a:solidFill>
              </a:rPr>
              <a:t>Shape of ROI</a:t>
            </a:r>
            <a:endParaRPr lang="en-IN" sz="1400" b="1" dirty="0">
              <a:solidFill>
                <a:srgbClr val="C00000"/>
              </a:solidFill>
            </a:endParaRPr>
          </a:p>
        </p:txBody>
      </p:sp>
      <p:sp>
        <p:nvSpPr>
          <p:cNvPr id="5" name="Rectangle: Rounded Corners 4">
            <a:extLst>
              <a:ext uri="{FF2B5EF4-FFF2-40B4-BE49-F238E27FC236}">
                <a16:creationId xmlns:a16="http://schemas.microsoft.com/office/drawing/2014/main" id="{58657098-6FCD-1423-7990-14C8EE56AD63}"/>
              </a:ext>
            </a:extLst>
          </p:cNvPr>
          <p:cNvSpPr/>
          <p:nvPr/>
        </p:nvSpPr>
        <p:spPr>
          <a:xfrm>
            <a:off x="6442525" y="2750800"/>
            <a:ext cx="2952702" cy="3650409"/>
          </a:xfrm>
          <a:prstGeom prst="roundRect">
            <a:avLst/>
          </a:prstGeom>
          <a:solidFill>
            <a:schemeClr val="bg2">
              <a:lumMod val="90000"/>
              <a:alpha val="18000"/>
            </a:schemeClr>
          </a:solidFill>
          <a:ln w="34925">
            <a:solidFill>
              <a:srgbClr val="FFC000"/>
            </a:solidFill>
            <a:prstDash val="lg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N" dirty="0"/>
          </a:p>
        </p:txBody>
      </p:sp>
      <p:pic>
        <p:nvPicPr>
          <p:cNvPr id="6" name="Picture 5" descr="GIAN - Global Initiative of Academic Networks">
            <a:extLst>
              <a:ext uri="{FF2B5EF4-FFF2-40B4-BE49-F238E27FC236}">
                <a16:creationId xmlns:a16="http://schemas.microsoft.com/office/drawing/2014/main" id="{C3EFAC5C-EF0D-74D4-A1C2-9E0CA2F92F23}"/>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763" y="5128"/>
            <a:ext cx="1302161" cy="614362"/>
          </a:xfrm>
          <a:prstGeom prst="rect">
            <a:avLst/>
          </a:prstGeom>
          <a:noFill/>
          <a:extLst>
            <a:ext uri="{909E8E84-426E-40DD-AFC4-6F175D3DCCD1}">
              <a14:hiddenFill xmlns:a14="http://schemas.microsoft.com/office/drawing/2010/main">
                <a:solidFill>
                  <a:srgbClr val="FFFFFF"/>
                </a:solidFill>
              </a14:hiddenFill>
            </a:ext>
          </a:extLst>
        </p:spPr>
      </p:pic>
      <p:pic>
        <p:nvPicPr>
          <p:cNvPr id="10" name="Picture 9">
            <a:extLst>
              <a:ext uri="{FF2B5EF4-FFF2-40B4-BE49-F238E27FC236}">
                <a16:creationId xmlns:a16="http://schemas.microsoft.com/office/drawing/2014/main" id="{56F73E52-9F39-541B-8926-5884ACE7AE6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349037" y="0"/>
            <a:ext cx="838200" cy="836185"/>
          </a:xfrm>
          <a:prstGeom prst="rect">
            <a:avLst/>
          </a:prstGeom>
        </p:spPr>
      </p:pic>
    </p:spTree>
    <p:extLst>
      <p:ext uri="{BB962C8B-B14F-4D97-AF65-F5344CB8AC3E}">
        <p14:creationId xmlns:p14="http://schemas.microsoft.com/office/powerpoint/2010/main" val="85501041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DA12F12-BF82-DAA8-CB97-81F7FAAFF58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4C1A487-F806-FECC-0CF4-C07EFB68A9A5}"/>
              </a:ext>
            </a:extLst>
          </p:cNvPr>
          <p:cNvSpPr>
            <a:spLocks noGrp="1"/>
          </p:cNvSpPr>
          <p:nvPr>
            <p:ph type="title"/>
          </p:nvPr>
        </p:nvSpPr>
        <p:spPr>
          <a:xfrm>
            <a:off x="771524" y="664124"/>
            <a:ext cx="10810875" cy="1325563"/>
          </a:xfrm>
        </p:spPr>
        <p:txBody>
          <a:bodyPr/>
          <a:lstStyle/>
          <a:p>
            <a:r>
              <a:rPr lang="en-US" b="1" dirty="0">
                <a:solidFill>
                  <a:schemeClr val="accent1"/>
                </a:solidFill>
              </a:rPr>
              <a:t>Shape Features</a:t>
            </a:r>
          </a:p>
        </p:txBody>
      </p:sp>
      <p:sp>
        <p:nvSpPr>
          <p:cNvPr id="3" name="Content Placeholder 2">
            <a:extLst>
              <a:ext uri="{FF2B5EF4-FFF2-40B4-BE49-F238E27FC236}">
                <a16:creationId xmlns:a16="http://schemas.microsoft.com/office/drawing/2014/main" id="{8833E0F1-7F5F-FC30-EF3E-0E48AF0670AD}"/>
              </a:ext>
            </a:extLst>
          </p:cNvPr>
          <p:cNvSpPr>
            <a:spLocks noGrp="1"/>
          </p:cNvSpPr>
          <p:nvPr>
            <p:ph idx="1"/>
          </p:nvPr>
        </p:nvSpPr>
        <p:spPr>
          <a:xfrm>
            <a:off x="800098" y="1904732"/>
            <a:ext cx="10410827" cy="4351338"/>
          </a:xfrm>
        </p:spPr>
        <p:txBody>
          <a:bodyPr>
            <a:normAutofit/>
          </a:bodyPr>
          <a:lstStyle/>
          <a:p>
            <a:pPr marL="0" indent="0" algn="just">
              <a:buNone/>
            </a:pPr>
            <a:r>
              <a:rPr lang="en-US" sz="2000" i="1" dirty="0">
                <a:solidFill>
                  <a:srgbClr val="C00000"/>
                </a:solidFill>
              </a:rPr>
              <a:t>1. </a:t>
            </a:r>
            <a:r>
              <a:rPr lang="en-US" sz="2000" b="1" i="1" dirty="0">
                <a:solidFill>
                  <a:srgbClr val="C00000"/>
                </a:solidFill>
              </a:rPr>
              <a:t>Nucleus Area (NA):</a:t>
            </a:r>
          </a:p>
          <a:p>
            <a:pPr marL="0" indent="0" algn="just">
              <a:buNone/>
            </a:pPr>
            <a:r>
              <a:rPr lang="en-US" sz="2000" dirty="0"/>
              <a:t>The nucleus area was determined from the total number of pixels in the segmented region[3]. </a:t>
            </a:r>
          </a:p>
          <a:p>
            <a:pPr marL="0" indent="0" algn="just">
              <a:buNone/>
            </a:pPr>
            <a:endParaRPr lang="en-US" sz="2000" dirty="0"/>
          </a:p>
          <a:p>
            <a:pPr marL="0" indent="0" algn="just">
              <a:buNone/>
            </a:pPr>
            <a:endParaRPr lang="en-US" sz="2000" dirty="0"/>
          </a:p>
          <a:p>
            <a:pPr marL="0" indent="0" algn="just">
              <a:buNone/>
            </a:pPr>
            <a:endParaRPr lang="en-US" sz="2000" dirty="0"/>
          </a:p>
        </p:txBody>
      </p:sp>
      <p:sp>
        <p:nvSpPr>
          <p:cNvPr id="7" name="Date Placeholder 6">
            <a:extLst>
              <a:ext uri="{FF2B5EF4-FFF2-40B4-BE49-F238E27FC236}">
                <a16:creationId xmlns:a16="http://schemas.microsoft.com/office/drawing/2014/main" id="{5A682709-594A-D9AD-21B4-45E1048A8D7C}"/>
              </a:ext>
            </a:extLst>
          </p:cNvPr>
          <p:cNvSpPr>
            <a:spLocks noGrp="1"/>
          </p:cNvSpPr>
          <p:nvPr>
            <p:ph type="dt" sz="half" idx="10"/>
          </p:nvPr>
        </p:nvSpPr>
        <p:spPr/>
        <p:txBody>
          <a:bodyPr/>
          <a:lstStyle/>
          <a:p>
            <a:fld id="{12BF6E32-FEAD-4719-953B-AB2C5ACEFE76}" type="datetime1">
              <a:rPr lang="en-IN" smtClean="0"/>
              <a:t>29-10-2025</a:t>
            </a:fld>
            <a:endParaRPr lang="en-IN"/>
          </a:p>
        </p:txBody>
      </p:sp>
      <p:sp>
        <p:nvSpPr>
          <p:cNvPr id="8" name="Slide Number Placeholder 7">
            <a:extLst>
              <a:ext uri="{FF2B5EF4-FFF2-40B4-BE49-F238E27FC236}">
                <a16:creationId xmlns:a16="http://schemas.microsoft.com/office/drawing/2014/main" id="{38AF5BDC-A25A-1DAA-159D-C318E620A78E}"/>
              </a:ext>
            </a:extLst>
          </p:cNvPr>
          <p:cNvSpPr>
            <a:spLocks noGrp="1"/>
          </p:cNvSpPr>
          <p:nvPr>
            <p:ph type="sldNum" sz="quarter" idx="12"/>
          </p:nvPr>
        </p:nvSpPr>
        <p:spPr/>
        <p:txBody>
          <a:bodyPr/>
          <a:lstStyle/>
          <a:p>
            <a:fld id="{4F190FE7-00C8-4126-ADA5-CD2A38D06676}" type="slidenum">
              <a:rPr lang="en-IN" smtClean="0"/>
              <a:t>7</a:t>
            </a:fld>
            <a:endParaRPr lang="en-IN"/>
          </a:p>
        </p:txBody>
      </p:sp>
      <p:pic>
        <p:nvPicPr>
          <p:cNvPr id="6" name="Picture 5">
            <a:extLst>
              <a:ext uri="{FF2B5EF4-FFF2-40B4-BE49-F238E27FC236}">
                <a16:creationId xmlns:a16="http://schemas.microsoft.com/office/drawing/2014/main" id="{45516B75-46A5-6E49-21D3-C80AE22A445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171950" y="4872596"/>
            <a:ext cx="1504950" cy="1257300"/>
          </a:xfrm>
          <a:prstGeom prst="rect">
            <a:avLst/>
          </a:prstGeom>
        </p:spPr>
      </p:pic>
      <p:pic>
        <p:nvPicPr>
          <p:cNvPr id="10" name="Picture 9">
            <a:extLst>
              <a:ext uri="{FF2B5EF4-FFF2-40B4-BE49-F238E27FC236}">
                <a16:creationId xmlns:a16="http://schemas.microsoft.com/office/drawing/2014/main" id="{AE3B1548-7412-5D3D-55D3-2A8E1B56533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171950" y="3451751"/>
            <a:ext cx="1504950" cy="1257300"/>
          </a:xfrm>
          <a:prstGeom prst="rect">
            <a:avLst/>
          </a:prstGeom>
        </p:spPr>
      </p:pic>
      <p:sp>
        <p:nvSpPr>
          <p:cNvPr id="13" name="TextBox 12">
            <a:extLst>
              <a:ext uri="{FF2B5EF4-FFF2-40B4-BE49-F238E27FC236}">
                <a16:creationId xmlns:a16="http://schemas.microsoft.com/office/drawing/2014/main" id="{A779AA1E-E56E-0A44-CD4A-3245B6F8908E}"/>
              </a:ext>
            </a:extLst>
          </p:cNvPr>
          <p:cNvSpPr txBox="1"/>
          <p:nvPr/>
        </p:nvSpPr>
        <p:spPr>
          <a:xfrm>
            <a:off x="5600702" y="4335631"/>
            <a:ext cx="1962150" cy="307777"/>
          </a:xfrm>
          <a:prstGeom prst="rect">
            <a:avLst/>
          </a:prstGeom>
          <a:noFill/>
        </p:spPr>
        <p:txBody>
          <a:bodyPr wrap="square" rtlCol="0">
            <a:spAutoFit/>
          </a:bodyPr>
          <a:lstStyle/>
          <a:p>
            <a:pPr algn="ctr"/>
            <a:r>
              <a:rPr lang="en-US" sz="1400" b="1" dirty="0">
                <a:solidFill>
                  <a:srgbClr val="C00000"/>
                </a:solidFill>
              </a:rPr>
              <a:t>Segmented Nucleus</a:t>
            </a:r>
            <a:endParaRPr lang="en-IN" sz="1400" b="1" dirty="0">
              <a:solidFill>
                <a:srgbClr val="C00000"/>
              </a:solidFill>
            </a:endParaRPr>
          </a:p>
        </p:txBody>
      </p:sp>
      <p:sp>
        <p:nvSpPr>
          <p:cNvPr id="14" name="TextBox 13">
            <a:extLst>
              <a:ext uri="{FF2B5EF4-FFF2-40B4-BE49-F238E27FC236}">
                <a16:creationId xmlns:a16="http://schemas.microsoft.com/office/drawing/2014/main" id="{D7CB571A-0E27-2733-7A7B-44100EF5A398}"/>
              </a:ext>
            </a:extLst>
          </p:cNvPr>
          <p:cNvSpPr txBox="1"/>
          <p:nvPr/>
        </p:nvSpPr>
        <p:spPr>
          <a:xfrm>
            <a:off x="5600702" y="5822119"/>
            <a:ext cx="1657352" cy="307777"/>
          </a:xfrm>
          <a:prstGeom prst="rect">
            <a:avLst/>
          </a:prstGeom>
          <a:noFill/>
        </p:spPr>
        <p:txBody>
          <a:bodyPr wrap="square" rtlCol="0">
            <a:spAutoFit/>
          </a:bodyPr>
          <a:lstStyle/>
          <a:p>
            <a:pPr algn="ctr"/>
            <a:r>
              <a:rPr lang="en-US" sz="1400" b="1" dirty="0">
                <a:solidFill>
                  <a:srgbClr val="C00000"/>
                </a:solidFill>
              </a:rPr>
              <a:t>Area of Nucleus</a:t>
            </a:r>
            <a:endParaRPr lang="en-IN" sz="1400" b="1" dirty="0">
              <a:solidFill>
                <a:srgbClr val="C00000"/>
              </a:solidFill>
            </a:endParaRPr>
          </a:p>
        </p:txBody>
      </p:sp>
      <p:pic>
        <p:nvPicPr>
          <p:cNvPr id="5" name="Picture 4" descr="GIAN - Global Initiative of Academic Networks">
            <a:extLst>
              <a:ext uri="{FF2B5EF4-FFF2-40B4-BE49-F238E27FC236}">
                <a16:creationId xmlns:a16="http://schemas.microsoft.com/office/drawing/2014/main" id="{086D877E-DF47-CFD0-D205-C980D622BB0E}"/>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763" y="5128"/>
            <a:ext cx="1302161" cy="614362"/>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8">
            <a:extLst>
              <a:ext uri="{FF2B5EF4-FFF2-40B4-BE49-F238E27FC236}">
                <a16:creationId xmlns:a16="http://schemas.microsoft.com/office/drawing/2014/main" id="{89FCFBEA-8305-1532-3D77-51E84B277565}"/>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1349037" y="0"/>
            <a:ext cx="838200" cy="836185"/>
          </a:xfrm>
          <a:prstGeom prst="rect">
            <a:avLst/>
          </a:prstGeom>
        </p:spPr>
      </p:pic>
      <p:pic>
        <p:nvPicPr>
          <p:cNvPr id="11" name="Picture 10">
            <a:extLst>
              <a:ext uri="{FF2B5EF4-FFF2-40B4-BE49-F238E27FC236}">
                <a16:creationId xmlns:a16="http://schemas.microsoft.com/office/drawing/2014/main" id="{C3A35DB7-15D1-2A9C-7941-3343BD839D83}"/>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1162050" y="3451751"/>
            <a:ext cx="1504950" cy="1257300"/>
          </a:xfrm>
          <a:prstGeom prst="rect">
            <a:avLst/>
          </a:prstGeom>
        </p:spPr>
      </p:pic>
      <p:pic>
        <p:nvPicPr>
          <p:cNvPr id="17" name="Picture 16">
            <a:extLst>
              <a:ext uri="{FF2B5EF4-FFF2-40B4-BE49-F238E27FC236}">
                <a16:creationId xmlns:a16="http://schemas.microsoft.com/office/drawing/2014/main" id="{5910B93A-477C-3B9F-CD54-240BC16D9717}"/>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1162050" y="4872596"/>
            <a:ext cx="1504950" cy="1257300"/>
          </a:xfrm>
          <a:prstGeom prst="rect">
            <a:avLst/>
          </a:prstGeom>
        </p:spPr>
      </p:pic>
      <p:sp>
        <p:nvSpPr>
          <p:cNvPr id="18" name="TextBox 17">
            <a:extLst>
              <a:ext uri="{FF2B5EF4-FFF2-40B4-BE49-F238E27FC236}">
                <a16:creationId xmlns:a16="http://schemas.microsoft.com/office/drawing/2014/main" id="{7711351C-EE41-1642-F4AB-CB0E09C03711}"/>
              </a:ext>
            </a:extLst>
          </p:cNvPr>
          <p:cNvSpPr txBox="1"/>
          <p:nvPr/>
        </p:nvSpPr>
        <p:spPr>
          <a:xfrm>
            <a:off x="3943350" y="3030747"/>
            <a:ext cx="1962150" cy="307777"/>
          </a:xfrm>
          <a:prstGeom prst="rect">
            <a:avLst/>
          </a:prstGeom>
          <a:noFill/>
        </p:spPr>
        <p:txBody>
          <a:bodyPr wrap="square" rtlCol="0">
            <a:spAutoFit/>
          </a:bodyPr>
          <a:lstStyle/>
          <a:p>
            <a:pPr algn="ctr"/>
            <a:r>
              <a:rPr lang="en-US" sz="1400" b="1" dirty="0">
                <a:solidFill>
                  <a:srgbClr val="C00000"/>
                </a:solidFill>
              </a:rPr>
              <a:t>Abnormal Cell</a:t>
            </a:r>
            <a:endParaRPr lang="en-IN" sz="1400" b="1" dirty="0">
              <a:solidFill>
                <a:srgbClr val="C00000"/>
              </a:solidFill>
            </a:endParaRPr>
          </a:p>
        </p:txBody>
      </p:sp>
      <p:sp>
        <p:nvSpPr>
          <p:cNvPr id="19" name="TextBox 18">
            <a:extLst>
              <a:ext uri="{FF2B5EF4-FFF2-40B4-BE49-F238E27FC236}">
                <a16:creationId xmlns:a16="http://schemas.microsoft.com/office/drawing/2014/main" id="{2AB0E183-402C-B0AA-DFD0-9185111B189F}"/>
              </a:ext>
            </a:extLst>
          </p:cNvPr>
          <p:cNvSpPr txBox="1"/>
          <p:nvPr/>
        </p:nvSpPr>
        <p:spPr>
          <a:xfrm>
            <a:off x="876302" y="3062201"/>
            <a:ext cx="1962150" cy="307777"/>
          </a:xfrm>
          <a:prstGeom prst="rect">
            <a:avLst/>
          </a:prstGeom>
          <a:noFill/>
        </p:spPr>
        <p:txBody>
          <a:bodyPr wrap="square" rtlCol="0">
            <a:spAutoFit/>
          </a:bodyPr>
          <a:lstStyle/>
          <a:p>
            <a:pPr algn="ctr"/>
            <a:r>
              <a:rPr lang="en-US" sz="1400" b="1" dirty="0">
                <a:solidFill>
                  <a:srgbClr val="C00000"/>
                </a:solidFill>
              </a:rPr>
              <a:t>Normal Cell</a:t>
            </a:r>
            <a:endParaRPr lang="en-IN" sz="1400" b="1" dirty="0">
              <a:solidFill>
                <a:srgbClr val="C00000"/>
              </a:solidFill>
            </a:endParaRPr>
          </a:p>
        </p:txBody>
      </p:sp>
      <p:sp>
        <p:nvSpPr>
          <p:cNvPr id="4" name="Rectangle: Rounded Corners 3">
            <a:extLst>
              <a:ext uri="{FF2B5EF4-FFF2-40B4-BE49-F238E27FC236}">
                <a16:creationId xmlns:a16="http://schemas.microsoft.com/office/drawing/2014/main" id="{EB61AC69-A7FE-D320-F0F0-D3290EE13C4E}"/>
              </a:ext>
            </a:extLst>
          </p:cNvPr>
          <p:cNvSpPr/>
          <p:nvPr/>
        </p:nvSpPr>
        <p:spPr>
          <a:xfrm>
            <a:off x="7786713" y="5159249"/>
            <a:ext cx="3243237" cy="1131887"/>
          </a:xfrm>
          <a:prstGeom prst="roundRect">
            <a:avLst/>
          </a:prstGeom>
          <a:solidFill>
            <a:schemeClr val="bg1"/>
          </a:solidFill>
          <a:ln w="28575">
            <a:solidFill>
              <a:srgbClr val="2424A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b="1" dirty="0">
                <a:solidFill>
                  <a:schemeClr val="tx1"/>
                </a:solidFill>
              </a:rPr>
              <a:t>Interpretation:</a:t>
            </a:r>
          </a:p>
          <a:p>
            <a:r>
              <a:rPr lang="en-US" dirty="0">
                <a:solidFill>
                  <a:schemeClr val="tx1"/>
                </a:solidFill>
              </a:rPr>
              <a:t>Normal Nucleus:  NA is Small.</a:t>
            </a:r>
          </a:p>
          <a:p>
            <a:r>
              <a:rPr lang="en-US" dirty="0">
                <a:solidFill>
                  <a:schemeClr val="tx1"/>
                </a:solidFill>
              </a:rPr>
              <a:t>Abnormal Nucleus: NP is large.</a:t>
            </a:r>
          </a:p>
          <a:p>
            <a:endParaRPr lang="en-IN" dirty="0">
              <a:solidFill>
                <a:schemeClr val="tx1"/>
              </a:solidFill>
            </a:endParaRPr>
          </a:p>
        </p:txBody>
      </p:sp>
    </p:spTree>
    <p:extLst>
      <p:ext uri="{BB962C8B-B14F-4D97-AF65-F5344CB8AC3E}">
        <p14:creationId xmlns:p14="http://schemas.microsoft.com/office/powerpoint/2010/main" val="12625839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6B01023-7FC4-87E1-878F-656452A7D2D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DA81104-1DF5-2548-BD01-A58CF1AAA159}"/>
              </a:ext>
            </a:extLst>
          </p:cNvPr>
          <p:cNvSpPr>
            <a:spLocks noGrp="1"/>
          </p:cNvSpPr>
          <p:nvPr>
            <p:ph type="title"/>
          </p:nvPr>
        </p:nvSpPr>
        <p:spPr>
          <a:xfrm>
            <a:off x="771524" y="664124"/>
            <a:ext cx="10810875" cy="1325563"/>
          </a:xfrm>
        </p:spPr>
        <p:txBody>
          <a:bodyPr/>
          <a:lstStyle/>
          <a:p>
            <a:r>
              <a:rPr lang="en-US" b="1" dirty="0">
                <a:solidFill>
                  <a:schemeClr val="accent1"/>
                </a:solidFill>
              </a:rPr>
              <a:t>Shape Features</a:t>
            </a:r>
          </a:p>
        </p:txBody>
      </p:sp>
      <p:sp>
        <p:nvSpPr>
          <p:cNvPr id="3" name="Content Placeholder 2">
            <a:extLst>
              <a:ext uri="{FF2B5EF4-FFF2-40B4-BE49-F238E27FC236}">
                <a16:creationId xmlns:a16="http://schemas.microsoft.com/office/drawing/2014/main" id="{F727217D-9BC4-A360-E173-D2805D63CEF5}"/>
              </a:ext>
            </a:extLst>
          </p:cNvPr>
          <p:cNvSpPr>
            <a:spLocks noGrp="1"/>
          </p:cNvSpPr>
          <p:nvPr>
            <p:ph idx="1"/>
          </p:nvPr>
        </p:nvSpPr>
        <p:spPr>
          <a:xfrm>
            <a:off x="838198" y="1854200"/>
            <a:ext cx="10582278" cy="4351338"/>
          </a:xfrm>
        </p:spPr>
        <p:txBody>
          <a:bodyPr>
            <a:normAutofit/>
          </a:bodyPr>
          <a:lstStyle/>
          <a:p>
            <a:pPr marL="0" indent="0" algn="just">
              <a:buNone/>
            </a:pPr>
            <a:r>
              <a:rPr lang="en-US" sz="2000" i="1" dirty="0">
                <a:solidFill>
                  <a:srgbClr val="C00000"/>
                </a:solidFill>
              </a:rPr>
              <a:t>2. </a:t>
            </a:r>
            <a:r>
              <a:rPr lang="en-US" sz="2000" b="1" i="1" dirty="0">
                <a:solidFill>
                  <a:srgbClr val="C00000"/>
                </a:solidFill>
              </a:rPr>
              <a:t>Nucleus Perimeter (NP):</a:t>
            </a:r>
          </a:p>
          <a:p>
            <a:pPr marL="0" indent="0" algn="just">
              <a:buNone/>
            </a:pPr>
            <a:r>
              <a:rPr lang="en-US" sz="2000" dirty="0"/>
              <a:t>The nucleus perimeter was calculated by counting the number of boundary points [3]. </a:t>
            </a:r>
            <a:endParaRPr lang="en-IN" sz="1100" dirty="0">
              <a:solidFill>
                <a:srgbClr val="993300"/>
              </a:solidFill>
              <a:cs typeface="Times New Roman" panose="02020603050405020304" pitchFamily="18" charset="0"/>
            </a:endParaRPr>
          </a:p>
        </p:txBody>
      </p:sp>
      <p:sp>
        <p:nvSpPr>
          <p:cNvPr id="7" name="Date Placeholder 6">
            <a:extLst>
              <a:ext uri="{FF2B5EF4-FFF2-40B4-BE49-F238E27FC236}">
                <a16:creationId xmlns:a16="http://schemas.microsoft.com/office/drawing/2014/main" id="{A56279DE-B2FA-F212-BF4E-38384DCA242D}"/>
              </a:ext>
            </a:extLst>
          </p:cNvPr>
          <p:cNvSpPr>
            <a:spLocks noGrp="1"/>
          </p:cNvSpPr>
          <p:nvPr>
            <p:ph type="dt" sz="half" idx="10"/>
          </p:nvPr>
        </p:nvSpPr>
        <p:spPr/>
        <p:txBody>
          <a:bodyPr/>
          <a:lstStyle/>
          <a:p>
            <a:fld id="{12BF6E32-FEAD-4719-953B-AB2C5ACEFE76}" type="datetime1">
              <a:rPr lang="en-IN" smtClean="0"/>
              <a:t>29-10-2025</a:t>
            </a:fld>
            <a:endParaRPr lang="en-IN"/>
          </a:p>
        </p:txBody>
      </p:sp>
      <p:sp>
        <p:nvSpPr>
          <p:cNvPr id="8" name="Slide Number Placeholder 7">
            <a:extLst>
              <a:ext uri="{FF2B5EF4-FFF2-40B4-BE49-F238E27FC236}">
                <a16:creationId xmlns:a16="http://schemas.microsoft.com/office/drawing/2014/main" id="{85A17017-F216-6850-4E34-8A7CD332F9E6}"/>
              </a:ext>
            </a:extLst>
          </p:cNvPr>
          <p:cNvSpPr>
            <a:spLocks noGrp="1"/>
          </p:cNvSpPr>
          <p:nvPr>
            <p:ph type="sldNum" sz="quarter" idx="12"/>
          </p:nvPr>
        </p:nvSpPr>
        <p:spPr/>
        <p:txBody>
          <a:bodyPr/>
          <a:lstStyle/>
          <a:p>
            <a:fld id="{4F190FE7-00C8-4126-ADA5-CD2A38D06676}" type="slidenum">
              <a:rPr lang="en-IN" smtClean="0"/>
              <a:t>8</a:t>
            </a:fld>
            <a:endParaRPr lang="en-IN"/>
          </a:p>
        </p:txBody>
      </p:sp>
      <p:pic>
        <p:nvPicPr>
          <p:cNvPr id="5" name="Picture 4" descr="GIAN - Global Initiative of Academic Networks">
            <a:extLst>
              <a:ext uri="{FF2B5EF4-FFF2-40B4-BE49-F238E27FC236}">
                <a16:creationId xmlns:a16="http://schemas.microsoft.com/office/drawing/2014/main" id="{646DFBA2-ECBE-54B2-A4E4-10769E14E1E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763" y="5128"/>
            <a:ext cx="1302161" cy="614362"/>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8">
            <a:extLst>
              <a:ext uri="{FF2B5EF4-FFF2-40B4-BE49-F238E27FC236}">
                <a16:creationId xmlns:a16="http://schemas.microsoft.com/office/drawing/2014/main" id="{F6B3E9FA-D541-1038-2799-1961AB4B3CA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349037" y="0"/>
            <a:ext cx="838200" cy="836185"/>
          </a:xfrm>
          <a:prstGeom prst="rect">
            <a:avLst/>
          </a:prstGeom>
        </p:spPr>
      </p:pic>
      <p:pic>
        <p:nvPicPr>
          <p:cNvPr id="14" name="Picture 13">
            <a:extLst>
              <a:ext uri="{FF2B5EF4-FFF2-40B4-BE49-F238E27FC236}">
                <a16:creationId xmlns:a16="http://schemas.microsoft.com/office/drawing/2014/main" id="{1AC40A62-11C4-5936-49BD-F590A394124F}"/>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966783" y="3429000"/>
            <a:ext cx="1504950" cy="1257300"/>
          </a:xfrm>
          <a:prstGeom prst="rect">
            <a:avLst/>
          </a:prstGeom>
        </p:spPr>
      </p:pic>
      <p:sp>
        <p:nvSpPr>
          <p:cNvPr id="17" name="TextBox 16">
            <a:extLst>
              <a:ext uri="{FF2B5EF4-FFF2-40B4-BE49-F238E27FC236}">
                <a16:creationId xmlns:a16="http://schemas.microsoft.com/office/drawing/2014/main" id="{0E1D569B-0712-205E-935B-CB9CF41F817D}"/>
              </a:ext>
            </a:extLst>
          </p:cNvPr>
          <p:cNvSpPr txBox="1"/>
          <p:nvPr/>
        </p:nvSpPr>
        <p:spPr>
          <a:xfrm>
            <a:off x="690560" y="3068025"/>
            <a:ext cx="1962150" cy="307777"/>
          </a:xfrm>
          <a:prstGeom prst="rect">
            <a:avLst/>
          </a:prstGeom>
          <a:noFill/>
        </p:spPr>
        <p:txBody>
          <a:bodyPr wrap="square" rtlCol="0">
            <a:spAutoFit/>
          </a:bodyPr>
          <a:lstStyle/>
          <a:p>
            <a:pPr algn="ctr"/>
            <a:r>
              <a:rPr lang="en-US" sz="1400" b="1" dirty="0">
                <a:solidFill>
                  <a:srgbClr val="C00000"/>
                </a:solidFill>
              </a:rPr>
              <a:t>Normal Cell</a:t>
            </a:r>
            <a:endParaRPr lang="en-IN" sz="1400" b="1" dirty="0">
              <a:solidFill>
                <a:srgbClr val="C00000"/>
              </a:solidFill>
            </a:endParaRPr>
          </a:p>
        </p:txBody>
      </p:sp>
      <p:sp>
        <p:nvSpPr>
          <p:cNvPr id="19" name="TextBox 18">
            <a:extLst>
              <a:ext uri="{FF2B5EF4-FFF2-40B4-BE49-F238E27FC236}">
                <a16:creationId xmlns:a16="http://schemas.microsoft.com/office/drawing/2014/main" id="{9BD2940C-F829-5FAC-FD3C-0D759D1C0D36}"/>
              </a:ext>
            </a:extLst>
          </p:cNvPr>
          <p:cNvSpPr txBox="1"/>
          <p:nvPr/>
        </p:nvSpPr>
        <p:spPr>
          <a:xfrm>
            <a:off x="3600448" y="3100837"/>
            <a:ext cx="1962150" cy="307777"/>
          </a:xfrm>
          <a:prstGeom prst="rect">
            <a:avLst/>
          </a:prstGeom>
          <a:noFill/>
        </p:spPr>
        <p:txBody>
          <a:bodyPr wrap="square" rtlCol="0">
            <a:spAutoFit/>
          </a:bodyPr>
          <a:lstStyle/>
          <a:p>
            <a:pPr algn="ctr"/>
            <a:r>
              <a:rPr lang="en-US" sz="1400" b="1" dirty="0">
                <a:solidFill>
                  <a:srgbClr val="C00000"/>
                </a:solidFill>
              </a:rPr>
              <a:t>Abnormal Cell</a:t>
            </a:r>
            <a:endParaRPr lang="en-IN" sz="1400" b="1" dirty="0">
              <a:solidFill>
                <a:srgbClr val="C00000"/>
              </a:solidFill>
            </a:endParaRPr>
          </a:p>
        </p:txBody>
      </p:sp>
      <p:pic>
        <p:nvPicPr>
          <p:cNvPr id="20" name="Picture 19">
            <a:extLst>
              <a:ext uri="{FF2B5EF4-FFF2-40B4-BE49-F238E27FC236}">
                <a16:creationId xmlns:a16="http://schemas.microsoft.com/office/drawing/2014/main" id="{D5C69890-0BAB-9AA0-BEC3-204FA25D2B94}"/>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976308" y="4936576"/>
            <a:ext cx="1504950" cy="1257300"/>
          </a:xfrm>
          <a:prstGeom prst="rect">
            <a:avLst/>
          </a:prstGeom>
        </p:spPr>
      </p:pic>
      <p:sp>
        <p:nvSpPr>
          <p:cNvPr id="21" name="Rectangle: Rounded Corners 20">
            <a:extLst>
              <a:ext uri="{FF2B5EF4-FFF2-40B4-BE49-F238E27FC236}">
                <a16:creationId xmlns:a16="http://schemas.microsoft.com/office/drawing/2014/main" id="{FB080F2E-DB5C-33E8-C049-A557F5EE2294}"/>
              </a:ext>
            </a:extLst>
          </p:cNvPr>
          <p:cNvSpPr/>
          <p:nvPr/>
        </p:nvSpPr>
        <p:spPr>
          <a:xfrm>
            <a:off x="7786713" y="5159249"/>
            <a:ext cx="3428979" cy="1131887"/>
          </a:xfrm>
          <a:prstGeom prst="roundRect">
            <a:avLst/>
          </a:prstGeom>
          <a:solidFill>
            <a:schemeClr val="bg1"/>
          </a:solidFill>
          <a:ln w="28575">
            <a:solidFill>
              <a:srgbClr val="2424A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b="1" dirty="0">
                <a:solidFill>
                  <a:schemeClr val="tx1"/>
                </a:solidFill>
              </a:rPr>
              <a:t>Interpretation:</a:t>
            </a:r>
          </a:p>
          <a:p>
            <a:r>
              <a:rPr lang="en-US" dirty="0">
                <a:solidFill>
                  <a:schemeClr val="tx1"/>
                </a:solidFill>
              </a:rPr>
              <a:t>Normal Nucleus:  NP is short.</a:t>
            </a:r>
          </a:p>
          <a:p>
            <a:r>
              <a:rPr lang="en-US" dirty="0">
                <a:solidFill>
                  <a:schemeClr val="tx1"/>
                </a:solidFill>
              </a:rPr>
              <a:t>Abnormal Nucleus: NP is longer.</a:t>
            </a:r>
          </a:p>
          <a:p>
            <a:endParaRPr lang="en-IN" dirty="0">
              <a:solidFill>
                <a:schemeClr val="tx1"/>
              </a:solidFill>
            </a:endParaRPr>
          </a:p>
        </p:txBody>
      </p:sp>
      <p:pic>
        <p:nvPicPr>
          <p:cNvPr id="23" name="Picture 22">
            <a:extLst>
              <a:ext uri="{FF2B5EF4-FFF2-40B4-BE49-F238E27FC236}">
                <a16:creationId xmlns:a16="http://schemas.microsoft.com/office/drawing/2014/main" id="{FEB7806B-2E01-F999-5832-4188DDF77916}"/>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3805238" y="4948238"/>
            <a:ext cx="1504950" cy="1257300"/>
          </a:xfrm>
          <a:prstGeom prst="rect">
            <a:avLst/>
          </a:prstGeom>
        </p:spPr>
      </p:pic>
      <p:pic>
        <p:nvPicPr>
          <p:cNvPr id="25" name="Picture 24">
            <a:extLst>
              <a:ext uri="{FF2B5EF4-FFF2-40B4-BE49-F238E27FC236}">
                <a16:creationId xmlns:a16="http://schemas.microsoft.com/office/drawing/2014/main" id="{EBCBA590-5369-E441-8957-F85BB4A19BF8}"/>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3805238" y="3461527"/>
            <a:ext cx="1504950" cy="1257300"/>
          </a:xfrm>
          <a:prstGeom prst="rect">
            <a:avLst/>
          </a:prstGeom>
        </p:spPr>
      </p:pic>
    </p:spTree>
    <p:extLst>
      <p:ext uri="{BB962C8B-B14F-4D97-AF65-F5344CB8AC3E}">
        <p14:creationId xmlns:p14="http://schemas.microsoft.com/office/powerpoint/2010/main" val="81355960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D058ED2-9189-C7BC-B7D8-EC265C7D472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930B33B-1C36-6DFB-9129-D4C20DD5A646}"/>
              </a:ext>
            </a:extLst>
          </p:cNvPr>
          <p:cNvSpPr>
            <a:spLocks noGrp="1"/>
          </p:cNvSpPr>
          <p:nvPr>
            <p:ph type="title"/>
          </p:nvPr>
        </p:nvSpPr>
        <p:spPr>
          <a:xfrm>
            <a:off x="838198" y="676275"/>
            <a:ext cx="10810875" cy="1325563"/>
          </a:xfrm>
        </p:spPr>
        <p:txBody>
          <a:bodyPr/>
          <a:lstStyle/>
          <a:p>
            <a:r>
              <a:rPr lang="en-US" b="1" dirty="0">
                <a:solidFill>
                  <a:schemeClr val="accent1"/>
                </a:solidFill>
              </a:rPr>
              <a:t>Shape Features</a:t>
            </a:r>
          </a:p>
        </p:txBody>
      </p:sp>
      <p:sp>
        <p:nvSpPr>
          <p:cNvPr id="3" name="Content Placeholder 2">
            <a:extLst>
              <a:ext uri="{FF2B5EF4-FFF2-40B4-BE49-F238E27FC236}">
                <a16:creationId xmlns:a16="http://schemas.microsoft.com/office/drawing/2014/main" id="{B5CB0986-2288-79F8-D10B-44235D62D079}"/>
              </a:ext>
            </a:extLst>
          </p:cNvPr>
          <p:cNvSpPr>
            <a:spLocks noGrp="1"/>
          </p:cNvSpPr>
          <p:nvPr>
            <p:ph idx="1"/>
          </p:nvPr>
        </p:nvSpPr>
        <p:spPr>
          <a:xfrm>
            <a:off x="838198" y="1854200"/>
            <a:ext cx="6619877" cy="3443288"/>
          </a:xfrm>
        </p:spPr>
        <p:txBody>
          <a:bodyPr>
            <a:normAutofit fontScale="92500" lnSpcReduction="20000"/>
          </a:bodyPr>
          <a:lstStyle/>
          <a:p>
            <a:pPr marL="0" indent="0" algn="just">
              <a:buNone/>
            </a:pPr>
            <a:r>
              <a:rPr lang="en-US" sz="2000" i="1" dirty="0">
                <a:solidFill>
                  <a:srgbClr val="C00000"/>
                </a:solidFill>
              </a:rPr>
              <a:t>3. </a:t>
            </a:r>
            <a:r>
              <a:rPr lang="en-US" sz="2000" b="1" i="1" dirty="0">
                <a:solidFill>
                  <a:srgbClr val="C00000"/>
                </a:solidFill>
              </a:rPr>
              <a:t>Nucleus Roundness (NR):</a:t>
            </a:r>
          </a:p>
          <a:p>
            <a:pPr marL="0" indent="0" algn="just">
              <a:buNone/>
            </a:pPr>
            <a:endParaRPr lang="en-US" sz="2000" i="1" dirty="0"/>
          </a:p>
          <a:p>
            <a:pPr lvl="1" algn="just"/>
            <a:r>
              <a:rPr lang="en-US" sz="2000" dirty="0"/>
              <a:t>The nucleus roundness was calculated as the ratio between the actual area of the nuclear and the length of the perimeter of the nuclear.</a:t>
            </a:r>
          </a:p>
          <a:p>
            <a:pPr lvl="1" algn="just"/>
            <a:endParaRPr lang="en-US" sz="2000" dirty="0"/>
          </a:p>
          <a:p>
            <a:pPr lvl="1" algn="just"/>
            <a:r>
              <a:rPr lang="en-US" sz="2000" dirty="0"/>
              <a:t>Circle has the roundness value exactly 1.</a:t>
            </a:r>
          </a:p>
          <a:p>
            <a:pPr marL="457200" lvl="1" indent="0" algn="just">
              <a:buNone/>
            </a:pPr>
            <a:endParaRPr lang="en-US" sz="2000" dirty="0"/>
          </a:p>
          <a:p>
            <a:pPr lvl="1" algn="just"/>
            <a:r>
              <a:rPr lang="en-US" sz="2000" dirty="0"/>
              <a:t>The roundness value signifies the deviation of the shape of a cell from the circular shape.</a:t>
            </a:r>
          </a:p>
          <a:p>
            <a:pPr marL="457200" lvl="1" indent="0" algn="just">
              <a:buNone/>
            </a:pPr>
            <a:endParaRPr lang="en-US" sz="2000" dirty="0"/>
          </a:p>
          <a:p>
            <a:pPr lvl="1" algn="just"/>
            <a:r>
              <a:rPr lang="en-US" sz="2000" dirty="0"/>
              <a:t>The nuclear roundness sometimes called circularity has been calculated by using the formula: [3]. </a:t>
            </a:r>
          </a:p>
          <a:p>
            <a:pPr marL="457200" lvl="1" indent="0" algn="just">
              <a:buNone/>
            </a:pPr>
            <a:endParaRPr lang="en-US" sz="1800" b="0" i="1" dirty="0">
              <a:latin typeface="Cambria Math" panose="02040503050406030204" pitchFamily="18" charset="0"/>
            </a:endParaRPr>
          </a:p>
          <a:p>
            <a:pPr marL="457200" lvl="1" indent="0" algn="just">
              <a:buNone/>
            </a:pPr>
            <a:endParaRPr lang="en-IN" sz="800" b="1" dirty="0">
              <a:solidFill>
                <a:srgbClr val="993300"/>
              </a:solidFill>
              <a:cs typeface="Times New Roman" panose="02020603050405020304" pitchFamily="18" charset="0"/>
            </a:endParaRPr>
          </a:p>
        </p:txBody>
      </p:sp>
      <p:sp>
        <p:nvSpPr>
          <p:cNvPr id="7" name="Date Placeholder 6">
            <a:extLst>
              <a:ext uri="{FF2B5EF4-FFF2-40B4-BE49-F238E27FC236}">
                <a16:creationId xmlns:a16="http://schemas.microsoft.com/office/drawing/2014/main" id="{81C8442A-05F3-2447-481D-FA8EF5D771AC}"/>
              </a:ext>
            </a:extLst>
          </p:cNvPr>
          <p:cNvSpPr>
            <a:spLocks noGrp="1"/>
          </p:cNvSpPr>
          <p:nvPr>
            <p:ph type="dt" sz="half" idx="10"/>
          </p:nvPr>
        </p:nvSpPr>
        <p:spPr/>
        <p:txBody>
          <a:bodyPr/>
          <a:lstStyle/>
          <a:p>
            <a:fld id="{12BF6E32-FEAD-4719-953B-AB2C5ACEFE76}" type="datetime1">
              <a:rPr lang="en-IN" smtClean="0"/>
              <a:t>29-10-2025</a:t>
            </a:fld>
            <a:endParaRPr lang="en-IN"/>
          </a:p>
        </p:txBody>
      </p:sp>
      <p:sp>
        <p:nvSpPr>
          <p:cNvPr id="8" name="Slide Number Placeholder 7">
            <a:extLst>
              <a:ext uri="{FF2B5EF4-FFF2-40B4-BE49-F238E27FC236}">
                <a16:creationId xmlns:a16="http://schemas.microsoft.com/office/drawing/2014/main" id="{CE7AE8F1-E965-B2E3-0490-DD2055EB3DBA}"/>
              </a:ext>
            </a:extLst>
          </p:cNvPr>
          <p:cNvSpPr>
            <a:spLocks noGrp="1"/>
          </p:cNvSpPr>
          <p:nvPr>
            <p:ph type="sldNum" sz="quarter" idx="12"/>
          </p:nvPr>
        </p:nvSpPr>
        <p:spPr/>
        <p:txBody>
          <a:bodyPr/>
          <a:lstStyle/>
          <a:p>
            <a:fld id="{4F190FE7-00C8-4126-ADA5-CD2A38D06676}" type="slidenum">
              <a:rPr lang="en-IN" smtClean="0"/>
              <a:t>9</a:t>
            </a:fld>
            <a:endParaRPr lang="en-IN"/>
          </a:p>
        </p:txBody>
      </p:sp>
      <p:pic>
        <p:nvPicPr>
          <p:cNvPr id="6" name="Picture 5" descr="GIAN - Global Initiative of Academic Networks">
            <a:extLst>
              <a:ext uri="{FF2B5EF4-FFF2-40B4-BE49-F238E27FC236}">
                <a16:creationId xmlns:a16="http://schemas.microsoft.com/office/drawing/2014/main" id="{C95DFA2E-B4E4-62A9-6B10-7C14B56E96B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763" y="5128"/>
            <a:ext cx="1302161" cy="614362"/>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8">
            <a:extLst>
              <a:ext uri="{FF2B5EF4-FFF2-40B4-BE49-F238E27FC236}">
                <a16:creationId xmlns:a16="http://schemas.microsoft.com/office/drawing/2014/main" id="{A38943C3-596C-620E-E4D2-4C18B51EB64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349037" y="0"/>
            <a:ext cx="838200" cy="836185"/>
          </a:xfrm>
          <a:prstGeom prst="rect">
            <a:avLst/>
          </a:prstGeom>
        </p:spPr>
      </p:pic>
      <p:pic>
        <p:nvPicPr>
          <p:cNvPr id="10" name="Picture 9">
            <a:extLst>
              <a:ext uri="{FF2B5EF4-FFF2-40B4-BE49-F238E27FC236}">
                <a16:creationId xmlns:a16="http://schemas.microsoft.com/office/drawing/2014/main" id="{BC81E804-61A4-A080-E7F6-CA5784512975}"/>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9844087" y="2393551"/>
            <a:ext cx="1504950" cy="1257300"/>
          </a:xfrm>
          <a:prstGeom prst="rect">
            <a:avLst/>
          </a:prstGeom>
        </p:spPr>
      </p:pic>
      <p:pic>
        <p:nvPicPr>
          <p:cNvPr id="12" name="Picture 11">
            <a:extLst>
              <a:ext uri="{FF2B5EF4-FFF2-40B4-BE49-F238E27FC236}">
                <a16:creationId xmlns:a16="http://schemas.microsoft.com/office/drawing/2014/main" id="{E061D0EE-E71B-C343-9A2D-9391A38AE15B}"/>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848600" y="2416969"/>
            <a:ext cx="1504950" cy="1257300"/>
          </a:xfrm>
          <a:prstGeom prst="rect">
            <a:avLst/>
          </a:prstGeom>
        </p:spPr>
      </p:pic>
      <p:sp>
        <p:nvSpPr>
          <p:cNvPr id="13" name="TextBox 12">
            <a:extLst>
              <a:ext uri="{FF2B5EF4-FFF2-40B4-BE49-F238E27FC236}">
                <a16:creationId xmlns:a16="http://schemas.microsoft.com/office/drawing/2014/main" id="{D6949C61-8828-48A6-2116-81D00F50D415}"/>
              </a:ext>
            </a:extLst>
          </p:cNvPr>
          <p:cNvSpPr txBox="1"/>
          <p:nvPr/>
        </p:nvSpPr>
        <p:spPr>
          <a:xfrm>
            <a:off x="7620000" y="2115989"/>
            <a:ext cx="1962150" cy="307777"/>
          </a:xfrm>
          <a:prstGeom prst="rect">
            <a:avLst/>
          </a:prstGeom>
          <a:noFill/>
        </p:spPr>
        <p:txBody>
          <a:bodyPr wrap="square" rtlCol="0">
            <a:spAutoFit/>
          </a:bodyPr>
          <a:lstStyle/>
          <a:p>
            <a:pPr algn="ctr"/>
            <a:r>
              <a:rPr lang="en-US" sz="1400" b="1" dirty="0">
                <a:solidFill>
                  <a:srgbClr val="C00000"/>
                </a:solidFill>
              </a:rPr>
              <a:t>Normal Cell</a:t>
            </a:r>
            <a:endParaRPr lang="en-IN" sz="1400" b="1" dirty="0">
              <a:solidFill>
                <a:srgbClr val="C00000"/>
              </a:solidFill>
            </a:endParaRPr>
          </a:p>
        </p:txBody>
      </p:sp>
      <p:sp>
        <p:nvSpPr>
          <p:cNvPr id="14" name="TextBox 13">
            <a:extLst>
              <a:ext uri="{FF2B5EF4-FFF2-40B4-BE49-F238E27FC236}">
                <a16:creationId xmlns:a16="http://schemas.microsoft.com/office/drawing/2014/main" id="{A08ACD1C-8038-2865-AD82-23C7DAD4B9F4}"/>
              </a:ext>
            </a:extLst>
          </p:cNvPr>
          <p:cNvSpPr txBox="1"/>
          <p:nvPr/>
        </p:nvSpPr>
        <p:spPr>
          <a:xfrm>
            <a:off x="10229850" y="2084110"/>
            <a:ext cx="1962150" cy="307777"/>
          </a:xfrm>
          <a:prstGeom prst="rect">
            <a:avLst/>
          </a:prstGeom>
          <a:noFill/>
        </p:spPr>
        <p:txBody>
          <a:bodyPr wrap="square" rtlCol="0">
            <a:spAutoFit/>
          </a:bodyPr>
          <a:lstStyle/>
          <a:p>
            <a:pPr algn="ctr"/>
            <a:r>
              <a:rPr lang="en-US" sz="1400" b="1" dirty="0">
                <a:solidFill>
                  <a:srgbClr val="C00000"/>
                </a:solidFill>
              </a:rPr>
              <a:t>Abnormal Cell</a:t>
            </a:r>
            <a:endParaRPr lang="en-IN" sz="1400" b="1" dirty="0">
              <a:solidFill>
                <a:srgbClr val="C00000"/>
              </a:solidFill>
            </a:endParaRPr>
          </a:p>
        </p:txBody>
      </p:sp>
      <p:cxnSp>
        <p:nvCxnSpPr>
          <p:cNvPr id="16" name="Straight Arrow Connector 15">
            <a:extLst>
              <a:ext uri="{FF2B5EF4-FFF2-40B4-BE49-F238E27FC236}">
                <a16:creationId xmlns:a16="http://schemas.microsoft.com/office/drawing/2014/main" id="{8AA0CDE3-6B0F-4A30-6FB7-17B26CE8E65B}"/>
              </a:ext>
            </a:extLst>
          </p:cNvPr>
          <p:cNvCxnSpPr>
            <a:cxnSpLocks/>
          </p:cNvCxnSpPr>
          <p:nvPr/>
        </p:nvCxnSpPr>
        <p:spPr>
          <a:xfrm flipH="1" flipV="1">
            <a:off x="7467910" y="1780092"/>
            <a:ext cx="742640" cy="1012900"/>
          </a:xfrm>
          <a:prstGeom prst="straightConnector1">
            <a:avLst/>
          </a:prstGeom>
          <a:ln w="38100">
            <a:solidFill>
              <a:srgbClr val="002060"/>
            </a:solidFill>
            <a:tailEnd type="triangle"/>
          </a:ln>
        </p:spPr>
        <p:style>
          <a:lnRef idx="3">
            <a:schemeClr val="accent5"/>
          </a:lnRef>
          <a:fillRef idx="0">
            <a:schemeClr val="accent5"/>
          </a:fillRef>
          <a:effectRef idx="2">
            <a:schemeClr val="accent5"/>
          </a:effectRef>
          <a:fontRef idx="minor">
            <a:schemeClr val="tx1"/>
          </a:fontRef>
        </p:style>
      </p:cxnSp>
      <p:cxnSp>
        <p:nvCxnSpPr>
          <p:cNvPr id="17" name="Straight Arrow Connector 16">
            <a:extLst>
              <a:ext uri="{FF2B5EF4-FFF2-40B4-BE49-F238E27FC236}">
                <a16:creationId xmlns:a16="http://schemas.microsoft.com/office/drawing/2014/main" id="{E3158492-361E-FB9D-61E9-107D9C5966F8}"/>
              </a:ext>
            </a:extLst>
          </p:cNvPr>
          <p:cNvCxnSpPr>
            <a:cxnSpLocks/>
            <a:endCxn id="23" idx="8"/>
          </p:cNvCxnSpPr>
          <p:nvPr/>
        </p:nvCxnSpPr>
        <p:spPr>
          <a:xfrm flipV="1">
            <a:off x="10596562" y="1890088"/>
            <a:ext cx="136928" cy="1013047"/>
          </a:xfrm>
          <a:prstGeom prst="straightConnector1">
            <a:avLst/>
          </a:prstGeom>
          <a:ln w="38100">
            <a:solidFill>
              <a:srgbClr val="002060"/>
            </a:solidFill>
            <a:tailEnd type="triangle"/>
          </a:ln>
        </p:spPr>
        <p:style>
          <a:lnRef idx="3">
            <a:schemeClr val="accent5"/>
          </a:lnRef>
          <a:fillRef idx="0">
            <a:schemeClr val="accent5"/>
          </a:fillRef>
          <a:effectRef idx="2">
            <a:schemeClr val="accent5"/>
          </a:effectRef>
          <a:fontRef idx="minor">
            <a:schemeClr val="tx1"/>
          </a:fontRef>
        </p:style>
      </p:cxnSp>
      <p:sp>
        <p:nvSpPr>
          <p:cNvPr id="22" name="Speech Bubble: Oval 21">
            <a:extLst>
              <a:ext uri="{FF2B5EF4-FFF2-40B4-BE49-F238E27FC236}">
                <a16:creationId xmlns:a16="http://schemas.microsoft.com/office/drawing/2014/main" id="{583DB64F-F977-0A8E-1298-3F400167DCA9}"/>
              </a:ext>
            </a:extLst>
          </p:cNvPr>
          <p:cNvSpPr/>
          <p:nvPr/>
        </p:nvSpPr>
        <p:spPr>
          <a:xfrm>
            <a:off x="6891338" y="970318"/>
            <a:ext cx="1804987" cy="749300"/>
          </a:xfrm>
          <a:prstGeom prst="wedgeEllipseCallou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400" b="1" dirty="0"/>
              <a:t>Round shaped Nucleus </a:t>
            </a:r>
            <a:endParaRPr lang="en-IN" sz="1400" b="1" dirty="0"/>
          </a:p>
        </p:txBody>
      </p:sp>
      <p:sp>
        <p:nvSpPr>
          <p:cNvPr id="23" name="Speech Bubble: Oval 22">
            <a:extLst>
              <a:ext uri="{FF2B5EF4-FFF2-40B4-BE49-F238E27FC236}">
                <a16:creationId xmlns:a16="http://schemas.microsoft.com/office/drawing/2014/main" id="{4C2A5C08-9111-C004-1E87-BDB05CBA7DC8}"/>
              </a:ext>
            </a:extLst>
          </p:cNvPr>
          <p:cNvSpPr/>
          <p:nvPr/>
        </p:nvSpPr>
        <p:spPr>
          <a:xfrm>
            <a:off x="10158412" y="993547"/>
            <a:ext cx="1971675" cy="796925"/>
          </a:xfrm>
          <a:prstGeom prst="wedgeEllipseCallou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400" b="1" dirty="0"/>
              <a:t>Irregular shaped Nucleus </a:t>
            </a:r>
            <a:endParaRPr lang="en-IN" sz="1400" b="1" dirty="0"/>
          </a:p>
        </p:txBody>
      </p:sp>
      <mc:AlternateContent xmlns:mc="http://schemas.openxmlformats.org/markup-compatibility/2006">
        <mc:Choice xmlns:a14="http://schemas.microsoft.com/office/drawing/2010/main" Requires="a14">
          <p:sp>
            <p:nvSpPr>
              <p:cNvPr id="24" name="Rectangle: Rounded Corners 23">
                <a:extLst>
                  <a:ext uri="{FF2B5EF4-FFF2-40B4-BE49-F238E27FC236}">
                    <a16:creationId xmlns:a16="http://schemas.microsoft.com/office/drawing/2014/main" id="{F23F8D0C-02E0-4815-771C-0FD698558895}"/>
                  </a:ext>
                </a:extLst>
              </p:cNvPr>
              <p:cNvSpPr/>
              <p:nvPr/>
            </p:nvSpPr>
            <p:spPr>
              <a:xfrm>
                <a:off x="1581150" y="5414195"/>
                <a:ext cx="3838575" cy="950913"/>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r>
                        <a:rPr lang="en-US" b="1">
                          <a:solidFill>
                            <a:schemeClr val="bg1"/>
                          </a:solidFill>
                          <a:latin typeface="Cambria Math" panose="02040503050406030204" pitchFamily="18" charset="0"/>
                        </a:rPr>
                        <m:t>𝐑𝐨𝐮𝐧𝐝𝐧𝐞𝐬𝐬</m:t>
                      </m:r>
                      <m:r>
                        <a:rPr lang="en-US" b="1">
                          <a:solidFill>
                            <a:schemeClr val="bg1"/>
                          </a:solidFill>
                          <a:latin typeface="Cambria Math" panose="02040503050406030204" pitchFamily="18" charset="0"/>
                        </a:rPr>
                        <m:t>=</m:t>
                      </m:r>
                      <m:f>
                        <m:fPr>
                          <m:ctrlPr>
                            <a:rPr lang="en-US" b="1" i="1">
                              <a:solidFill>
                                <a:schemeClr val="bg1"/>
                              </a:solidFill>
                              <a:latin typeface="Cambria Math" panose="02040503050406030204" pitchFamily="18" charset="0"/>
                            </a:rPr>
                          </m:ctrlPr>
                        </m:fPr>
                        <m:num>
                          <m:r>
                            <a:rPr lang="en-US" b="1">
                              <a:solidFill>
                                <a:schemeClr val="bg1"/>
                              </a:solidFill>
                              <a:latin typeface="Cambria Math" panose="02040503050406030204" pitchFamily="18" charset="0"/>
                            </a:rPr>
                            <m:t>𝟒</m:t>
                          </m:r>
                          <m:r>
                            <a:rPr lang="en-US" b="1">
                              <a:solidFill>
                                <a:schemeClr val="bg1"/>
                              </a:solidFill>
                              <a:latin typeface="Cambria Math" panose="02040503050406030204" pitchFamily="18" charset="0"/>
                            </a:rPr>
                            <m:t> </m:t>
                          </m:r>
                          <m:r>
                            <a:rPr lang="en-US" b="1">
                              <a:solidFill>
                                <a:schemeClr val="bg1"/>
                              </a:solidFill>
                              <a:latin typeface="Cambria Math" panose="02040503050406030204" pitchFamily="18" charset="0"/>
                              <a:ea typeface="Cambria Math" panose="02040503050406030204" pitchFamily="18" charset="0"/>
                            </a:rPr>
                            <m:t>𝛑</m:t>
                          </m:r>
                          <m:r>
                            <a:rPr lang="en-US" b="1">
                              <a:solidFill>
                                <a:schemeClr val="bg1"/>
                              </a:solidFill>
                              <a:latin typeface="Cambria Math" panose="02040503050406030204" pitchFamily="18" charset="0"/>
                              <a:ea typeface="Cambria Math" panose="02040503050406030204" pitchFamily="18" charset="0"/>
                            </a:rPr>
                            <m:t> </m:t>
                          </m:r>
                          <m:r>
                            <a:rPr lang="en-US" b="1">
                              <a:solidFill>
                                <a:schemeClr val="bg1"/>
                              </a:solidFill>
                              <a:latin typeface="Cambria Math" panose="02040503050406030204" pitchFamily="18" charset="0"/>
                              <a:ea typeface="Cambria Math" panose="02040503050406030204" pitchFamily="18" charset="0"/>
                            </a:rPr>
                            <m:t>𝐀𝐫𝐞𝐚</m:t>
                          </m:r>
                        </m:num>
                        <m:den>
                          <m:sSup>
                            <m:sSupPr>
                              <m:ctrlPr>
                                <a:rPr lang="en-US" b="1" i="1">
                                  <a:solidFill>
                                    <a:schemeClr val="bg1"/>
                                  </a:solidFill>
                                  <a:latin typeface="Cambria Math" panose="02040503050406030204" pitchFamily="18" charset="0"/>
                                </a:rPr>
                              </m:ctrlPr>
                            </m:sSupPr>
                            <m:e>
                              <m:r>
                                <a:rPr lang="en-US" b="1">
                                  <a:solidFill>
                                    <a:schemeClr val="bg1"/>
                                  </a:solidFill>
                                  <a:latin typeface="Cambria Math" panose="02040503050406030204" pitchFamily="18" charset="0"/>
                                </a:rPr>
                                <m:t>(</m:t>
                              </m:r>
                              <m:r>
                                <a:rPr lang="en-US" b="1">
                                  <a:solidFill>
                                    <a:schemeClr val="bg1"/>
                                  </a:solidFill>
                                  <a:latin typeface="Cambria Math" panose="02040503050406030204" pitchFamily="18" charset="0"/>
                                </a:rPr>
                                <m:t>𝐏𝐞𝐫𝐢𝐦𝐞𝐭𝐞𝐫</m:t>
                              </m:r>
                              <m:r>
                                <a:rPr lang="en-US" b="1">
                                  <a:solidFill>
                                    <a:schemeClr val="bg1"/>
                                  </a:solidFill>
                                  <a:latin typeface="Cambria Math" panose="02040503050406030204" pitchFamily="18" charset="0"/>
                                </a:rPr>
                                <m:t>)</m:t>
                              </m:r>
                            </m:e>
                            <m:sup>
                              <m:r>
                                <a:rPr lang="en-US" b="1">
                                  <a:solidFill>
                                    <a:schemeClr val="bg1"/>
                                  </a:solidFill>
                                  <a:latin typeface="Cambria Math" panose="02040503050406030204" pitchFamily="18" charset="0"/>
                                </a:rPr>
                                <m:t>𝟐</m:t>
                              </m:r>
                            </m:sup>
                          </m:sSup>
                        </m:den>
                      </m:f>
                    </m:oMath>
                  </m:oMathPara>
                </a14:m>
                <a:endParaRPr lang="en-IN" dirty="0"/>
              </a:p>
            </p:txBody>
          </p:sp>
        </mc:Choice>
        <mc:Fallback>
          <p:sp>
            <p:nvSpPr>
              <p:cNvPr id="24" name="Rectangle: Rounded Corners 23">
                <a:extLst>
                  <a:ext uri="{FF2B5EF4-FFF2-40B4-BE49-F238E27FC236}">
                    <a16:creationId xmlns:a16="http://schemas.microsoft.com/office/drawing/2014/main" id="{F23F8D0C-02E0-4815-771C-0FD698558895}"/>
                  </a:ext>
                </a:extLst>
              </p:cNvPr>
              <p:cNvSpPr>
                <a:spLocks noRot="1" noChangeAspect="1" noMove="1" noResize="1" noEditPoints="1" noAdjustHandles="1" noChangeArrowheads="1" noChangeShapeType="1" noTextEdit="1"/>
              </p:cNvSpPr>
              <p:nvPr/>
            </p:nvSpPr>
            <p:spPr>
              <a:xfrm>
                <a:off x="1581150" y="5414195"/>
                <a:ext cx="3838575" cy="950913"/>
              </a:xfrm>
              <a:prstGeom prst="roundRect">
                <a:avLst/>
              </a:prstGeom>
              <a:blipFill>
                <a:blip r:embed="rId6"/>
                <a:stretch>
                  <a:fillRect/>
                </a:stretch>
              </a:blipFill>
            </p:spPr>
            <p:txBody>
              <a:bodyPr/>
              <a:lstStyle/>
              <a:p>
                <a:r>
                  <a:rPr lang="en-IN">
                    <a:noFill/>
                  </a:rPr>
                  <a:t> </a:t>
                </a:r>
              </a:p>
            </p:txBody>
          </p:sp>
        </mc:Fallback>
      </mc:AlternateContent>
      <p:sp>
        <p:nvSpPr>
          <p:cNvPr id="21" name="Rectangle: Rounded Corners 20">
            <a:extLst>
              <a:ext uri="{FF2B5EF4-FFF2-40B4-BE49-F238E27FC236}">
                <a16:creationId xmlns:a16="http://schemas.microsoft.com/office/drawing/2014/main" id="{25911A31-3E9A-762F-402A-810D33A24A95}"/>
              </a:ext>
            </a:extLst>
          </p:cNvPr>
          <p:cNvSpPr/>
          <p:nvPr/>
        </p:nvSpPr>
        <p:spPr>
          <a:xfrm>
            <a:off x="8209365" y="5224463"/>
            <a:ext cx="3119412" cy="1131887"/>
          </a:xfrm>
          <a:prstGeom prst="roundRect">
            <a:avLst/>
          </a:prstGeom>
          <a:solidFill>
            <a:schemeClr val="bg1"/>
          </a:solidFill>
          <a:ln w="28575">
            <a:solidFill>
              <a:srgbClr val="2424A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b="1" dirty="0">
                <a:solidFill>
                  <a:schemeClr val="tx1"/>
                </a:solidFill>
              </a:rPr>
              <a:t>Interpretation:</a:t>
            </a:r>
          </a:p>
          <a:p>
            <a:r>
              <a:rPr lang="en-US" dirty="0">
                <a:solidFill>
                  <a:schemeClr val="tx1"/>
                </a:solidFill>
              </a:rPr>
              <a:t>Normal Nucleus:  NR → 1.</a:t>
            </a:r>
          </a:p>
          <a:p>
            <a:r>
              <a:rPr lang="en-US" dirty="0">
                <a:solidFill>
                  <a:schemeClr val="tx1"/>
                </a:solidFill>
              </a:rPr>
              <a:t>Abnormal Nucleus: NR → 0.</a:t>
            </a:r>
          </a:p>
          <a:p>
            <a:endParaRPr lang="en-IN" dirty="0">
              <a:solidFill>
                <a:schemeClr val="tx1"/>
              </a:solidFill>
            </a:endParaRPr>
          </a:p>
        </p:txBody>
      </p:sp>
    </p:spTree>
    <p:extLst>
      <p:ext uri="{BB962C8B-B14F-4D97-AF65-F5344CB8AC3E}">
        <p14:creationId xmlns:p14="http://schemas.microsoft.com/office/powerpoint/2010/main" val="50553213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2833</TotalTime>
  <Words>1654</Words>
  <Application>Microsoft Office PowerPoint</Application>
  <PresentationFormat>Widescreen</PresentationFormat>
  <Paragraphs>387</Paragraphs>
  <Slides>33</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33</vt:i4>
      </vt:variant>
    </vt:vector>
  </HeadingPairs>
  <TitlesOfParts>
    <vt:vector size="40" baseType="lpstr">
      <vt:lpstr>Arial</vt:lpstr>
      <vt:lpstr>Calibri</vt:lpstr>
      <vt:lpstr>Calibri Light</vt:lpstr>
      <vt:lpstr>Cambria Math</vt:lpstr>
      <vt:lpstr>Times New Roman</vt:lpstr>
      <vt:lpstr>Wingdings</vt:lpstr>
      <vt:lpstr>Office Theme</vt:lpstr>
      <vt:lpstr>Tutorial-6 on  Hands on Demonstration on Asymmetric Analysis and Characterization of Microscopic Imaging Modality for Cancer Abnormality Classification Using MATLAB</vt:lpstr>
      <vt:lpstr>Outline</vt:lpstr>
      <vt:lpstr>Asymmetric Analysis and Characterization </vt:lpstr>
      <vt:lpstr>Asymmetric Analysis and Characterization </vt:lpstr>
      <vt:lpstr>Segmentation</vt:lpstr>
      <vt:lpstr>Shape Features</vt:lpstr>
      <vt:lpstr>Shape Features</vt:lpstr>
      <vt:lpstr>Shape Features</vt:lpstr>
      <vt:lpstr>Shape Features</vt:lpstr>
      <vt:lpstr>Shape Features</vt:lpstr>
      <vt:lpstr>Shape Features</vt:lpstr>
      <vt:lpstr>Shape Features</vt:lpstr>
      <vt:lpstr>Shape Features</vt:lpstr>
      <vt:lpstr>Shape Features</vt:lpstr>
      <vt:lpstr>Shape Features</vt:lpstr>
      <vt:lpstr>Shape Features</vt:lpstr>
      <vt:lpstr>Shape Features</vt:lpstr>
      <vt:lpstr>Shape Features</vt:lpstr>
      <vt:lpstr>Shape Features</vt:lpstr>
      <vt:lpstr>Shape Features</vt:lpstr>
      <vt:lpstr>Shape Features</vt:lpstr>
      <vt:lpstr>Shape Features</vt:lpstr>
      <vt:lpstr>Shape Features</vt:lpstr>
      <vt:lpstr>Shape Features</vt:lpstr>
      <vt:lpstr>Shape Features</vt:lpstr>
      <vt:lpstr>Shape Features</vt:lpstr>
      <vt:lpstr>Shape Features</vt:lpstr>
      <vt:lpstr>Shape Features</vt:lpstr>
      <vt:lpstr>Shape Features</vt:lpstr>
      <vt:lpstr>Shape Features</vt:lpstr>
      <vt:lpstr>Shape Features for Classification</vt:lpstr>
      <vt:lpstr>Reference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tuniversity2025@outlook.com</dc:creator>
  <cp:lastModifiedBy>tuniversity2025@outlook.com</cp:lastModifiedBy>
  <cp:revision>374</cp:revision>
  <dcterms:created xsi:type="dcterms:W3CDTF">2025-10-15T10:46:20Z</dcterms:created>
  <dcterms:modified xsi:type="dcterms:W3CDTF">2025-10-29T09:59:04Z</dcterms:modified>
</cp:coreProperties>
</file>