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71" r:id="rId3"/>
    <p:sldId id="263" r:id="rId4"/>
    <p:sldId id="264" r:id="rId5"/>
    <p:sldId id="267" r:id="rId6"/>
    <p:sldId id="265" r:id="rId7"/>
    <p:sldId id="266" r:id="rId8"/>
    <p:sldId id="268" r:id="rId9"/>
    <p:sldId id="258" r:id="rId10"/>
    <p:sldId id="259" r:id="rId11"/>
    <p:sldId id="260" r:id="rId12"/>
    <p:sldId id="261" r:id="rId13"/>
    <p:sldId id="269" r:id="rId14"/>
    <p:sldId id="262" r:id="rId15"/>
    <p:sldId id="270"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60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18BBCD-8CA7-4151-B60A-6511FC128906}" type="datetimeFigureOut">
              <a:rPr lang="en-IN" smtClean="0"/>
              <a:t>28-10-2025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83A3CE-B391-47C0-B232-C8392579C619}" type="slidenum">
              <a:rPr lang="en-IN" smtClean="0"/>
              <a:t>‹#›</a:t>
            </a:fld>
            <a:endParaRPr lang="en-IN"/>
          </a:p>
        </p:txBody>
      </p:sp>
    </p:spTree>
    <p:extLst>
      <p:ext uri="{BB962C8B-B14F-4D97-AF65-F5344CB8AC3E}">
        <p14:creationId xmlns:p14="http://schemas.microsoft.com/office/powerpoint/2010/main" val="416698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5C83A3CE-B391-47C0-B232-C8392579C619}" type="slidenum">
              <a:rPr lang="en-IN" smtClean="0"/>
              <a:t>2</a:t>
            </a:fld>
            <a:endParaRPr lang="en-IN"/>
          </a:p>
        </p:txBody>
      </p:sp>
    </p:spTree>
    <p:extLst>
      <p:ext uri="{BB962C8B-B14F-4D97-AF65-F5344CB8AC3E}">
        <p14:creationId xmlns:p14="http://schemas.microsoft.com/office/powerpoint/2010/main" val="1118091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887B5845-C424-4B31-A443-2AD6E3575682}" type="datetime1">
              <a:rPr lang="en-IN" smtClean="0"/>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133631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107327-7089-4A1D-AED2-4BD6B968D199}" type="datetime1">
              <a:rPr lang="en-IN" smtClean="0"/>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245480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ECFC5AA-9BC2-4477-BB25-F5DB45F2AB46}" type="datetime1">
              <a:rPr lang="en-IN" smtClean="0"/>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198553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99975FA-D1D5-4887-AB00-96533199E660}" type="datetime1">
              <a:rPr lang="en-IN" smtClean="0"/>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127113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1C3CFD-4135-4793-994F-2B769A83CC72}" type="datetime1">
              <a:rPr lang="en-IN" smtClean="0"/>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1005600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AD0C4D8-261F-4659-A14D-1FC4EF0A5F9D}" type="datetime1">
              <a:rPr lang="en-IN" smtClean="0"/>
              <a:t>28-10-2025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2874927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2FE53EA-5ECB-4BDB-A0D2-086C0D578438}" type="datetime1">
              <a:rPr lang="en-IN" smtClean="0"/>
              <a:t>28-10-2025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1908439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151EFC9-A570-40C9-AC37-7F54B4B8D66F}" type="datetime1">
              <a:rPr lang="en-IN" smtClean="0"/>
              <a:t>28-10-2025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3370670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196A0-A1AA-4E9D-AA3F-984EC974007B}" type="datetime1">
              <a:rPr lang="en-IN" smtClean="0"/>
              <a:t>28-10-2025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3843582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CD68DD-B59F-4431-A050-68C329D1562D}" type="datetime1">
              <a:rPr lang="en-IN" smtClean="0"/>
              <a:t>28-10-2025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47859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8FF613-26F8-4FC1-A788-943C17C6A583}" type="datetime1">
              <a:rPr lang="en-IN" smtClean="0"/>
              <a:t>28-10-2025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6606708-FFBC-471E-B8AF-88DD954A4F9C}" type="slidenum">
              <a:rPr lang="en-IN" smtClean="0"/>
              <a:t>‹#›</a:t>
            </a:fld>
            <a:endParaRPr lang="en-IN"/>
          </a:p>
        </p:txBody>
      </p:sp>
    </p:spTree>
    <p:extLst>
      <p:ext uri="{BB962C8B-B14F-4D97-AF65-F5344CB8AC3E}">
        <p14:creationId xmlns:p14="http://schemas.microsoft.com/office/powerpoint/2010/main" val="4128321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E2BFEF-AE42-41E5-A671-72DF6270A135}" type="datetime1">
              <a:rPr lang="en-IN" smtClean="0"/>
              <a:t>28-10-2025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606708-FFBC-471E-B8AF-88DD954A4F9C}" type="slidenum">
              <a:rPr lang="en-IN" smtClean="0"/>
              <a:t>‹#›</a:t>
            </a:fld>
            <a:endParaRPr lang="en-IN"/>
          </a:p>
        </p:txBody>
      </p:sp>
    </p:spTree>
    <p:extLst>
      <p:ext uri="{BB962C8B-B14F-4D97-AF65-F5344CB8AC3E}">
        <p14:creationId xmlns:p14="http://schemas.microsoft.com/office/powerpoint/2010/main" val="263429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0.jpg"/><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image" Target="../media/image23.png"/></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image" Target="../media/image28.png"/></Relationships>
</file>

<file path=ppt/slides/_rels/slide15.xml.rels><?xml version="1.0" encoding="UTF-8" standalone="yes"?>
<Relationships xmlns="http://schemas.openxmlformats.org/package/2006/relationships"><Relationship Id="rId8" Type="http://schemas.openxmlformats.org/officeDocument/2006/relationships/image" Target="../media/image35.jpg"/><Relationship Id="rId3" Type="http://schemas.openxmlformats.org/officeDocument/2006/relationships/image" Target="../media/image30.jpg"/><Relationship Id="rId7" Type="http://schemas.openxmlformats.org/officeDocument/2006/relationships/image" Target="../media/image34.jpg"/><Relationship Id="rId2" Type="http://schemas.openxmlformats.org/officeDocument/2006/relationships/image" Target="../media/image29.png"/><Relationship Id="rId1" Type="http://schemas.openxmlformats.org/officeDocument/2006/relationships/slideLayout" Target="../slideLayouts/slideLayout7.xml"/><Relationship Id="rId6" Type="http://schemas.openxmlformats.org/officeDocument/2006/relationships/image" Target="../media/image33.jpg"/><Relationship Id="rId5" Type="http://schemas.openxmlformats.org/officeDocument/2006/relationships/image" Target="../media/image32.jpg"/><Relationship Id="rId10" Type="http://schemas.openxmlformats.org/officeDocument/2006/relationships/image" Target="../media/image2.jpeg"/><Relationship Id="rId4" Type="http://schemas.openxmlformats.org/officeDocument/2006/relationships/image" Target="../media/image31.jpg"/><Relationship Id="rId9"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14.jpeg"/><Relationship Id="rId13" Type="http://schemas.openxmlformats.org/officeDocument/2006/relationships/image" Target="../media/image19.png"/><Relationship Id="rId3" Type="http://schemas.openxmlformats.org/officeDocument/2006/relationships/image" Target="../media/image11.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2.jpeg"/><Relationship Id="rId10" Type="http://schemas.openxmlformats.org/officeDocument/2006/relationships/image" Target="../media/image16.png"/><Relationship Id="rId4" Type="http://schemas.openxmlformats.org/officeDocument/2006/relationships/image" Target="../media/image1.png"/><Relationship Id="rId9"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0.jpg"/><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6667" y="1885497"/>
            <a:ext cx="10591800" cy="1557338"/>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Hands on Demonstration using the Microscopic Images</a:t>
            </a:r>
            <a:b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 </a:t>
            </a:r>
            <a: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Segment or Extract </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suspicious </a:t>
            </a:r>
            <a: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Region of Interest</a:t>
            </a:r>
            <a:b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from </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a:t>
            </a:r>
            <a: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Holistic Microscopic Images for Abnormality</a:t>
            </a:r>
            <a:b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32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Detection</a:t>
            </a:r>
            <a:endParaRPr lang="en-IN" sz="32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Subtitle 2">
            <a:extLst>
              <a:ext uri="{FF2B5EF4-FFF2-40B4-BE49-F238E27FC236}">
                <a16:creationId xmlns="" xmlns:a16="http://schemas.microsoft.com/office/drawing/2014/main" id="{3CDB63AE-AFC0-7E6A-7F71-FDC207938C47}"/>
              </a:ext>
            </a:extLst>
          </p:cNvPr>
          <p:cNvSpPr txBox="1">
            <a:spLocks/>
          </p:cNvSpPr>
          <p:nvPr/>
        </p:nvSpPr>
        <p:spPr>
          <a:xfrm>
            <a:off x="7171751" y="4221390"/>
            <a:ext cx="4410650" cy="22640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1600" b="1" dirty="0" smtClean="0">
                <a:solidFill>
                  <a:srgbClr val="002060"/>
                </a:solidFill>
                <a:latin typeface="Times New Roman" panose="02020603050405020304" pitchFamily="18" charset="0"/>
                <a:cs typeface="Times New Roman" panose="02020603050405020304" pitchFamily="18" charset="0"/>
              </a:rPr>
              <a:t>Assisted by</a:t>
            </a:r>
          </a:p>
          <a:p>
            <a:pPr algn="r"/>
            <a:r>
              <a:rPr lang="en-US" sz="1600" b="1" dirty="0" smtClean="0">
                <a:solidFill>
                  <a:srgbClr val="002060"/>
                </a:solidFill>
                <a:latin typeface="Times New Roman" panose="02020603050405020304" pitchFamily="18" charset="0"/>
                <a:cs typeface="Times New Roman" panose="02020603050405020304" pitchFamily="18" charset="0"/>
              </a:rPr>
              <a:t> </a:t>
            </a:r>
          </a:p>
          <a:p>
            <a:pPr algn="r"/>
            <a:r>
              <a:rPr lang="en-US" sz="1600" b="1" dirty="0" smtClean="0">
                <a:solidFill>
                  <a:srgbClr val="002060"/>
                </a:solidFill>
                <a:latin typeface="Times New Roman" panose="02020603050405020304" pitchFamily="18" charset="0"/>
                <a:cs typeface="Times New Roman" panose="02020603050405020304" pitchFamily="18" charset="0"/>
              </a:rPr>
              <a:t>Shri. </a:t>
            </a:r>
            <a:r>
              <a:rPr lang="en-US" sz="1600" b="1" dirty="0" err="1" smtClean="0">
                <a:solidFill>
                  <a:srgbClr val="002060"/>
                </a:solidFill>
                <a:latin typeface="Times New Roman" panose="02020603050405020304" pitchFamily="18" charset="0"/>
                <a:cs typeface="Times New Roman" panose="02020603050405020304" pitchFamily="18" charset="0"/>
              </a:rPr>
              <a:t>Saswata</a:t>
            </a:r>
            <a:r>
              <a:rPr lang="en-US" sz="1600" b="1" dirty="0" smtClean="0">
                <a:solidFill>
                  <a:srgbClr val="002060"/>
                </a:solidFill>
                <a:latin typeface="Times New Roman" panose="02020603050405020304" pitchFamily="18" charset="0"/>
                <a:cs typeface="Times New Roman" panose="02020603050405020304" pitchFamily="18" charset="0"/>
              </a:rPr>
              <a:t> Sarkar</a:t>
            </a:r>
          </a:p>
          <a:p>
            <a:pPr algn="r"/>
            <a:r>
              <a:rPr lang="en-US" sz="1600" b="1" dirty="0" smtClean="0">
                <a:solidFill>
                  <a:srgbClr val="002060"/>
                </a:solidFill>
                <a:latin typeface="Times New Roman" panose="02020603050405020304" pitchFamily="18" charset="0"/>
                <a:cs typeface="Times New Roman" panose="02020603050405020304" pitchFamily="18" charset="0"/>
              </a:rPr>
              <a:t>Research Scholar</a:t>
            </a:r>
          </a:p>
          <a:p>
            <a:pPr algn="r"/>
            <a:r>
              <a:rPr lang="en-US" sz="1600" b="1" dirty="0" smtClean="0">
                <a:solidFill>
                  <a:srgbClr val="002060"/>
                </a:solidFill>
                <a:latin typeface="Times New Roman" panose="02020603050405020304" pitchFamily="18" charset="0"/>
                <a:cs typeface="Times New Roman" panose="02020603050405020304" pitchFamily="18" charset="0"/>
              </a:rPr>
              <a:t>Computer Sc.&amp; </a:t>
            </a:r>
            <a:r>
              <a:rPr lang="en-US" sz="1600" b="1" dirty="0" err="1" smtClean="0">
                <a:solidFill>
                  <a:srgbClr val="002060"/>
                </a:solidFill>
                <a:latin typeface="Times New Roman" panose="02020603050405020304" pitchFamily="18" charset="0"/>
                <a:cs typeface="Times New Roman" panose="02020603050405020304" pitchFamily="18" charset="0"/>
              </a:rPr>
              <a:t>Engg</a:t>
            </a:r>
            <a:r>
              <a:rPr lang="en-US" sz="1600" b="1" dirty="0" smtClean="0">
                <a:solidFill>
                  <a:srgbClr val="002060"/>
                </a:solidFill>
                <a:latin typeface="Times New Roman" panose="02020603050405020304" pitchFamily="18" charset="0"/>
                <a:cs typeface="Times New Roman" panose="02020603050405020304" pitchFamily="18" charset="0"/>
              </a:rPr>
              <a:t>. Department</a:t>
            </a:r>
          </a:p>
          <a:p>
            <a:pPr algn="r"/>
            <a:r>
              <a:rPr lang="en-US" sz="1600" b="1" dirty="0" smtClean="0">
                <a:solidFill>
                  <a:srgbClr val="002060"/>
                </a:solidFill>
                <a:latin typeface="Times New Roman" panose="02020603050405020304" pitchFamily="18" charset="0"/>
                <a:cs typeface="Times New Roman" panose="02020603050405020304" pitchFamily="18" charset="0"/>
              </a:rPr>
              <a:t>Tripura University (A Central University)</a:t>
            </a:r>
          </a:p>
          <a:p>
            <a:pPr algn="r"/>
            <a:endParaRPr lang="en-IN" sz="1600" b="1" dirty="0">
              <a:solidFill>
                <a:srgbClr val="002060"/>
              </a:solidFill>
            </a:endParaRPr>
          </a:p>
        </p:txBody>
      </p:sp>
      <p:sp>
        <p:nvSpPr>
          <p:cNvPr id="5" name="Subtitle 2">
            <a:extLst>
              <a:ext uri="{FF2B5EF4-FFF2-40B4-BE49-F238E27FC236}">
                <a16:creationId xmlns="" xmlns:a16="http://schemas.microsoft.com/office/drawing/2014/main" id="{0CD5576B-8793-8D1A-2F42-18DF532EDE2E}"/>
              </a:ext>
            </a:extLst>
          </p:cNvPr>
          <p:cNvSpPr txBox="1">
            <a:spLocks/>
          </p:cNvSpPr>
          <p:nvPr/>
        </p:nvSpPr>
        <p:spPr>
          <a:xfrm>
            <a:off x="1126067" y="4221390"/>
            <a:ext cx="4354785" cy="22640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600" b="1" dirty="0">
                <a:solidFill>
                  <a:srgbClr val="002060"/>
                </a:solidFill>
                <a:latin typeface="Times New Roman" panose="02020603050405020304" pitchFamily="18" charset="0"/>
                <a:cs typeface="Times New Roman" panose="02020603050405020304" pitchFamily="18" charset="0"/>
              </a:rPr>
              <a:t>Demonstrated/Presented By</a:t>
            </a:r>
          </a:p>
          <a:p>
            <a:pPr algn="l"/>
            <a:endParaRPr lang="en-US" sz="1600" b="1" dirty="0">
              <a:solidFill>
                <a:srgbClr val="002060"/>
              </a:solidFill>
              <a:latin typeface="Times New Roman" panose="02020603050405020304" pitchFamily="18" charset="0"/>
              <a:cs typeface="Times New Roman" panose="02020603050405020304" pitchFamily="18" charset="0"/>
            </a:endParaRPr>
          </a:p>
          <a:p>
            <a:pPr algn="l"/>
            <a:r>
              <a:rPr lang="en-US" sz="1600" b="1" dirty="0">
                <a:solidFill>
                  <a:srgbClr val="002060"/>
                </a:solidFill>
                <a:latin typeface="Times New Roman" panose="02020603050405020304" pitchFamily="18" charset="0"/>
                <a:cs typeface="Times New Roman" panose="02020603050405020304" pitchFamily="18" charset="0"/>
              </a:rPr>
              <a:t>Dr. Mrinal Kanti Bhowmik</a:t>
            </a:r>
          </a:p>
          <a:p>
            <a:pPr algn="l"/>
            <a:r>
              <a:rPr lang="en-US" sz="1600" b="1" dirty="0">
                <a:solidFill>
                  <a:srgbClr val="002060"/>
                </a:solidFill>
                <a:latin typeface="Times New Roman" panose="02020603050405020304" pitchFamily="18" charset="0"/>
                <a:cs typeface="Times New Roman" panose="02020603050405020304" pitchFamily="18" charset="0"/>
              </a:rPr>
              <a:t>Head &amp; Associate Professor</a:t>
            </a:r>
          </a:p>
          <a:p>
            <a:pPr algn="l"/>
            <a:r>
              <a:rPr lang="en-US" sz="1600" b="1" dirty="0">
                <a:solidFill>
                  <a:srgbClr val="002060"/>
                </a:solidFill>
                <a:latin typeface="Times New Roman" panose="02020603050405020304" pitchFamily="18" charset="0"/>
                <a:cs typeface="Times New Roman" panose="02020603050405020304" pitchFamily="18" charset="0"/>
              </a:rPr>
              <a:t>Computer Sc.&amp; </a:t>
            </a:r>
            <a:r>
              <a:rPr lang="en-US" sz="1600" b="1" dirty="0" err="1">
                <a:solidFill>
                  <a:srgbClr val="002060"/>
                </a:solidFill>
                <a:latin typeface="Times New Roman" panose="02020603050405020304" pitchFamily="18" charset="0"/>
                <a:cs typeface="Times New Roman" panose="02020603050405020304" pitchFamily="18" charset="0"/>
              </a:rPr>
              <a:t>Engg</a:t>
            </a:r>
            <a:r>
              <a:rPr lang="en-US" sz="1600" b="1" dirty="0">
                <a:solidFill>
                  <a:srgbClr val="002060"/>
                </a:solidFill>
                <a:latin typeface="Times New Roman" panose="02020603050405020304" pitchFamily="18" charset="0"/>
                <a:cs typeface="Times New Roman" panose="02020603050405020304" pitchFamily="18" charset="0"/>
              </a:rPr>
              <a:t>. Department</a:t>
            </a:r>
          </a:p>
          <a:p>
            <a:pPr algn="l"/>
            <a:r>
              <a:rPr lang="en-US" sz="1600" b="1" dirty="0">
                <a:solidFill>
                  <a:srgbClr val="002060"/>
                </a:solidFill>
                <a:latin typeface="Times New Roman" panose="02020603050405020304" pitchFamily="18" charset="0"/>
                <a:cs typeface="Times New Roman" panose="02020603050405020304" pitchFamily="18" charset="0"/>
              </a:rPr>
              <a:t>Tripura University (A Central University)</a:t>
            </a:r>
          </a:p>
          <a:p>
            <a:pPr algn="r"/>
            <a:endParaRPr lang="en-IN" sz="1600" b="1" dirty="0">
              <a:solidFill>
                <a:srgbClr val="002060"/>
              </a:solidFill>
            </a:endParaRPr>
          </a:p>
        </p:txBody>
      </p:sp>
      <p:sp>
        <p:nvSpPr>
          <p:cNvPr id="6" name="TextBox 5">
            <a:extLst>
              <a:ext uri="{FF2B5EF4-FFF2-40B4-BE49-F238E27FC236}">
                <a16:creationId xmlns="" xmlns:a16="http://schemas.microsoft.com/office/drawing/2014/main" id="{1EC4B03A-B122-1E94-BAA9-4D1E1FE46039}"/>
              </a:ext>
            </a:extLst>
          </p:cNvPr>
          <p:cNvSpPr txBox="1"/>
          <p:nvPr/>
        </p:nvSpPr>
        <p:spPr>
          <a:xfrm>
            <a:off x="1353740" y="613873"/>
            <a:ext cx="9577653" cy="369332"/>
          </a:xfrm>
          <a:prstGeom prst="rect">
            <a:avLst/>
          </a:prstGeom>
          <a:noFill/>
        </p:spPr>
        <p:txBody>
          <a:bodyPr wrap="square" rtlCol="0">
            <a:spAutoFit/>
          </a:bodyPr>
          <a:lstStyle/>
          <a:p>
            <a:pPr algn="ctr"/>
            <a:r>
              <a:rPr lang="en-US" dirty="0">
                <a:solidFill>
                  <a:srgbClr val="993300"/>
                </a:solidFill>
                <a:latin typeface="Times New Roman" panose="02020603050405020304" pitchFamily="18" charset="0"/>
                <a:cs typeface="Times New Roman" panose="02020603050405020304" pitchFamily="18" charset="0"/>
              </a:rPr>
              <a:t>GIAN course </a:t>
            </a:r>
            <a:r>
              <a:rPr lang="en-US" b="1" dirty="0">
                <a:solidFill>
                  <a:srgbClr val="993300"/>
                </a:solidFill>
                <a:latin typeface="Times New Roman" panose="02020603050405020304" pitchFamily="18" charset="0"/>
                <a:cs typeface="Times New Roman" panose="02020603050405020304" pitchFamily="18" charset="0"/>
              </a:rPr>
              <a:t>“2541009 - Biological Cell Imaging for Diagnosis and Early Prediction of Cancer”</a:t>
            </a:r>
            <a:endParaRPr lang="en-IN" dirty="0">
              <a:solidFill>
                <a:srgbClr val="993300"/>
              </a:solidFill>
              <a:latin typeface="Times New Roman" panose="02020603050405020304" pitchFamily="18" charset="0"/>
              <a:cs typeface="Times New Roman" panose="02020603050405020304" pitchFamily="18" charset="0"/>
            </a:endParaRPr>
          </a:p>
        </p:txBody>
      </p:sp>
      <p:pic>
        <p:nvPicPr>
          <p:cNvPr id="7"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 xmlns:a16="http://schemas.microsoft.com/office/drawing/2014/main" id="{572C64C8-B9A8-903F-7CFE-094C0BF1A7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9" name="TextBox 8">
            <a:extLst>
              <a:ext uri="{FF2B5EF4-FFF2-40B4-BE49-F238E27FC236}">
                <a16:creationId xmlns="" xmlns:a16="http://schemas.microsoft.com/office/drawing/2014/main" id="{02617059-9A71-56FC-82FA-BC857D680FF6}"/>
              </a:ext>
            </a:extLst>
          </p:cNvPr>
          <p:cNvSpPr txBox="1"/>
          <p:nvPr/>
        </p:nvSpPr>
        <p:spPr>
          <a:xfrm>
            <a:off x="5071533" y="3612080"/>
            <a:ext cx="2419049" cy="338554"/>
          </a:xfrm>
          <a:prstGeom prst="rect">
            <a:avLst/>
          </a:prstGeom>
          <a:noFill/>
        </p:spPr>
        <p:txBody>
          <a:bodyPr wrap="square" rtlCol="0">
            <a:spAutoFit/>
          </a:bodyPr>
          <a:lstStyle/>
          <a:p>
            <a:r>
              <a:rPr lang="en-US" sz="1600" b="1" dirty="0">
                <a:latin typeface="Times New Roman" panose="02020603050405020304" pitchFamily="18" charset="0"/>
                <a:cs typeface="Times New Roman" panose="02020603050405020304" pitchFamily="18" charset="0"/>
              </a:rPr>
              <a:t>Date: </a:t>
            </a:r>
            <a:r>
              <a:rPr lang="en-US" sz="1600" b="1" dirty="0" smtClean="0">
                <a:latin typeface="Times New Roman" panose="02020603050405020304" pitchFamily="18" charset="0"/>
                <a:cs typeface="Times New Roman" panose="02020603050405020304" pitchFamily="18" charset="0"/>
              </a:rPr>
              <a:t>28</a:t>
            </a:r>
            <a:r>
              <a:rPr lang="en-US" sz="1600" b="1" baseline="30000" dirty="0" smtClean="0">
                <a:latin typeface="Times New Roman" panose="02020603050405020304" pitchFamily="18" charset="0"/>
                <a:cs typeface="Times New Roman" panose="02020603050405020304" pitchFamily="18" charset="0"/>
              </a:rPr>
              <a:t>th</a:t>
            </a:r>
            <a:r>
              <a:rPr lang="en-US" sz="1600" b="1" dirty="0" smtClean="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October, 2025</a:t>
            </a:r>
            <a:endParaRPr lang="en-IN" sz="1600"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 xmlns:a16="http://schemas.microsoft.com/office/drawing/2014/main" id="{1EC4B03A-B122-1E94-BAA9-4D1E1FE46039}"/>
              </a:ext>
            </a:extLst>
          </p:cNvPr>
          <p:cNvSpPr txBox="1"/>
          <p:nvPr/>
        </p:nvSpPr>
        <p:spPr>
          <a:xfrm>
            <a:off x="1353740" y="1272439"/>
            <a:ext cx="9577653" cy="461665"/>
          </a:xfrm>
          <a:prstGeom prst="rect">
            <a:avLst/>
          </a:prstGeom>
          <a:noFill/>
        </p:spPr>
        <p:txBody>
          <a:bodyPr wrap="square" rtlCol="0">
            <a:spAutoFit/>
          </a:bodyPr>
          <a:lstStyle/>
          <a:p>
            <a:pPr algn="ctr"/>
            <a:r>
              <a:rPr lang="en-US"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Tutorial-4</a:t>
            </a:r>
            <a:endParaRPr lang="en-IN" sz="24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1242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3" name="Straight Arrow Connector 162"/>
          <p:cNvCxnSpPr/>
          <p:nvPr/>
        </p:nvCxnSpPr>
        <p:spPr>
          <a:xfrm>
            <a:off x="2372262" y="1308726"/>
            <a:ext cx="2471306" cy="3701243"/>
          </a:xfrm>
          <a:prstGeom prst="straightConnector1">
            <a:avLst/>
          </a:prstGeom>
          <a:ln>
            <a:solidFill>
              <a:srgbClr val="00B050"/>
            </a:solidFill>
            <a:prstDash val="sysDot"/>
            <a:tailEnd type="triangle"/>
          </a:ln>
        </p:spPr>
        <p:style>
          <a:lnRef idx="3">
            <a:schemeClr val="accent1"/>
          </a:lnRef>
          <a:fillRef idx="0">
            <a:schemeClr val="accent1"/>
          </a:fillRef>
          <a:effectRef idx="2">
            <a:schemeClr val="accent1"/>
          </a:effectRef>
          <a:fontRef idx="minor">
            <a:schemeClr val="tx1"/>
          </a:fontRef>
        </p:style>
      </p:cxnSp>
      <p:grpSp>
        <p:nvGrpSpPr>
          <p:cNvPr id="264" name="Group 263"/>
          <p:cNvGrpSpPr/>
          <p:nvPr/>
        </p:nvGrpSpPr>
        <p:grpSpPr>
          <a:xfrm>
            <a:off x="336782" y="1019077"/>
            <a:ext cx="5337820" cy="5072929"/>
            <a:chOff x="573581" y="772642"/>
            <a:chExt cx="5337820" cy="5072929"/>
          </a:xfrm>
        </p:grpSpPr>
        <p:sp>
          <p:nvSpPr>
            <p:cNvPr id="164" name="TextBox 163"/>
            <p:cNvSpPr txBox="1"/>
            <p:nvPr/>
          </p:nvSpPr>
          <p:spPr>
            <a:xfrm>
              <a:off x="3794523" y="2016460"/>
              <a:ext cx="1895970" cy="707886"/>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Encoder or Downsampling</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254" name="Group 253"/>
            <p:cNvGrpSpPr/>
            <p:nvPr/>
          </p:nvGrpSpPr>
          <p:grpSpPr>
            <a:xfrm>
              <a:off x="573581" y="772642"/>
              <a:ext cx="5337820" cy="5072929"/>
              <a:chOff x="1764141" y="781174"/>
              <a:chExt cx="5337820" cy="5072929"/>
            </a:xfrm>
          </p:grpSpPr>
          <p:cxnSp>
            <p:nvCxnSpPr>
              <p:cNvPr id="175" name="Straight Arrow Connector 174"/>
              <p:cNvCxnSpPr/>
              <p:nvPr/>
            </p:nvCxnSpPr>
            <p:spPr>
              <a:xfrm>
                <a:off x="2401874" y="1989152"/>
                <a:ext cx="9330" cy="251927"/>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grpSp>
            <p:nvGrpSpPr>
              <p:cNvPr id="253" name="Group 252"/>
              <p:cNvGrpSpPr/>
              <p:nvPr/>
            </p:nvGrpSpPr>
            <p:grpSpPr>
              <a:xfrm>
                <a:off x="1764141" y="781174"/>
                <a:ext cx="5337820" cy="5072929"/>
                <a:chOff x="1764141" y="781174"/>
                <a:chExt cx="5337820" cy="5072929"/>
              </a:xfrm>
            </p:grpSpPr>
            <p:cxnSp>
              <p:nvCxnSpPr>
                <p:cNvPr id="176" name="Straight Arrow Connector 175"/>
                <p:cNvCxnSpPr/>
                <p:nvPr/>
              </p:nvCxnSpPr>
              <p:spPr>
                <a:xfrm>
                  <a:off x="2972375" y="3068278"/>
                  <a:ext cx="3108" cy="286418"/>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nvGrpSpPr>
                <p:cNvPr id="188" name="Group 187"/>
                <p:cNvGrpSpPr/>
                <p:nvPr/>
              </p:nvGrpSpPr>
              <p:grpSpPr>
                <a:xfrm>
                  <a:off x="1764141" y="781174"/>
                  <a:ext cx="5337820" cy="5072929"/>
                  <a:chOff x="1777265" y="795922"/>
                  <a:chExt cx="5337820" cy="5072929"/>
                </a:xfrm>
              </p:grpSpPr>
              <p:grpSp>
                <p:nvGrpSpPr>
                  <p:cNvPr id="187" name="Group 186"/>
                  <p:cNvGrpSpPr/>
                  <p:nvPr/>
                </p:nvGrpSpPr>
                <p:grpSpPr>
                  <a:xfrm>
                    <a:off x="2108022" y="795922"/>
                    <a:ext cx="5007063" cy="5072929"/>
                    <a:chOff x="2108022" y="795922"/>
                    <a:chExt cx="5007063" cy="5072929"/>
                  </a:xfrm>
                </p:grpSpPr>
                <p:grpSp>
                  <p:nvGrpSpPr>
                    <p:cNvPr id="153" name="Group 152"/>
                    <p:cNvGrpSpPr/>
                    <p:nvPr/>
                  </p:nvGrpSpPr>
                  <p:grpSpPr>
                    <a:xfrm>
                      <a:off x="2108022" y="795922"/>
                      <a:ext cx="5007063" cy="5072929"/>
                      <a:chOff x="2073772" y="814247"/>
                      <a:chExt cx="5007063" cy="5072929"/>
                    </a:xfrm>
                  </p:grpSpPr>
                  <p:grpSp>
                    <p:nvGrpSpPr>
                      <p:cNvPr id="141" name="Group 140"/>
                      <p:cNvGrpSpPr/>
                      <p:nvPr/>
                    </p:nvGrpSpPr>
                    <p:grpSpPr>
                      <a:xfrm>
                        <a:off x="2198879" y="2070245"/>
                        <a:ext cx="4881956" cy="3816931"/>
                        <a:chOff x="2198879" y="2070245"/>
                        <a:chExt cx="4881956" cy="3816931"/>
                      </a:xfrm>
                    </p:grpSpPr>
                    <p:sp>
                      <p:nvSpPr>
                        <p:cNvPr id="132" name="TextBox 131"/>
                        <p:cNvSpPr txBox="1"/>
                        <p:nvPr/>
                      </p:nvSpPr>
                      <p:spPr>
                        <a:xfrm rot="16200000">
                          <a:off x="1861232" y="2449734"/>
                          <a:ext cx="978607" cy="303314"/>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 64</a:t>
                          </a:r>
                          <a:endParaRPr lang="en-US" sz="1100" dirty="0">
                            <a:latin typeface="Times New Roman" pitchFamily="18" charset="0"/>
                            <a:cs typeface="Times New Roman" pitchFamily="18" charset="0"/>
                          </a:endParaRPr>
                        </a:p>
                      </p:txBody>
                    </p:sp>
                    <p:sp>
                      <p:nvSpPr>
                        <p:cNvPr id="133" name="TextBox 132"/>
                        <p:cNvSpPr txBox="1"/>
                        <p:nvPr/>
                      </p:nvSpPr>
                      <p:spPr>
                        <a:xfrm>
                          <a:off x="3294637" y="2070245"/>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 @2</a:t>
                          </a:r>
                          <a:endParaRPr lang="en-US" sz="1100" dirty="0">
                            <a:latin typeface="Times New Roman" pitchFamily="18" charset="0"/>
                            <a:cs typeface="Times New Roman" pitchFamily="18" charset="0"/>
                          </a:endParaRPr>
                        </a:p>
                      </p:txBody>
                    </p:sp>
                    <p:sp>
                      <p:nvSpPr>
                        <p:cNvPr id="134" name="TextBox 133"/>
                        <p:cNvSpPr txBox="1"/>
                        <p:nvPr/>
                      </p:nvSpPr>
                      <p:spPr>
                        <a:xfrm rot="16200000">
                          <a:off x="2385714" y="3581459"/>
                          <a:ext cx="978607" cy="303314"/>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32×32×128</a:t>
                          </a:r>
                          <a:endParaRPr lang="en-US" sz="1100" dirty="0">
                            <a:latin typeface="Times New Roman" pitchFamily="18" charset="0"/>
                            <a:cs typeface="Times New Roman" pitchFamily="18" charset="0"/>
                          </a:endParaRPr>
                        </a:p>
                      </p:txBody>
                    </p:sp>
                    <p:sp>
                      <p:nvSpPr>
                        <p:cNvPr id="135" name="TextBox 134"/>
                        <p:cNvSpPr txBox="1"/>
                        <p:nvPr/>
                      </p:nvSpPr>
                      <p:spPr>
                        <a:xfrm>
                          <a:off x="3883985" y="3271556"/>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 @2</a:t>
                          </a:r>
                          <a:endParaRPr lang="en-US" sz="1100" dirty="0">
                            <a:latin typeface="Times New Roman" pitchFamily="18" charset="0"/>
                            <a:cs typeface="Times New Roman" pitchFamily="18" charset="0"/>
                          </a:endParaRPr>
                        </a:p>
                      </p:txBody>
                    </p:sp>
                    <p:sp>
                      <p:nvSpPr>
                        <p:cNvPr id="136" name="TextBox 135"/>
                        <p:cNvSpPr txBox="1"/>
                        <p:nvPr/>
                      </p:nvSpPr>
                      <p:spPr>
                        <a:xfrm rot="16200000">
                          <a:off x="3034611" y="4652428"/>
                          <a:ext cx="978607" cy="303314"/>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16×16×256</a:t>
                          </a:r>
                          <a:endParaRPr lang="en-US" sz="1100" dirty="0">
                            <a:latin typeface="Times New Roman" pitchFamily="18" charset="0"/>
                            <a:cs typeface="Times New Roman" pitchFamily="18" charset="0"/>
                          </a:endParaRPr>
                        </a:p>
                      </p:txBody>
                    </p:sp>
                    <p:sp>
                      <p:nvSpPr>
                        <p:cNvPr id="137" name="TextBox 136"/>
                        <p:cNvSpPr txBox="1"/>
                        <p:nvPr/>
                      </p:nvSpPr>
                      <p:spPr>
                        <a:xfrm>
                          <a:off x="4369105" y="4112267"/>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 @2</a:t>
                          </a:r>
                          <a:endParaRPr lang="en-US" sz="1100" dirty="0">
                            <a:latin typeface="Times New Roman" pitchFamily="18" charset="0"/>
                            <a:cs typeface="Times New Roman" pitchFamily="18" charset="0"/>
                          </a:endParaRPr>
                        </a:p>
                      </p:txBody>
                    </p:sp>
                    <p:sp>
                      <p:nvSpPr>
                        <p:cNvPr id="138" name="TextBox 137"/>
                        <p:cNvSpPr txBox="1"/>
                        <p:nvPr/>
                      </p:nvSpPr>
                      <p:spPr>
                        <a:xfrm>
                          <a:off x="5782859" y="5178379"/>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8×8×1024 @2</a:t>
                          </a:r>
                          <a:endParaRPr lang="en-US" sz="1100" dirty="0">
                            <a:latin typeface="Times New Roman" pitchFamily="18" charset="0"/>
                            <a:cs typeface="Times New Roman" pitchFamily="18" charset="0"/>
                          </a:endParaRPr>
                        </a:p>
                      </p:txBody>
                    </p:sp>
                    <p:sp>
                      <p:nvSpPr>
                        <p:cNvPr id="139" name="TextBox 138"/>
                        <p:cNvSpPr txBox="1"/>
                        <p:nvPr/>
                      </p:nvSpPr>
                      <p:spPr>
                        <a:xfrm rot="16200000">
                          <a:off x="4410121" y="5379549"/>
                          <a:ext cx="753644"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8×8×512</a:t>
                          </a:r>
                          <a:endParaRPr lang="en-US" sz="1100" dirty="0">
                            <a:latin typeface="Times New Roman" pitchFamily="18" charset="0"/>
                            <a:cs typeface="Times New Roman" pitchFamily="18" charset="0"/>
                          </a:endParaRPr>
                        </a:p>
                      </p:txBody>
                    </p:sp>
                  </p:grpSp>
                  <p:grpSp>
                    <p:nvGrpSpPr>
                      <p:cNvPr id="142" name="Group 141"/>
                      <p:cNvGrpSpPr/>
                      <p:nvPr/>
                    </p:nvGrpSpPr>
                    <p:grpSpPr>
                      <a:xfrm>
                        <a:off x="2073772" y="814247"/>
                        <a:ext cx="3764780" cy="4989266"/>
                        <a:chOff x="2073772" y="814247"/>
                        <a:chExt cx="3764780" cy="4989266"/>
                      </a:xfrm>
                    </p:grpSpPr>
                    <p:grpSp>
                      <p:nvGrpSpPr>
                        <p:cNvPr id="131" name="Group 130"/>
                        <p:cNvGrpSpPr/>
                        <p:nvPr/>
                      </p:nvGrpSpPr>
                      <p:grpSpPr>
                        <a:xfrm>
                          <a:off x="2073772" y="814247"/>
                          <a:ext cx="3764780" cy="4989266"/>
                          <a:chOff x="2087712" y="776026"/>
                          <a:chExt cx="3764780" cy="4989266"/>
                        </a:xfrm>
                        <a:solidFill>
                          <a:schemeClr val="bg1"/>
                        </a:solidFill>
                      </p:grpSpPr>
                      <p:sp>
                        <p:nvSpPr>
                          <p:cNvPr id="97" name="Cube 96"/>
                          <p:cNvSpPr/>
                          <p:nvPr/>
                        </p:nvSpPr>
                        <p:spPr>
                          <a:xfrm>
                            <a:off x="2087712" y="776026"/>
                            <a:ext cx="421754" cy="1206507"/>
                          </a:xfrm>
                          <a:prstGeom prst="cube">
                            <a:avLst>
                              <a:gd name="adj" fmla="val 79087"/>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98" name="Cube 97"/>
                          <p:cNvSpPr/>
                          <p:nvPr/>
                        </p:nvSpPr>
                        <p:spPr>
                          <a:xfrm>
                            <a:off x="2304199" y="776026"/>
                            <a:ext cx="421754" cy="1206507"/>
                          </a:xfrm>
                          <a:prstGeom prst="cube">
                            <a:avLst>
                              <a:gd name="adj" fmla="val 79087"/>
                            </a:avLst>
                          </a:prstGeom>
                          <a:grp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99" name="Cube 98"/>
                          <p:cNvSpPr/>
                          <p:nvPr/>
                        </p:nvSpPr>
                        <p:spPr>
                          <a:xfrm>
                            <a:off x="2401874" y="1887181"/>
                            <a:ext cx="458186" cy="1177732"/>
                          </a:xfrm>
                          <a:prstGeom prst="cube">
                            <a:avLst>
                              <a:gd name="adj" fmla="val 79087"/>
                            </a:avLst>
                          </a:prstGeom>
                          <a:grpFill/>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00" name="Cube 99"/>
                          <p:cNvSpPr/>
                          <p:nvPr/>
                        </p:nvSpPr>
                        <p:spPr>
                          <a:xfrm>
                            <a:off x="2636427" y="1887181"/>
                            <a:ext cx="458186" cy="1177732"/>
                          </a:xfrm>
                          <a:prstGeom prst="cube">
                            <a:avLst>
                              <a:gd name="adj" fmla="val 79087"/>
                            </a:avLst>
                          </a:prstGeom>
                          <a:grpFill/>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01" name="Cube 100"/>
                          <p:cNvSpPr/>
                          <p:nvPr/>
                        </p:nvSpPr>
                        <p:spPr>
                          <a:xfrm>
                            <a:off x="2886078" y="1887181"/>
                            <a:ext cx="458186" cy="1177732"/>
                          </a:xfrm>
                          <a:prstGeom prst="cube">
                            <a:avLst>
                              <a:gd name="adj" fmla="val 79087"/>
                            </a:avLst>
                          </a:prstGeom>
                          <a:grpFill/>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02" name="Cube 101"/>
                          <p:cNvSpPr/>
                          <p:nvPr/>
                        </p:nvSpPr>
                        <p:spPr>
                          <a:xfrm>
                            <a:off x="2936514" y="3009668"/>
                            <a:ext cx="489653" cy="1226456"/>
                          </a:xfrm>
                          <a:prstGeom prst="cube">
                            <a:avLst>
                              <a:gd name="adj" fmla="val 79087"/>
                            </a:avLst>
                          </a:prstGeom>
                          <a:grpFill/>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03" name="Cube 102"/>
                          <p:cNvSpPr/>
                          <p:nvPr/>
                        </p:nvSpPr>
                        <p:spPr>
                          <a:xfrm>
                            <a:off x="3187175" y="3009668"/>
                            <a:ext cx="489653" cy="1226456"/>
                          </a:xfrm>
                          <a:prstGeom prst="cube">
                            <a:avLst>
                              <a:gd name="adj" fmla="val 79087"/>
                            </a:avLst>
                          </a:prstGeom>
                          <a:grpFill/>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04" name="Cube 103"/>
                          <p:cNvSpPr/>
                          <p:nvPr/>
                        </p:nvSpPr>
                        <p:spPr>
                          <a:xfrm>
                            <a:off x="3453972" y="3009668"/>
                            <a:ext cx="489653" cy="1226456"/>
                          </a:xfrm>
                          <a:prstGeom prst="cube">
                            <a:avLst>
                              <a:gd name="adj" fmla="val 79087"/>
                            </a:avLst>
                          </a:prstGeom>
                          <a:grpFill/>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05" name="Cube 104"/>
                          <p:cNvSpPr/>
                          <p:nvPr/>
                        </p:nvSpPr>
                        <p:spPr>
                          <a:xfrm>
                            <a:off x="3608631" y="4132155"/>
                            <a:ext cx="412847" cy="1077147"/>
                          </a:xfrm>
                          <a:prstGeom prst="cube">
                            <a:avLst>
                              <a:gd name="adj" fmla="val 79087"/>
                            </a:avLst>
                          </a:prstGeom>
                          <a:grpFill/>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106" name="Cube 105"/>
                          <p:cNvSpPr/>
                          <p:nvPr/>
                        </p:nvSpPr>
                        <p:spPr>
                          <a:xfrm>
                            <a:off x="3819974" y="4132155"/>
                            <a:ext cx="412847" cy="1077147"/>
                          </a:xfrm>
                          <a:prstGeom prst="cube">
                            <a:avLst>
                              <a:gd name="adj" fmla="val 79087"/>
                            </a:avLst>
                          </a:prstGeom>
                          <a:grpFill/>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107" name="Cube 106"/>
                          <p:cNvSpPr/>
                          <p:nvPr/>
                        </p:nvSpPr>
                        <p:spPr>
                          <a:xfrm>
                            <a:off x="4044920" y="4132155"/>
                            <a:ext cx="412847" cy="1077147"/>
                          </a:xfrm>
                          <a:prstGeom prst="cube">
                            <a:avLst>
                              <a:gd name="adj" fmla="val 79087"/>
                            </a:avLst>
                          </a:prstGeom>
                          <a:grpFill/>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108" name="Cube 107"/>
                          <p:cNvSpPr/>
                          <p:nvPr/>
                        </p:nvSpPr>
                        <p:spPr>
                          <a:xfrm>
                            <a:off x="4878721" y="4653312"/>
                            <a:ext cx="470478" cy="1111980"/>
                          </a:xfrm>
                          <a:prstGeom prst="cube">
                            <a:avLst>
                              <a:gd name="adj" fmla="val 79087"/>
                            </a:avLst>
                          </a:prstGeom>
                          <a:grp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09" name="Cube 108"/>
                          <p:cNvSpPr/>
                          <p:nvPr/>
                        </p:nvSpPr>
                        <p:spPr>
                          <a:xfrm>
                            <a:off x="5119566" y="4653312"/>
                            <a:ext cx="470478" cy="1111980"/>
                          </a:xfrm>
                          <a:prstGeom prst="cube">
                            <a:avLst>
                              <a:gd name="adj" fmla="val 79087"/>
                            </a:avLst>
                          </a:prstGeom>
                          <a:grp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10" name="Cube 109"/>
                          <p:cNvSpPr/>
                          <p:nvPr/>
                        </p:nvSpPr>
                        <p:spPr>
                          <a:xfrm>
                            <a:off x="5382014" y="4653312"/>
                            <a:ext cx="470478" cy="1111980"/>
                          </a:xfrm>
                          <a:prstGeom prst="cube">
                            <a:avLst>
                              <a:gd name="adj" fmla="val 79087"/>
                            </a:avLst>
                          </a:prstGeom>
                          <a:grp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grpSp>
                    <p:sp>
                      <p:nvSpPr>
                        <p:cNvPr id="140" name="TextBox 139"/>
                        <p:cNvSpPr txBox="1"/>
                        <p:nvPr/>
                      </p:nvSpPr>
                      <p:spPr>
                        <a:xfrm>
                          <a:off x="2661882" y="1160318"/>
                          <a:ext cx="1359597"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×64 @2</a:t>
                          </a:r>
                          <a:endParaRPr lang="en-US" sz="1100" dirty="0">
                            <a:latin typeface="Times New Roman" pitchFamily="18" charset="0"/>
                            <a:cs typeface="Times New Roman" pitchFamily="18" charset="0"/>
                          </a:endParaRPr>
                        </a:p>
                      </p:txBody>
                    </p:sp>
                  </p:grpSp>
                </p:grpSp>
                <p:cxnSp>
                  <p:nvCxnSpPr>
                    <p:cNvPr id="173" name="Straight Arrow Connector 172"/>
                    <p:cNvCxnSpPr/>
                    <p:nvPr/>
                  </p:nvCxnSpPr>
                  <p:spPr>
                    <a:xfrm>
                      <a:off x="4134860" y="5229733"/>
                      <a:ext cx="761734" cy="8114"/>
                    </a:xfrm>
                    <a:prstGeom prst="straightConnector1">
                      <a:avLst/>
                    </a:prstGeom>
                    <a:ln>
                      <a:solidFill>
                        <a:srgbClr val="00B0F0"/>
                      </a:solidFill>
                      <a:tailEnd type="triangle"/>
                    </a:ln>
                  </p:spPr>
                  <p:style>
                    <a:lnRef idx="3">
                      <a:schemeClr val="dk1"/>
                    </a:lnRef>
                    <a:fillRef idx="0">
                      <a:schemeClr val="dk1"/>
                    </a:fillRef>
                    <a:effectRef idx="2">
                      <a:schemeClr val="dk1"/>
                    </a:effectRef>
                    <a:fontRef idx="minor">
                      <a:schemeClr val="tx1"/>
                    </a:fontRef>
                  </p:style>
                </p:cxnSp>
                <p:cxnSp>
                  <p:nvCxnSpPr>
                    <p:cNvPr id="177" name="Straight Arrow Connector 176"/>
                    <p:cNvCxnSpPr/>
                    <p:nvPr/>
                  </p:nvCxnSpPr>
                  <p:spPr>
                    <a:xfrm>
                      <a:off x="3609753" y="4228669"/>
                      <a:ext cx="6217" cy="254342"/>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180" name="Straight Arrow Connector 179"/>
                    <p:cNvCxnSpPr/>
                    <p:nvPr/>
                  </p:nvCxnSpPr>
                  <p:spPr>
                    <a:xfrm>
                      <a:off x="3332242" y="37966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82" name="Straight Arrow Connector 181"/>
                    <p:cNvCxnSpPr/>
                    <p:nvPr/>
                  </p:nvCxnSpPr>
                  <p:spPr>
                    <a:xfrm>
                      <a:off x="3063270" y="37966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83" name="Straight Arrow Connector 182"/>
                    <p:cNvCxnSpPr/>
                    <p:nvPr/>
                  </p:nvCxnSpPr>
                  <p:spPr>
                    <a:xfrm>
                      <a:off x="3698798" y="4795460"/>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84" name="Straight Arrow Connector 183"/>
                    <p:cNvCxnSpPr/>
                    <p:nvPr/>
                  </p:nvCxnSpPr>
                  <p:spPr>
                    <a:xfrm>
                      <a:off x="3922634" y="480408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85" name="Straight Arrow Connector 184"/>
                    <p:cNvCxnSpPr/>
                    <p:nvPr/>
                  </p:nvCxnSpPr>
                  <p:spPr>
                    <a:xfrm>
                      <a:off x="4998206" y="5413711"/>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86" name="Straight Arrow Connector 185"/>
                    <p:cNvCxnSpPr/>
                    <p:nvPr/>
                  </p:nvCxnSpPr>
                  <p:spPr>
                    <a:xfrm>
                      <a:off x="5262452" y="5419687"/>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cxnSp>
                <p:nvCxnSpPr>
                  <p:cNvPr id="174" name="Straight Arrow Connector 173"/>
                  <p:cNvCxnSpPr/>
                  <p:nvPr/>
                </p:nvCxnSpPr>
                <p:spPr>
                  <a:xfrm flipV="1">
                    <a:off x="1777265" y="1508160"/>
                    <a:ext cx="319927" cy="548"/>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78" name="Straight Arrow Connector 177"/>
                  <p:cNvCxnSpPr/>
                  <p:nvPr/>
                </p:nvCxnSpPr>
                <p:spPr>
                  <a:xfrm>
                    <a:off x="2192760" y="1508160"/>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79" name="Straight Arrow Connector 178"/>
                  <p:cNvCxnSpPr/>
                  <p:nvPr/>
                </p:nvCxnSpPr>
                <p:spPr>
                  <a:xfrm>
                    <a:off x="2758731" y="2619934"/>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81" name="Straight Arrow Connector 180"/>
                  <p:cNvCxnSpPr/>
                  <p:nvPr/>
                </p:nvCxnSpPr>
                <p:spPr>
                  <a:xfrm>
                    <a:off x="2520121" y="2619934"/>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grpSp>
        </p:grpSp>
      </p:grpSp>
      <p:grpSp>
        <p:nvGrpSpPr>
          <p:cNvPr id="262" name="Group 261"/>
          <p:cNvGrpSpPr/>
          <p:nvPr/>
        </p:nvGrpSpPr>
        <p:grpSpPr>
          <a:xfrm>
            <a:off x="6046309" y="291144"/>
            <a:ext cx="6062276" cy="2605074"/>
            <a:chOff x="5458316" y="509895"/>
            <a:chExt cx="6062276" cy="2605074"/>
          </a:xfrm>
        </p:grpSpPr>
        <p:grpSp>
          <p:nvGrpSpPr>
            <p:cNvPr id="261" name="Group 260"/>
            <p:cNvGrpSpPr/>
            <p:nvPr/>
          </p:nvGrpSpPr>
          <p:grpSpPr>
            <a:xfrm>
              <a:off x="6067179" y="1847073"/>
              <a:ext cx="5453413" cy="1267896"/>
              <a:chOff x="6067179" y="1847073"/>
              <a:chExt cx="5453413" cy="1267896"/>
            </a:xfrm>
          </p:grpSpPr>
          <p:sp>
            <p:nvSpPr>
              <p:cNvPr id="217" name="TextBox 216"/>
              <p:cNvSpPr txBox="1"/>
              <p:nvPr/>
            </p:nvSpPr>
            <p:spPr>
              <a:xfrm>
                <a:off x="6876105" y="2853359"/>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 @2</a:t>
                </a:r>
                <a:endParaRPr lang="en-US" sz="1100" dirty="0">
                  <a:latin typeface="Times New Roman" pitchFamily="18" charset="0"/>
                  <a:cs typeface="Times New Roman" pitchFamily="18" charset="0"/>
                </a:endParaRPr>
              </a:p>
            </p:txBody>
          </p:sp>
          <p:sp>
            <p:nvSpPr>
              <p:cNvPr id="206" name="Cube 205"/>
              <p:cNvSpPr/>
              <p:nvPr/>
            </p:nvSpPr>
            <p:spPr>
              <a:xfrm>
                <a:off x="6295586" y="1850394"/>
                <a:ext cx="458186" cy="1177732"/>
              </a:xfrm>
              <a:prstGeom prst="cube">
                <a:avLst>
                  <a:gd name="adj" fmla="val 79087"/>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cxnSp>
            <p:nvCxnSpPr>
              <p:cNvPr id="211" name="Straight Arrow Connector 210"/>
              <p:cNvCxnSpPr/>
              <p:nvPr/>
            </p:nvCxnSpPr>
            <p:spPr>
              <a:xfrm>
                <a:off x="6315160" y="1929683"/>
                <a:ext cx="6217" cy="254342"/>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nvGrpSpPr>
              <p:cNvPr id="222" name="Group 221"/>
              <p:cNvGrpSpPr/>
              <p:nvPr/>
            </p:nvGrpSpPr>
            <p:grpSpPr>
              <a:xfrm>
                <a:off x="6390838" y="1847073"/>
                <a:ext cx="847495" cy="1177732"/>
                <a:chOff x="7950631" y="3880491"/>
                <a:chExt cx="847495" cy="1177732"/>
              </a:xfrm>
            </p:grpSpPr>
            <p:cxnSp>
              <p:nvCxnSpPr>
                <p:cNvPr id="210" name="Straight Arrow Connector 209"/>
                <p:cNvCxnSpPr/>
                <p:nvPr/>
              </p:nvCxnSpPr>
              <p:spPr>
                <a:xfrm>
                  <a:off x="7950631" y="4593348"/>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sp>
              <p:nvSpPr>
                <p:cNvPr id="214" name="Cube 213"/>
                <p:cNvSpPr/>
                <p:nvPr/>
              </p:nvSpPr>
              <p:spPr>
                <a:xfrm>
                  <a:off x="8090289" y="3880491"/>
                  <a:ext cx="458186" cy="1177732"/>
                </a:xfrm>
                <a:prstGeom prst="cube">
                  <a:avLst>
                    <a:gd name="adj" fmla="val 79087"/>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215" name="Cube 214"/>
                <p:cNvSpPr/>
                <p:nvPr/>
              </p:nvSpPr>
              <p:spPr>
                <a:xfrm>
                  <a:off x="8339940" y="3880491"/>
                  <a:ext cx="458186" cy="1177732"/>
                </a:xfrm>
                <a:prstGeom prst="cube">
                  <a:avLst>
                    <a:gd name="adj" fmla="val 79087"/>
                  </a:avLst>
                </a:prstGeom>
                <a:solidFill>
                  <a:schemeClr val="bg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cxnSp>
              <p:nvCxnSpPr>
                <p:cNvPr id="216" name="Straight Arrow Connector 215"/>
                <p:cNvCxnSpPr/>
                <p:nvPr/>
              </p:nvCxnSpPr>
              <p:spPr>
                <a:xfrm>
                  <a:off x="8192283" y="4593348"/>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sp>
            <p:nvSpPr>
              <p:cNvPr id="218" name="TextBox 217"/>
              <p:cNvSpPr txBox="1"/>
              <p:nvPr/>
            </p:nvSpPr>
            <p:spPr>
              <a:xfrm rot="16200000">
                <a:off x="5729532" y="2391913"/>
                <a:ext cx="978607" cy="303314"/>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 64</a:t>
                </a:r>
                <a:endParaRPr lang="en-US" sz="1100" dirty="0">
                  <a:latin typeface="Times New Roman" pitchFamily="18" charset="0"/>
                  <a:cs typeface="Times New Roman" pitchFamily="18" charset="0"/>
                </a:endParaRPr>
              </a:p>
            </p:txBody>
          </p:sp>
          <p:sp>
            <p:nvSpPr>
              <p:cNvPr id="226" name="TextBox 225"/>
              <p:cNvSpPr txBox="1"/>
              <p:nvPr/>
            </p:nvSpPr>
            <p:spPr>
              <a:xfrm>
                <a:off x="7246332" y="1847073"/>
                <a:ext cx="4274260" cy="984885"/>
              </a:xfrm>
              <a:prstGeom prst="rect">
                <a:avLst/>
              </a:prstGeom>
              <a:noFill/>
            </p:spPr>
            <p:txBody>
              <a:bodyPr wrap="square" rtlCol="0">
                <a:spAutoFit/>
              </a:bodyPr>
              <a:lstStyle/>
              <a:p>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2</a:t>
                </a:r>
                <a:endParaRPr lang="en-US" sz="1400" b="1" dirty="0" smtClean="0">
                  <a:latin typeface="Times New Roman" panose="02020603050405020304" pitchFamily="18" charset="0"/>
                  <a:cs typeface="Times New Roman" panose="02020603050405020304" pitchFamily="18" charset="0"/>
                </a:endParaRPr>
              </a:p>
              <a:p>
                <a:r>
                  <a:rPr lang="en-US" sz="1100" b="1" dirty="0" smtClean="0">
                    <a:latin typeface="Times New Roman" panose="02020603050405020304" pitchFamily="18" charset="0"/>
                    <a:cs typeface="Times New Roman" panose="02020603050405020304" pitchFamily="18" charset="0"/>
                  </a:rPr>
                  <a:t>Input </a:t>
                </a:r>
                <a:r>
                  <a:rPr lang="en-US" sz="1100" b="1" dirty="0">
                    <a:latin typeface="Times New Roman" panose="02020603050405020304" pitchFamily="18" charset="0"/>
                    <a:cs typeface="Times New Roman" panose="02020603050405020304" pitchFamily="18" charset="0"/>
                  </a:rPr>
                  <a:t>size:</a:t>
                </a:r>
                <a:r>
                  <a:rPr lang="en-US" sz="1100" dirty="0">
                    <a:latin typeface="Times New Roman" panose="02020603050405020304" pitchFamily="18" charset="0"/>
                    <a:cs typeface="Times New Roman" panose="02020603050405020304" pitchFamily="18" charset="0"/>
                  </a:rPr>
                  <a:t> </a:t>
                </a:r>
                <a:r>
                  <a:rPr lang="en-IN" sz="1100" dirty="0">
                    <a:latin typeface="Times New Roman" panose="02020603050405020304" pitchFamily="18" charset="0"/>
                    <a:cs typeface="Times New Roman" panose="02020603050405020304" pitchFamily="18" charset="0"/>
                  </a:rPr>
                  <a:t>64 × 64 × </a:t>
                </a:r>
                <a:r>
                  <a:rPr lang="en-IN" sz="1100" dirty="0" smtClean="0">
                    <a:latin typeface="Times New Roman" panose="02020603050405020304" pitchFamily="18" charset="0"/>
                    <a:cs typeface="Times New Roman" panose="02020603050405020304" pitchFamily="18" charset="0"/>
                  </a:rPr>
                  <a:t>64</a:t>
                </a:r>
              </a:p>
              <a:p>
                <a:r>
                  <a:rPr lang="en-US" sz="1100" b="1" dirty="0" smtClean="0">
                    <a:latin typeface="Times New Roman" panose="02020603050405020304" pitchFamily="18" charset="0"/>
                    <a:cs typeface="Times New Roman" panose="02020603050405020304" pitchFamily="18" charset="0"/>
                  </a:rPr>
                  <a:t>After 2 Convolution</a:t>
                </a:r>
                <a:r>
                  <a:rPr lang="en-US" sz="1100" b="1" dirty="0">
                    <a:latin typeface="Times New Roman" panose="02020603050405020304" pitchFamily="18" charset="0"/>
                    <a:cs typeface="Times New Roman" panose="02020603050405020304" pitchFamily="18" charset="0"/>
                  </a:rPr>
                  <a:t>:</a:t>
                </a:r>
                <a:r>
                  <a:rPr lang="en-US" sz="1100" dirty="0">
                    <a:latin typeface="Times New Roman" panose="02020603050405020304" pitchFamily="18" charset="0"/>
                    <a:cs typeface="Times New Roman" panose="02020603050405020304" pitchFamily="18" charset="0"/>
                  </a:rPr>
                  <a:t> 64 × 64 × 128</a:t>
                </a:r>
                <a:br>
                  <a:rPr lang="en-US" sz="1100" dirty="0">
                    <a:latin typeface="Times New Roman" panose="02020603050405020304" pitchFamily="18" charset="0"/>
                    <a:cs typeface="Times New Roman" panose="02020603050405020304" pitchFamily="18" charset="0"/>
                  </a:rPr>
                </a:br>
                <a:r>
                  <a:rPr lang="en-US" sz="1100" b="1" dirty="0">
                    <a:latin typeface="Times New Roman" panose="02020603050405020304" pitchFamily="18" charset="0"/>
                    <a:cs typeface="Times New Roman" panose="02020603050405020304" pitchFamily="18" charset="0"/>
                  </a:rPr>
                  <a:t>After </a:t>
                </a:r>
                <a:r>
                  <a:rPr lang="en-US" sz="1100" b="1" dirty="0" err="1">
                    <a:latin typeface="Times New Roman" panose="02020603050405020304" pitchFamily="18" charset="0"/>
                    <a:cs typeface="Times New Roman" panose="02020603050405020304" pitchFamily="18" charset="0"/>
                  </a:rPr>
                  <a:t>MaxPooling</a:t>
                </a:r>
                <a:r>
                  <a:rPr lang="en-US" sz="1100" b="1" dirty="0">
                    <a:latin typeface="Times New Roman" panose="02020603050405020304" pitchFamily="18" charset="0"/>
                    <a:cs typeface="Times New Roman" panose="02020603050405020304" pitchFamily="18" charset="0"/>
                  </a:rPr>
                  <a:t> (2×2):</a:t>
                </a:r>
                <a:r>
                  <a:rPr lang="en-US" sz="1100" dirty="0">
                    <a:latin typeface="Times New Roman" panose="02020603050405020304" pitchFamily="18" charset="0"/>
                    <a:cs typeface="Times New Roman" panose="02020603050405020304" pitchFamily="18" charset="0"/>
                  </a:rPr>
                  <a:t> 32 × 32 × 128</a:t>
                </a:r>
                <a:br>
                  <a:rPr lang="en-US" sz="1100" dirty="0">
                    <a:latin typeface="Times New Roman" panose="02020603050405020304" pitchFamily="18" charset="0"/>
                    <a:cs typeface="Times New Roman" panose="02020603050405020304" pitchFamily="18" charset="0"/>
                  </a:rPr>
                </a:br>
                <a:r>
                  <a:rPr lang="en-US" sz="1100" b="1" dirty="0">
                    <a:latin typeface="Times New Roman" panose="02020603050405020304" pitchFamily="18" charset="0"/>
                    <a:cs typeface="Times New Roman" panose="02020603050405020304" pitchFamily="18" charset="0"/>
                  </a:rPr>
                  <a:t>Details:</a:t>
                </a:r>
                <a:r>
                  <a:rPr lang="en-US" sz="1100" dirty="0">
                    <a:latin typeface="Times New Roman" panose="02020603050405020304" pitchFamily="18" charset="0"/>
                    <a:cs typeface="Times New Roman" panose="02020603050405020304" pitchFamily="18" charset="0"/>
                  </a:rPr>
                  <a:t> Two 3×3 Conv2D </a:t>
                </a:r>
                <a:r>
                  <a:rPr lang="en-US" sz="1100" dirty="0" smtClean="0">
                    <a:latin typeface="Times New Roman" panose="02020603050405020304" pitchFamily="18" charset="0"/>
                    <a:cs typeface="Times New Roman" panose="02020603050405020304" pitchFamily="18" charset="0"/>
                  </a:rPr>
                  <a:t>operations (@</a:t>
                </a:r>
                <a:r>
                  <a:rPr lang="en-US" sz="1100" dirty="0">
                    <a:latin typeface="Times New Roman" panose="02020603050405020304" pitchFamily="18" charset="0"/>
                    <a:cs typeface="Times New Roman" panose="02020603050405020304" pitchFamily="18" charset="0"/>
                  </a:rPr>
                  <a:t>2)</a:t>
                </a:r>
                <a:r>
                  <a:rPr lang="en-US" sz="1100" dirty="0" smtClean="0">
                    <a:latin typeface="Times New Roman" panose="02020603050405020304" pitchFamily="18" charset="0"/>
                    <a:cs typeface="Times New Roman" panose="02020603050405020304" pitchFamily="18" charset="0"/>
                  </a:rPr>
                  <a:t> </a:t>
                </a:r>
                <a:r>
                  <a:rPr lang="en-US" sz="1100" dirty="0">
                    <a:latin typeface="Times New Roman" panose="02020603050405020304" pitchFamily="18" charset="0"/>
                    <a:cs typeface="Times New Roman" panose="02020603050405020304" pitchFamily="18" charset="0"/>
                  </a:rPr>
                  <a:t>+ 1 </a:t>
                </a:r>
                <a:r>
                  <a:rPr lang="en-US" sz="1100" dirty="0" err="1">
                    <a:latin typeface="Times New Roman" panose="02020603050405020304" pitchFamily="18" charset="0"/>
                    <a:cs typeface="Times New Roman" panose="02020603050405020304" pitchFamily="18" charset="0"/>
                  </a:rPr>
                  <a:t>MaxPooling</a:t>
                </a:r>
                <a:r>
                  <a:rPr lang="en-US" sz="1100" dirty="0">
                    <a:latin typeface="Times New Roman" panose="02020603050405020304" pitchFamily="18" charset="0"/>
                    <a:cs typeface="Times New Roman" panose="02020603050405020304" pitchFamily="18" charset="0"/>
                  </a:rPr>
                  <a:t> operation</a:t>
                </a:r>
              </a:p>
            </p:txBody>
          </p:sp>
        </p:grpSp>
        <p:grpSp>
          <p:nvGrpSpPr>
            <p:cNvPr id="260" name="Group 259"/>
            <p:cNvGrpSpPr/>
            <p:nvPr/>
          </p:nvGrpSpPr>
          <p:grpSpPr>
            <a:xfrm>
              <a:off x="5458316" y="509895"/>
              <a:ext cx="5983499" cy="1431332"/>
              <a:chOff x="5458316" y="509895"/>
              <a:chExt cx="5983499" cy="1431332"/>
            </a:xfrm>
          </p:grpSpPr>
          <p:sp>
            <p:nvSpPr>
              <p:cNvPr id="197" name="Cube 196"/>
              <p:cNvSpPr/>
              <p:nvPr/>
            </p:nvSpPr>
            <p:spPr>
              <a:xfrm>
                <a:off x="6021249" y="734720"/>
                <a:ext cx="421754" cy="1206507"/>
              </a:xfrm>
              <a:prstGeom prst="cube">
                <a:avLst>
                  <a:gd name="adj" fmla="val 79087"/>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98" name="Cube 197"/>
              <p:cNvSpPr/>
              <p:nvPr/>
            </p:nvSpPr>
            <p:spPr>
              <a:xfrm>
                <a:off x="6237736" y="734720"/>
                <a:ext cx="421754" cy="1206507"/>
              </a:xfrm>
              <a:prstGeom prst="cube">
                <a:avLst>
                  <a:gd name="adj" fmla="val 79087"/>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cxnSp>
            <p:nvCxnSpPr>
              <p:cNvPr id="199" name="Straight Arrow Connector 198"/>
              <p:cNvCxnSpPr/>
              <p:nvPr/>
            </p:nvCxnSpPr>
            <p:spPr>
              <a:xfrm flipV="1">
                <a:off x="5690492" y="1446958"/>
                <a:ext cx="319927" cy="548"/>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200" name="Straight Arrow Connector 199"/>
              <p:cNvCxnSpPr/>
              <p:nvPr/>
            </p:nvCxnSpPr>
            <p:spPr>
              <a:xfrm>
                <a:off x="6105987" y="1446958"/>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sp>
            <p:nvSpPr>
              <p:cNvPr id="223" name="TextBox 222"/>
              <p:cNvSpPr txBox="1"/>
              <p:nvPr/>
            </p:nvSpPr>
            <p:spPr>
              <a:xfrm>
                <a:off x="6702319" y="731210"/>
                <a:ext cx="4739496" cy="1046440"/>
              </a:xfrm>
              <a:prstGeom prst="rect">
                <a:avLst/>
              </a:prstGeom>
              <a:noFill/>
            </p:spPr>
            <p:txBody>
              <a:bodyPr wrap="square" rtlCol="0">
                <a:spAutoFit/>
              </a:bodyPr>
              <a:lstStyle/>
              <a:p>
                <a:r>
                  <a:rPr lang="en-IN" sz="1400" b="1" u="sng" dirty="0">
                    <a:latin typeface="Times New Roman" panose="02020603050405020304" pitchFamily="18" charset="0"/>
                    <a:cs typeface="Times New Roman" panose="02020603050405020304" pitchFamily="18" charset="0"/>
                  </a:rPr>
                  <a:t>Block 1</a:t>
                </a:r>
              </a:p>
              <a:p>
                <a:r>
                  <a:rPr lang="en-US" sz="1200" b="1" dirty="0" smtClean="0">
                    <a:latin typeface="Times New Roman" panose="02020603050405020304" pitchFamily="18" charset="0"/>
                    <a:cs typeface="Times New Roman" panose="02020603050405020304" pitchFamily="18" charset="0"/>
                  </a:rPr>
                  <a:t>Input </a:t>
                </a:r>
                <a:r>
                  <a:rPr lang="en-US" sz="1200" b="1" dirty="0">
                    <a:latin typeface="Times New Roman" panose="02020603050405020304" pitchFamily="18" charset="0"/>
                    <a:cs typeface="Times New Roman" panose="02020603050405020304" pitchFamily="18" charset="0"/>
                  </a:rPr>
                  <a:t>size:</a:t>
                </a:r>
                <a:r>
                  <a:rPr lang="en-US" sz="1200" dirty="0">
                    <a:latin typeface="Times New Roman" panose="02020603050405020304" pitchFamily="18" charset="0"/>
                    <a:cs typeface="Times New Roman" panose="02020603050405020304" pitchFamily="18" charset="0"/>
                  </a:rPr>
                  <a:t> 128 × 128 × 3</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a:t>
                </a:r>
                <a:r>
                  <a:rPr lang="en-US" sz="1200" b="1" dirty="0" smtClean="0">
                    <a:latin typeface="Times New Roman" panose="02020603050405020304" pitchFamily="18" charset="0"/>
                    <a:cs typeface="Times New Roman" panose="02020603050405020304" pitchFamily="18" charset="0"/>
                  </a:rPr>
                  <a:t>2 Convolution</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128 × 128 × 64</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MaxPooling (2×2):</a:t>
                </a:r>
                <a:r>
                  <a:rPr lang="en-US" sz="1200" dirty="0">
                    <a:latin typeface="Times New Roman" panose="02020603050405020304" pitchFamily="18" charset="0"/>
                    <a:cs typeface="Times New Roman" panose="02020603050405020304" pitchFamily="18" charset="0"/>
                  </a:rPr>
                  <a:t> 64 × 64 × 64</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operations (@2</a:t>
                </a:r>
                <a:r>
                  <a:rPr lang="en-US" sz="1200" dirty="0" smtClean="0">
                    <a:latin typeface="Times New Roman" panose="02020603050405020304" pitchFamily="18" charset="0"/>
                    <a:cs typeface="Times New Roman" panose="02020603050405020304" pitchFamily="18" charset="0"/>
                  </a:rPr>
                  <a:t>) + </a:t>
                </a:r>
                <a:r>
                  <a:rPr lang="en-US" sz="1200" dirty="0">
                    <a:latin typeface="Times New Roman" panose="02020603050405020304" pitchFamily="18" charset="0"/>
                    <a:cs typeface="Times New Roman" panose="02020603050405020304" pitchFamily="18" charset="0"/>
                  </a:rPr>
                  <a:t>1 MaxPooling operation</a:t>
                </a:r>
              </a:p>
            </p:txBody>
          </p:sp>
          <p:sp>
            <p:nvSpPr>
              <p:cNvPr id="255" name="TextBox 254"/>
              <p:cNvSpPr txBox="1"/>
              <p:nvPr/>
            </p:nvSpPr>
            <p:spPr>
              <a:xfrm>
                <a:off x="5979691" y="509895"/>
                <a:ext cx="1359597"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×64 @2</a:t>
                </a:r>
                <a:endParaRPr lang="en-US" sz="1100" dirty="0">
                  <a:latin typeface="Times New Roman" pitchFamily="18" charset="0"/>
                  <a:cs typeface="Times New Roman" pitchFamily="18" charset="0"/>
                </a:endParaRPr>
              </a:p>
            </p:txBody>
          </p:sp>
          <p:sp>
            <p:nvSpPr>
              <p:cNvPr id="256" name="TextBox 255"/>
              <p:cNvSpPr txBox="1"/>
              <p:nvPr/>
            </p:nvSpPr>
            <p:spPr>
              <a:xfrm rot="18820334">
                <a:off x="5120669" y="1240645"/>
                <a:ext cx="978607" cy="303314"/>
              </a:xfrm>
              <a:prstGeom prst="rect">
                <a:avLst/>
              </a:prstGeom>
              <a:noFill/>
            </p:spPr>
            <p:txBody>
              <a:bodyPr wrap="square" rtlCol="0">
                <a:spAutoFit/>
              </a:bodyPr>
              <a:lstStyle/>
              <a:p>
                <a:r>
                  <a:rPr lang="en-US" sz="1100" dirty="0">
                    <a:latin typeface="Times New Roman" pitchFamily="18" charset="0"/>
                    <a:cs typeface="Times New Roman" pitchFamily="18" charset="0"/>
                  </a:rPr>
                  <a:t>128 ×</a:t>
                </a:r>
                <a:r>
                  <a:rPr lang="en-US" sz="1100" dirty="0" smtClean="0">
                    <a:latin typeface="Times New Roman" pitchFamily="18" charset="0"/>
                    <a:cs typeface="Times New Roman" pitchFamily="18" charset="0"/>
                  </a:rPr>
                  <a:t>128 × </a:t>
                </a:r>
                <a:r>
                  <a:rPr lang="en-US" sz="1100" dirty="0">
                    <a:latin typeface="Times New Roman" pitchFamily="18" charset="0"/>
                    <a:cs typeface="Times New Roman" pitchFamily="18" charset="0"/>
                  </a:rPr>
                  <a:t>3</a:t>
                </a:r>
              </a:p>
            </p:txBody>
          </p:sp>
        </p:grpSp>
      </p:grpSp>
      <p:grpSp>
        <p:nvGrpSpPr>
          <p:cNvPr id="263" name="Group 262"/>
          <p:cNvGrpSpPr/>
          <p:nvPr/>
        </p:nvGrpSpPr>
        <p:grpSpPr>
          <a:xfrm>
            <a:off x="5126989" y="2806054"/>
            <a:ext cx="6472892" cy="2917536"/>
            <a:chOff x="5833582" y="3381144"/>
            <a:chExt cx="5999849" cy="2917536"/>
          </a:xfrm>
        </p:grpSpPr>
        <p:grpSp>
          <p:nvGrpSpPr>
            <p:cNvPr id="250" name="Group 249"/>
            <p:cNvGrpSpPr/>
            <p:nvPr/>
          </p:nvGrpSpPr>
          <p:grpSpPr>
            <a:xfrm>
              <a:off x="5833582" y="3381144"/>
              <a:ext cx="2167866" cy="2917536"/>
              <a:chOff x="7052099" y="3900992"/>
              <a:chExt cx="2167866" cy="2917536"/>
            </a:xfrm>
          </p:grpSpPr>
          <p:sp>
            <p:nvSpPr>
              <p:cNvPr id="229" name="Cube 228"/>
              <p:cNvSpPr/>
              <p:nvPr/>
            </p:nvSpPr>
            <p:spPr>
              <a:xfrm>
                <a:off x="7265252" y="4150168"/>
                <a:ext cx="489653" cy="122645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230" name="Cube 229"/>
              <p:cNvSpPr/>
              <p:nvPr/>
            </p:nvSpPr>
            <p:spPr>
              <a:xfrm>
                <a:off x="7515913" y="4150168"/>
                <a:ext cx="489653" cy="122645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231" name="Cube 230"/>
              <p:cNvSpPr/>
              <p:nvPr/>
            </p:nvSpPr>
            <p:spPr>
              <a:xfrm>
                <a:off x="7782710" y="4150168"/>
                <a:ext cx="489653" cy="122645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232" name="Cube 231"/>
              <p:cNvSpPr/>
              <p:nvPr/>
            </p:nvSpPr>
            <p:spPr>
              <a:xfrm>
                <a:off x="7937376" y="5272655"/>
                <a:ext cx="412848"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233" name="Cube 232"/>
              <p:cNvSpPr/>
              <p:nvPr/>
            </p:nvSpPr>
            <p:spPr>
              <a:xfrm>
                <a:off x="8163190" y="5272655"/>
                <a:ext cx="412848"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234" name="Cube 233"/>
              <p:cNvSpPr/>
              <p:nvPr/>
            </p:nvSpPr>
            <p:spPr>
              <a:xfrm>
                <a:off x="8391030" y="5272655"/>
                <a:ext cx="412848"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cxnSp>
            <p:nvCxnSpPr>
              <p:cNvPr id="237" name="Straight Arrow Connector 236"/>
              <p:cNvCxnSpPr>
                <a:endCxn id="92" idx="1"/>
              </p:cNvCxnSpPr>
              <p:nvPr/>
            </p:nvCxnSpPr>
            <p:spPr>
              <a:xfrm>
                <a:off x="8445670" y="6322425"/>
                <a:ext cx="345068" cy="496103"/>
              </a:xfrm>
              <a:prstGeom prst="straightConnector1">
                <a:avLst/>
              </a:prstGeom>
              <a:ln>
                <a:solidFill>
                  <a:srgbClr val="00B0F0"/>
                </a:solidFill>
                <a:tailEnd type="triangle"/>
              </a:ln>
            </p:spPr>
            <p:style>
              <a:lnRef idx="3">
                <a:schemeClr val="dk1"/>
              </a:lnRef>
              <a:fillRef idx="0">
                <a:schemeClr val="dk1"/>
              </a:fillRef>
              <a:effectRef idx="2">
                <a:schemeClr val="dk1"/>
              </a:effectRef>
              <a:fontRef idx="minor">
                <a:schemeClr val="tx1"/>
              </a:fontRef>
            </p:style>
          </p:cxnSp>
          <p:sp>
            <p:nvSpPr>
              <p:cNvPr id="238" name="TextBox 237"/>
              <p:cNvSpPr txBox="1"/>
              <p:nvPr/>
            </p:nvSpPr>
            <p:spPr>
              <a:xfrm rot="16200000">
                <a:off x="6714452" y="4721959"/>
                <a:ext cx="978607" cy="303314"/>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32×32×128</a:t>
                </a:r>
                <a:endParaRPr lang="en-US" sz="1100" dirty="0">
                  <a:latin typeface="Times New Roman" pitchFamily="18" charset="0"/>
                  <a:cs typeface="Times New Roman" pitchFamily="18" charset="0"/>
                </a:endParaRPr>
              </a:p>
            </p:txBody>
          </p:sp>
          <p:sp>
            <p:nvSpPr>
              <p:cNvPr id="240" name="TextBox 239"/>
              <p:cNvSpPr txBox="1"/>
              <p:nvPr/>
            </p:nvSpPr>
            <p:spPr>
              <a:xfrm rot="16200000">
                <a:off x="7363349" y="5792928"/>
                <a:ext cx="978607" cy="303314"/>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16×16×256</a:t>
                </a:r>
                <a:endParaRPr lang="en-US" sz="1100" dirty="0">
                  <a:latin typeface="Times New Roman" pitchFamily="18" charset="0"/>
                  <a:cs typeface="Times New Roman" pitchFamily="18" charset="0"/>
                </a:endParaRPr>
              </a:p>
            </p:txBody>
          </p:sp>
          <p:cxnSp>
            <p:nvCxnSpPr>
              <p:cNvPr id="241" name="Straight Arrow Connector 240"/>
              <p:cNvCxnSpPr/>
              <p:nvPr/>
            </p:nvCxnSpPr>
            <p:spPr>
              <a:xfrm>
                <a:off x="9216857" y="3900992"/>
                <a:ext cx="3108" cy="286418"/>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42" name="Straight Arrow Connector 241"/>
              <p:cNvCxnSpPr/>
              <p:nvPr/>
            </p:nvCxnSpPr>
            <p:spPr>
              <a:xfrm>
                <a:off x="7926539" y="5333313"/>
                <a:ext cx="6217" cy="254342"/>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43" name="Straight Arrow Connector 242"/>
              <p:cNvCxnSpPr/>
              <p:nvPr/>
            </p:nvCxnSpPr>
            <p:spPr>
              <a:xfrm>
                <a:off x="7643052" y="49371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244" name="Straight Arrow Connector 243"/>
              <p:cNvCxnSpPr/>
              <p:nvPr/>
            </p:nvCxnSpPr>
            <p:spPr>
              <a:xfrm>
                <a:off x="7374080" y="49371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245" name="Straight Arrow Connector 244"/>
              <p:cNvCxnSpPr/>
              <p:nvPr/>
            </p:nvCxnSpPr>
            <p:spPr>
              <a:xfrm>
                <a:off x="8027536" y="5935960"/>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246" name="Straight Arrow Connector 245"/>
              <p:cNvCxnSpPr/>
              <p:nvPr/>
            </p:nvCxnSpPr>
            <p:spPr>
              <a:xfrm>
                <a:off x="8251372" y="594458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sp>
          <p:nvSpPr>
            <p:cNvPr id="251" name="TextBox 250"/>
            <p:cNvSpPr txBox="1"/>
            <p:nvPr/>
          </p:nvSpPr>
          <p:spPr>
            <a:xfrm>
              <a:off x="7131707" y="3630320"/>
              <a:ext cx="4488502" cy="1046440"/>
            </a:xfrm>
            <a:prstGeom prst="rect">
              <a:avLst/>
            </a:prstGeom>
            <a:noFill/>
          </p:spPr>
          <p:txBody>
            <a:bodyPr wrap="square" rtlCol="0">
              <a:spAutoFit/>
            </a:bodyPr>
            <a:lstStyle/>
            <a:p>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3</a:t>
              </a:r>
              <a:endParaRPr lang="en-IN" sz="1400" b="1" u="sng" dirty="0">
                <a:latin typeface="Times New Roman" panose="02020603050405020304" pitchFamily="18" charset="0"/>
                <a:cs typeface="Times New Roman" panose="02020603050405020304" pitchFamily="18" charset="0"/>
              </a:endParaRPr>
            </a:p>
            <a:p>
              <a:r>
                <a:rPr lang="en-US" sz="1200" b="1" dirty="0" smtClean="0">
                  <a:latin typeface="Times New Roman" panose="02020603050405020304" pitchFamily="18" charset="0"/>
                  <a:cs typeface="Times New Roman" panose="02020603050405020304" pitchFamily="18" charset="0"/>
                </a:rPr>
                <a:t>Input </a:t>
              </a:r>
              <a:r>
                <a:rPr lang="en-US" sz="1200" b="1" dirty="0">
                  <a:latin typeface="Times New Roman" panose="02020603050405020304" pitchFamily="18" charset="0"/>
                  <a:cs typeface="Times New Roman" panose="02020603050405020304" pitchFamily="18" charset="0"/>
                </a:rPr>
                <a:t>size:</a:t>
              </a:r>
              <a:r>
                <a:rPr lang="en-US" sz="1200" dirty="0">
                  <a:latin typeface="Times New Roman" panose="02020603050405020304" pitchFamily="18" charset="0"/>
                  <a:cs typeface="Times New Roman" panose="02020603050405020304" pitchFamily="18" charset="0"/>
                </a:rPr>
                <a:t> 32 × 32 × 128</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32 × 32 × 256</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MaxPooling (2×2):</a:t>
              </a:r>
              <a:r>
                <a:rPr lang="en-US" sz="1200" dirty="0">
                  <a:latin typeface="Times New Roman" panose="02020603050405020304" pitchFamily="18" charset="0"/>
                  <a:cs typeface="Times New Roman" panose="02020603050405020304" pitchFamily="18" charset="0"/>
                </a:rPr>
                <a:t> 16 × 16 × 256</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operations </a:t>
              </a:r>
              <a:r>
                <a:rPr lang="en-US" sz="1200" dirty="0" smtClean="0">
                  <a:latin typeface="Times New Roman" panose="02020603050405020304" pitchFamily="18" charset="0"/>
                  <a:cs typeface="Times New Roman" panose="02020603050405020304" pitchFamily="18" charset="0"/>
                </a:rPr>
                <a:t>(@2)+ </a:t>
              </a:r>
              <a:r>
                <a:rPr lang="en-US" sz="1200" dirty="0">
                  <a:latin typeface="Times New Roman" panose="02020603050405020304" pitchFamily="18" charset="0"/>
                  <a:cs typeface="Times New Roman" panose="02020603050405020304" pitchFamily="18" charset="0"/>
                </a:rPr>
                <a:t>1 MaxPooling operation</a:t>
              </a:r>
            </a:p>
          </p:txBody>
        </p:sp>
        <p:sp>
          <p:nvSpPr>
            <p:cNvPr id="252" name="TextBox 251"/>
            <p:cNvSpPr txBox="1"/>
            <p:nvPr/>
          </p:nvSpPr>
          <p:spPr>
            <a:xfrm>
              <a:off x="7595819" y="4661635"/>
              <a:ext cx="4237612" cy="1231106"/>
            </a:xfrm>
            <a:prstGeom prst="rect">
              <a:avLst/>
            </a:prstGeom>
            <a:noFill/>
          </p:spPr>
          <p:txBody>
            <a:bodyPr wrap="square" rtlCol="0">
              <a:spAutoFit/>
            </a:bodyPr>
            <a:lstStyle/>
            <a:p>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4</a:t>
              </a:r>
              <a:endParaRPr lang="en-US" sz="1400" b="1" dirty="0" smtClean="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Input size:</a:t>
              </a:r>
              <a:r>
                <a:rPr lang="en-US" sz="1200" dirty="0">
                  <a:latin typeface="Times New Roman" panose="02020603050405020304" pitchFamily="18" charset="0"/>
                  <a:cs typeface="Times New Roman" panose="02020603050405020304" pitchFamily="18" charset="0"/>
                </a:rPr>
                <a:t> 16 × 16 × 256</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16 × 16 × 512</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MaxPooling (2×2):</a:t>
              </a:r>
              <a:r>
                <a:rPr lang="en-US" sz="1200" dirty="0">
                  <a:latin typeface="Times New Roman" panose="02020603050405020304" pitchFamily="18" charset="0"/>
                  <a:cs typeface="Times New Roman" panose="02020603050405020304" pitchFamily="18" charset="0"/>
                </a:rPr>
                <a:t> 8 × 8 × 512</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a:t>
              </a:r>
              <a:r>
                <a:rPr lang="en-US" sz="1200" dirty="0" smtClean="0">
                  <a:latin typeface="Times New Roman" panose="02020603050405020304" pitchFamily="18" charset="0"/>
                  <a:cs typeface="Times New Roman" panose="02020603050405020304" pitchFamily="18" charset="0"/>
                </a:rPr>
                <a:t>operations (@</a:t>
              </a:r>
              <a:r>
                <a:rPr lang="en-US" sz="1200" dirty="0">
                  <a:latin typeface="Times New Roman" panose="02020603050405020304" pitchFamily="18" charset="0"/>
                  <a:cs typeface="Times New Roman" panose="02020603050405020304" pitchFamily="18" charset="0"/>
                </a:rPr>
                <a:t>2)</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+ 1 MaxPooling operation</a:t>
              </a:r>
            </a:p>
          </p:txBody>
        </p:sp>
        <p:sp>
          <p:nvSpPr>
            <p:cNvPr id="239" name="TextBox 238"/>
            <p:cNvSpPr txBox="1"/>
            <p:nvPr/>
          </p:nvSpPr>
          <p:spPr>
            <a:xfrm>
              <a:off x="6521137" y="3434152"/>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 @2</a:t>
              </a:r>
              <a:endParaRPr lang="en-US" sz="1100" dirty="0">
                <a:latin typeface="Times New Roman" pitchFamily="18" charset="0"/>
                <a:cs typeface="Times New Roman" pitchFamily="18" charset="0"/>
              </a:endParaRPr>
            </a:p>
          </p:txBody>
        </p:sp>
        <p:sp>
          <p:nvSpPr>
            <p:cNvPr id="257" name="TextBox 256"/>
            <p:cNvSpPr txBox="1"/>
            <p:nvPr/>
          </p:nvSpPr>
          <p:spPr>
            <a:xfrm>
              <a:off x="7237513" y="5671772"/>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 @2</a:t>
              </a:r>
              <a:endParaRPr lang="en-US" sz="1100" dirty="0">
                <a:latin typeface="Times New Roman" pitchFamily="18" charset="0"/>
                <a:cs typeface="Times New Roman" pitchFamily="18" charset="0"/>
              </a:endParaRPr>
            </a:p>
          </p:txBody>
        </p:sp>
      </p:grpSp>
      <p:grpSp>
        <p:nvGrpSpPr>
          <p:cNvPr id="2" name="Group 1"/>
          <p:cNvGrpSpPr/>
          <p:nvPr/>
        </p:nvGrpSpPr>
        <p:grpSpPr>
          <a:xfrm>
            <a:off x="6755273" y="5347819"/>
            <a:ext cx="5110200" cy="1115664"/>
            <a:chOff x="6755273" y="5347819"/>
            <a:chExt cx="5110200" cy="1115664"/>
          </a:xfrm>
        </p:grpSpPr>
        <p:grpSp>
          <p:nvGrpSpPr>
            <p:cNvPr id="3" name="Group 2"/>
            <p:cNvGrpSpPr/>
            <p:nvPr/>
          </p:nvGrpSpPr>
          <p:grpSpPr>
            <a:xfrm>
              <a:off x="6953510" y="5347819"/>
              <a:ext cx="4911963" cy="1115664"/>
              <a:chOff x="6953510" y="5347819"/>
              <a:chExt cx="4911963" cy="1115664"/>
            </a:xfrm>
          </p:grpSpPr>
          <p:sp>
            <p:nvSpPr>
              <p:cNvPr id="91" name="TextBox 90"/>
              <p:cNvSpPr txBox="1"/>
              <p:nvPr/>
            </p:nvSpPr>
            <p:spPr>
              <a:xfrm>
                <a:off x="7960096" y="5347819"/>
                <a:ext cx="3905377" cy="861774"/>
              </a:xfrm>
              <a:prstGeom prst="rect">
                <a:avLst/>
              </a:prstGeom>
              <a:noFill/>
            </p:spPr>
            <p:txBody>
              <a:bodyPr wrap="square" rtlCol="0">
                <a:spAutoFit/>
              </a:bodyPr>
              <a:lstStyle/>
              <a:p>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5 (</a:t>
                </a:r>
                <a:r>
                  <a:rPr lang="en-IN" sz="1400" b="1" u="sng" dirty="0" err="1" smtClean="0">
                    <a:latin typeface="Times New Roman" panose="02020603050405020304" pitchFamily="18" charset="0"/>
                    <a:cs typeface="Times New Roman" panose="02020603050405020304" pitchFamily="18" charset="0"/>
                  </a:rPr>
                  <a:t>BottleNeck</a:t>
                </a:r>
                <a:r>
                  <a:rPr lang="en-IN" sz="1400" b="1" u="sng" dirty="0" smtClean="0">
                    <a:latin typeface="Times New Roman" panose="02020603050405020304" pitchFamily="18" charset="0"/>
                    <a:cs typeface="Times New Roman" panose="02020603050405020304" pitchFamily="18" charset="0"/>
                  </a:rPr>
                  <a:t> Layer)</a:t>
                </a:r>
                <a:endParaRPr lang="en-US" sz="1400" b="1" dirty="0" smtClean="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Input size:</a:t>
                </a:r>
                <a:r>
                  <a:rPr lang="en-US" sz="1200" dirty="0">
                    <a:latin typeface="Times New Roman" panose="02020603050405020304" pitchFamily="18" charset="0"/>
                    <a:cs typeface="Times New Roman" panose="02020603050405020304" pitchFamily="18" charset="0"/>
                  </a:rPr>
                  <a:t> 8 × 8 × 512</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8 × 8 × 1024</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operations @</a:t>
                </a:r>
                <a:r>
                  <a:rPr lang="en-US" sz="1200" dirty="0" smtClean="0">
                    <a:latin typeface="Times New Roman" panose="02020603050405020304" pitchFamily="18" charset="0"/>
                    <a:cs typeface="Times New Roman" panose="02020603050405020304" pitchFamily="18" charset="0"/>
                  </a:rPr>
                  <a:t>2(no </a:t>
                </a:r>
                <a:r>
                  <a:rPr lang="en-US" sz="1200" dirty="0">
                    <a:latin typeface="Times New Roman" panose="02020603050405020304" pitchFamily="18" charset="0"/>
                    <a:cs typeface="Times New Roman" panose="02020603050405020304" pitchFamily="18" charset="0"/>
                  </a:rPr>
                  <a:t>pooling here</a:t>
                </a:r>
                <a:r>
                  <a:rPr lang="en-US" sz="1200" dirty="0"/>
                  <a:t>)</a:t>
                </a:r>
                <a:endParaRPr lang="en-US" sz="1200" dirty="0">
                  <a:latin typeface="Times New Roman" pitchFamily="18" charset="0"/>
                  <a:cs typeface="Times New Roman" pitchFamily="18" charset="0"/>
                </a:endParaRPr>
              </a:p>
            </p:txBody>
          </p:sp>
          <p:sp>
            <p:nvSpPr>
              <p:cNvPr id="92" name="Cube 91"/>
              <p:cNvSpPr/>
              <p:nvPr/>
            </p:nvSpPr>
            <p:spPr>
              <a:xfrm>
                <a:off x="6953510" y="5351503"/>
                <a:ext cx="470478" cy="1111980"/>
              </a:xfrm>
              <a:prstGeom prst="cube">
                <a:avLst>
                  <a:gd name="adj" fmla="val 79087"/>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93" name="Cube 92"/>
              <p:cNvSpPr/>
              <p:nvPr/>
            </p:nvSpPr>
            <p:spPr>
              <a:xfrm>
                <a:off x="7194355" y="5351503"/>
                <a:ext cx="470478" cy="1111980"/>
              </a:xfrm>
              <a:prstGeom prst="cube">
                <a:avLst>
                  <a:gd name="adj" fmla="val 79087"/>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94" name="Cube 93"/>
              <p:cNvSpPr/>
              <p:nvPr/>
            </p:nvSpPr>
            <p:spPr>
              <a:xfrm>
                <a:off x="7456803" y="5351503"/>
                <a:ext cx="470478" cy="1111980"/>
              </a:xfrm>
              <a:prstGeom prst="cube">
                <a:avLst>
                  <a:gd name="adj" fmla="val 79087"/>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cxnSp>
            <p:nvCxnSpPr>
              <p:cNvPr id="95" name="Straight Arrow Connector 94"/>
              <p:cNvCxnSpPr/>
              <p:nvPr/>
            </p:nvCxnSpPr>
            <p:spPr>
              <a:xfrm>
                <a:off x="7052685" y="6092006"/>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96" name="Straight Arrow Connector 95"/>
              <p:cNvCxnSpPr/>
              <p:nvPr/>
            </p:nvCxnSpPr>
            <p:spPr>
              <a:xfrm>
                <a:off x="7316931" y="6097982"/>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sp>
            <p:nvSpPr>
              <p:cNvPr id="111" name="TextBox 110"/>
              <p:cNvSpPr txBox="1"/>
              <p:nvPr/>
            </p:nvSpPr>
            <p:spPr>
              <a:xfrm>
                <a:off x="7665244" y="6181858"/>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8×8×1024 @2</a:t>
                </a:r>
                <a:endParaRPr lang="en-US" sz="1100" dirty="0">
                  <a:latin typeface="Times New Roman" pitchFamily="18" charset="0"/>
                  <a:cs typeface="Times New Roman" pitchFamily="18" charset="0"/>
                </a:endParaRPr>
              </a:p>
            </p:txBody>
          </p:sp>
        </p:grpSp>
        <p:sp>
          <p:nvSpPr>
            <p:cNvPr id="112" name="TextBox 111"/>
            <p:cNvSpPr txBox="1"/>
            <p:nvPr/>
          </p:nvSpPr>
          <p:spPr>
            <a:xfrm rot="16200000">
              <a:off x="6509256" y="5935841"/>
              <a:ext cx="753644"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8×8×512</a:t>
              </a:r>
              <a:endParaRPr lang="en-US" sz="1100" dirty="0">
                <a:latin typeface="Times New Roman" pitchFamily="18" charset="0"/>
                <a:cs typeface="Times New Roman" pitchFamily="18" charset="0"/>
              </a:endParaRPr>
            </a:p>
          </p:txBody>
        </p:sp>
      </p:grpSp>
      <p:pic>
        <p:nvPicPr>
          <p:cNvPr id="113"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113">
            <a:extLst>
              <a:ext uri="{FF2B5EF4-FFF2-40B4-BE49-F238E27FC236}">
                <a16:creationId xmlns="" xmlns:a16="http://schemas.microsoft.com/office/drawing/2014/main" id="{572C64C8-B9A8-903F-7CFE-094C0BF1A7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115" name="TextBox 114"/>
          <p:cNvSpPr txBox="1"/>
          <p:nvPr/>
        </p:nvSpPr>
        <p:spPr>
          <a:xfrm>
            <a:off x="337119" y="458462"/>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BF852E75-1EF6-438A-B40C-075BF8921098}" type="datetime1">
              <a:rPr lang="en-IN" smtClean="0"/>
              <a:t>28-10-2025</a:t>
            </a:fld>
            <a:endParaRPr lang="en-IN"/>
          </a:p>
        </p:txBody>
      </p:sp>
      <p:sp>
        <p:nvSpPr>
          <p:cNvPr id="5" name="Slide Number Placeholder 4"/>
          <p:cNvSpPr>
            <a:spLocks noGrp="1"/>
          </p:cNvSpPr>
          <p:nvPr>
            <p:ph type="sldNum" sz="quarter" idx="12"/>
          </p:nvPr>
        </p:nvSpPr>
        <p:spPr/>
        <p:txBody>
          <a:bodyPr/>
          <a:lstStyle/>
          <a:p>
            <a:fld id="{26606708-FFBC-471E-B8AF-88DD954A4F9C}" type="slidenum">
              <a:rPr lang="en-IN" smtClean="0"/>
              <a:t>10</a:t>
            </a:fld>
            <a:endParaRPr lang="en-IN"/>
          </a:p>
        </p:txBody>
      </p:sp>
    </p:spTree>
    <p:extLst>
      <p:ext uri="{BB962C8B-B14F-4D97-AF65-F5344CB8AC3E}">
        <p14:creationId xmlns:p14="http://schemas.microsoft.com/office/powerpoint/2010/main" val="1450075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V="1">
            <a:off x="7163274" y="4942332"/>
            <a:ext cx="639864" cy="1020"/>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cxnSp>
        <p:nvCxnSpPr>
          <p:cNvPr id="40" name="Straight Connector 39"/>
          <p:cNvCxnSpPr/>
          <p:nvPr/>
        </p:nvCxnSpPr>
        <p:spPr>
          <a:xfrm flipV="1">
            <a:off x="8152424" y="3885210"/>
            <a:ext cx="739780" cy="2186"/>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cxnSp>
        <p:nvCxnSpPr>
          <p:cNvPr id="41" name="Straight Connector 40"/>
          <p:cNvCxnSpPr/>
          <p:nvPr/>
        </p:nvCxnSpPr>
        <p:spPr>
          <a:xfrm flipV="1">
            <a:off x="9269756" y="2553705"/>
            <a:ext cx="798934" cy="453"/>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cxnSp>
        <p:nvCxnSpPr>
          <p:cNvPr id="42" name="Straight Connector 41"/>
          <p:cNvCxnSpPr/>
          <p:nvPr/>
        </p:nvCxnSpPr>
        <p:spPr>
          <a:xfrm>
            <a:off x="10175060" y="1291710"/>
            <a:ext cx="757842" cy="548"/>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grpSp>
        <p:nvGrpSpPr>
          <p:cNvPr id="71" name="Group 70"/>
          <p:cNvGrpSpPr/>
          <p:nvPr/>
        </p:nvGrpSpPr>
        <p:grpSpPr>
          <a:xfrm>
            <a:off x="6310527" y="437745"/>
            <a:ext cx="5312857" cy="5895322"/>
            <a:chOff x="4113082" y="774257"/>
            <a:chExt cx="7184981" cy="4991035"/>
          </a:xfrm>
        </p:grpSpPr>
        <p:sp>
          <p:nvSpPr>
            <p:cNvPr id="19" name="Cube 18"/>
            <p:cNvSpPr/>
            <p:nvPr/>
          </p:nvSpPr>
          <p:spPr>
            <a:xfrm>
              <a:off x="6125410" y="4151722"/>
              <a:ext cx="412847"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20" name="Cube 19"/>
            <p:cNvSpPr/>
            <p:nvPr/>
          </p:nvSpPr>
          <p:spPr>
            <a:xfrm>
              <a:off x="6214970" y="4151962"/>
              <a:ext cx="412847"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57" name="Cube 56"/>
            <p:cNvSpPr/>
            <p:nvPr/>
          </p:nvSpPr>
          <p:spPr>
            <a:xfrm>
              <a:off x="6445589" y="4149437"/>
              <a:ext cx="412847"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cxnSp>
          <p:nvCxnSpPr>
            <p:cNvPr id="4" name="Elbow Connector 3"/>
            <p:cNvCxnSpPr/>
            <p:nvPr/>
          </p:nvCxnSpPr>
          <p:spPr>
            <a:xfrm flipV="1">
              <a:off x="7033949" y="4225489"/>
              <a:ext cx="405648"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cxnSp>
          <p:nvCxnSpPr>
            <p:cNvPr id="5" name="Elbow Connector 4"/>
            <p:cNvCxnSpPr>
              <a:endCxn id="20" idx="3"/>
            </p:cNvCxnSpPr>
            <p:nvPr/>
          </p:nvCxnSpPr>
          <p:spPr>
            <a:xfrm flipV="1">
              <a:off x="5852492" y="5229109"/>
              <a:ext cx="405648"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sp>
          <p:nvSpPr>
            <p:cNvPr id="7" name="Cube 6"/>
            <p:cNvSpPr/>
            <p:nvPr/>
          </p:nvSpPr>
          <p:spPr>
            <a:xfrm>
              <a:off x="9795100" y="774257"/>
              <a:ext cx="421755"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8" name="Cube 7"/>
            <p:cNvSpPr/>
            <p:nvPr/>
          </p:nvSpPr>
          <p:spPr>
            <a:xfrm>
              <a:off x="9886743" y="777792"/>
              <a:ext cx="421754"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9" name="Cube 8"/>
            <p:cNvSpPr/>
            <p:nvPr/>
          </p:nvSpPr>
          <p:spPr>
            <a:xfrm>
              <a:off x="10114983" y="777792"/>
              <a:ext cx="421754"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0" name="Cube 9"/>
            <p:cNvSpPr/>
            <p:nvPr/>
          </p:nvSpPr>
          <p:spPr>
            <a:xfrm>
              <a:off x="10346118" y="777792"/>
              <a:ext cx="421754"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1" name="Cube 10"/>
            <p:cNvSpPr/>
            <p:nvPr/>
          </p:nvSpPr>
          <p:spPr>
            <a:xfrm>
              <a:off x="8580859" y="1887181"/>
              <a:ext cx="458186"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2" name="Cube 11"/>
            <p:cNvSpPr/>
            <p:nvPr/>
          </p:nvSpPr>
          <p:spPr>
            <a:xfrm>
              <a:off x="8692712" y="1887181"/>
              <a:ext cx="458187"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3" name="Cube 12"/>
            <p:cNvSpPr/>
            <p:nvPr/>
          </p:nvSpPr>
          <p:spPr>
            <a:xfrm>
              <a:off x="8927265" y="1887181"/>
              <a:ext cx="458187"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4" name="Cube 13"/>
            <p:cNvSpPr/>
            <p:nvPr/>
          </p:nvSpPr>
          <p:spPr>
            <a:xfrm>
              <a:off x="9176916" y="1887181"/>
              <a:ext cx="458187"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5" name="Cube 14"/>
            <p:cNvSpPr/>
            <p:nvPr/>
          </p:nvSpPr>
          <p:spPr>
            <a:xfrm>
              <a:off x="7271608" y="3004958"/>
              <a:ext cx="481566" cy="123116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6" name="Cube 15"/>
            <p:cNvSpPr/>
            <p:nvPr/>
          </p:nvSpPr>
          <p:spPr>
            <a:xfrm>
              <a:off x="7384516" y="3004958"/>
              <a:ext cx="481567" cy="123116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7" name="Cube 16"/>
            <p:cNvSpPr/>
            <p:nvPr/>
          </p:nvSpPr>
          <p:spPr>
            <a:xfrm>
              <a:off x="7631038" y="3004958"/>
              <a:ext cx="481567" cy="123116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8" name="Cube 17"/>
            <p:cNvSpPr/>
            <p:nvPr/>
          </p:nvSpPr>
          <p:spPr>
            <a:xfrm>
              <a:off x="7893427" y="3004958"/>
              <a:ext cx="481567" cy="1231166"/>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21" name="Cube 20"/>
            <p:cNvSpPr/>
            <p:nvPr/>
          </p:nvSpPr>
          <p:spPr>
            <a:xfrm>
              <a:off x="6670536" y="4149437"/>
              <a:ext cx="412847"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23" name="TextBox 22"/>
            <p:cNvSpPr txBox="1"/>
            <p:nvPr/>
          </p:nvSpPr>
          <p:spPr>
            <a:xfrm>
              <a:off x="6522089" y="3988552"/>
              <a:ext cx="871882" cy="338737"/>
            </a:xfrm>
            <a:prstGeom prst="rect">
              <a:avLst/>
            </a:prstGeom>
            <a:noFill/>
          </p:spPr>
          <p:txBody>
            <a:bodyPr wrap="square" rtlCol="0">
              <a:spAutoFit/>
            </a:bodyPr>
            <a:lstStyle/>
            <a:p>
              <a:r>
                <a:rPr lang="en-US" sz="1000" dirty="0" smtClean="0">
                  <a:latin typeface="Times New Roman" pitchFamily="18" charset="0"/>
                  <a:cs typeface="Times New Roman" pitchFamily="18" charset="0"/>
                </a:rPr>
                <a:t>512 512   </a:t>
              </a:r>
              <a:r>
                <a:rPr lang="en-US" sz="1000" dirty="0">
                  <a:latin typeface="Times New Roman" pitchFamily="18" charset="0"/>
                  <a:cs typeface="Times New Roman" pitchFamily="18" charset="0"/>
                </a:rPr>
                <a:t>	</a:t>
              </a:r>
            </a:p>
          </p:txBody>
        </p:sp>
        <p:sp>
          <p:nvSpPr>
            <p:cNvPr id="26" name="TextBox 25"/>
            <p:cNvSpPr txBox="1"/>
            <p:nvPr/>
          </p:nvSpPr>
          <p:spPr>
            <a:xfrm>
              <a:off x="5744169" y="5410946"/>
              <a:ext cx="1527437"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8×8×1024 @2</a:t>
              </a:r>
              <a:endParaRPr lang="en-US" sz="1100" dirty="0">
                <a:latin typeface="Times New Roman" pitchFamily="18" charset="0"/>
                <a:cs typeface="Times New Roman" pitchFamily="18" charset="0"/>
              </a:endParaRPr>
            </a:p>
          </p:txBody>
        </p:sp>
        <p:sp>
          <p:nvSpPr>
            <p:cNvPr id="27" name="Cube 26"/>
            <p:cNvSpPr/>
            <p:nvPr/>
          </p:nvSpPr>
          <p:spPr>
            <a:xfrm>
              <a:off x="4878721" y="4653312"/>
              <a:ext cx="470478" cy="1111980"/>
            </a:xfrm>
            <a:prstGeom prst="cube">
              <a:avLst>
                <a:gd name="adj" fmla="val 7908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28" name="Cube 27"/>
            <p:cNvSpPr/>
            <p:nvPr/>
          </p:nvSpPr>
          <p:spPr>
            <a:xfrm>
              <a:off x="5119566" y="4653312"/>
              <a:ext cx="470478" cy="1111980"/>
            </a:xfrm>
            <a:prstGeom prst="cube">
              <a:avLst>
                <a:gd name="adj" fmla="val 7908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29" name="Cube 28"/>
            <p:cNvSpPr/>
            <p:nvPr/>
          </p:nvSpPr>
          <p:spPr>
            <a:xfrm>
              <a:off x="5382014" y="4653312"/>
              <a:ext cx="470478" cy="1111980"/>
            </a:xfrm>
            <a:prstGeom prst="cube">
              <a:avLst>
                <a:gd name="adj" fmla="val 7908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30" name="TextBox 29"/>
            <p:cNvSpPr txBox="1"/>
            <p:nvPr/>
          </p:nvSpPr>
          <p:spPr>
            <a:xfrm rot="16200000">
              <a:off x="4360711" y="5232766"/>
              <a:ext cx="753644" cy="261611"/>
            </a:xfrm>
            <a:prstGeom prst="rect">
              <a:avLst/>
            </a:prstGeom>
            <a:noFill/>
          </p:spPr>
          <p:txBody>
            <a:bodyPr wrap="square" rtlCol="0">
              <a:spAutoFit/>
            </a:bodyPr>
            <a:lstStyle/>
            <a:p>
              <a:r>
                <a:rPr lang="en-US" sz="1100" dirty="0" smtClean="0">
                  <a:latin typeface="Times New Roman" pitchFamily="18" charset="0"/>
                  <a:cs typeface="Times New Roman" pitchFamily="18" charset="0"/>
                </a:rPr>
                <a:t>8×8×512</a:t>
              </a:r>
              <a:endParaRPr lang="en-US" sz="1100" dirty="0">
                <a:latin typeface="Times New Roman" pitchFamily="18" charset="0"/>
                <a:cs typeface="Times New Roman" pitchFamily="18" charset="0"/>
              </a:endParaRPr>
            </a:p>
          </p:txBody>
        </p:sp>
        <p:cxnSp>
          <p:nvCxnSpPr>
            <p:cNvPr id="31" name="Elbow Connector 30"/>
            <p:cNvCxnSpPr/>
            <p:nvPr/>
          </p:nvCxnSpPr>
          <p:spPr>
            <a:xfrm flipV="1">
              <a:off x="8329890" y="3053146"/>
              <a:ext cx="405648"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cxnSp>
          <p:nvCxnSpPr>
            <p:cNvPr id="32" name="Elbow Connector 31"/>
            <p:cNvCxnSpPr/>
            <p:nvPr/>
          </p:nvCxnSpPr>
          <p:spPr>
            <a:xfrm flipV="1">
              <a:off x="9534799" y="1982220"/>
              <a:ext cx="405648"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9584305" y="2358324"/>
              <a:ext cx="1566180"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 @2</a:t>
              </a:r>
              <a:endParaRPr lang="en-US" sz="1100" dirty="0">
                <a:latin typeface="Times New Roman" pitchFamily="18" charset="0"/>
                <a:cs typeface="Times New Roman" pitchFamily="18" charset="0"/>
              </a:endParaRPr>
            </a:p>
          </p:txBody>
        </p:sp>
        <p:sp>
          <p:nvSpPr>
            <p:cNvPr id="34" name="TextBox 33"/>
            <p:cNvSpPr txBox="1"/>
            <p:nvPr/>
          </p:nvSpPr>
          <p:spPr>
            <a:xfrm>
              <a:off x="8325124" y="3461313"/>
              <a:ext cx="1606112"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 @2</a:t>
              </a:r>
              <a:endParaRPr lang="en-US" sz="1100" dirty="0">
                <a:latin typeface="Times New Roman" pitchFamily="18" charset="0"/>
                <a:cs typeface="Times New Roman" pitchFamily="18" charset="0"/>
              </a:endParaRPr>
            </a:p>
          </p:txBody>
        </p:sp>
        <p:sp>
          <p:nvSpPr>
            <p:cNvPr id="35" name="TextBox 34"/>
            <p:cNvSpPr txBox="1"/>
            <p:nvPr/>
          </p:nvSpPr>
          <p:spPr>
            <a:xfrm>
              <a:off x="7033910" y="4587883"/>
              <a:ext cx="1495980"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 @2</a:t>
              </a:r>
              <a:endParaRPr lang="en-US" sz="1100" dirty="0">
                <a:latin typeface="Times New Roman" pitchFamily="18" charset="0"/>
                <a:cs typeface="Times New Roman" pitchFamily="18" charset="0"/>
              </a:endParaRPr>
            </a:p>
          </p:txBody>
        </p:sp>
        <p:sp>
          <p:nvSpPr>
            <p:cNvPr id="36" name="TextBox 35"/>
            <p:cNvSpPr txBox="1"/>
            <p:nvPr/>
          </p:nvSpPr>
          <p:spPr>
            <a:xfrm>
              <a:off x="6171812" y="5232768"/>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16×16×1024</a:t>
              </a:r>
              <a:endParaRPr lang="en-US" sz="1100" dirty="0">
                <a:latin typeface="Times New Roman" pitchFamily="18" charset="0"/>
                <a:cs typeface="Times New Roman" pitchFamily="18" charset="0"/>
              </a:endParaRPr>
            </a:p>
          </p:txBody>
        </p:sp>
        <p:sp>
          <p:nvSpPr>
            <p:cNvPr id="37" name="TextBox 36"/>
            <p:cNvSpPr txBox="1"/>
            <p:nvPr/>
          </p:nvSpPr>
          <p:spPr>
            <a:xfrm>
              <a:off x="7358505" y="4238178"/>
              <a:ext cx="1514728"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×512</a:t>
              </a:r>
              <a:endParaRPr lang="en-US" sz="1100" dirty="0">
                <a:latin typeface="Times New Roman" pitchFamily="18" charset="0"/>
                <a:cs typeface="Times New Roman" pitchFamily="18" charset="0"/>
              </a:endParaRPr>
            </a:p>
          </p:txBody>
        </p:sp>
        <p:sp>
          <p:nvSpPr>
            <p:cNvPr id="38" name="TextBox 37"/>
            <p:cNvSpPr txBox="1"/>
            <p:nvPr/>
          </p:nvSpPr>
          <p:spPr>
            <a:xfrm>
              <a:off x="8656483" y="3053146"/>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×256</a:t>
              </a:r>
              <a:endParaRPr lang="en-US" sz="1100" dirty="0">
                <a:latin typeface="Times New Roman" pitchFamily="18" charset="0"/>
                <a:cs typeface="Times New Roman" pitchFamily="18" charset="0"/>
              </a:endParaRPr>
            </a:p>
          </p:txBody>
        </p:sp>
        <p:sp>
          <p:nvSpPr>
            <p:cNvPr id="39" name="TextBox 38"/>
            <p:cNvSpPr txBox="1"/>
            <p:nvPr/>
          </p:nvSpPr>
          <p:spPr>
            <a:xfrm>
              <a:off x="9875961" y="1963795"/>
              <a:ext cx="1422102"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×128</a:t>
              </a:r>
              <a:endParaRPr lang="en-US" sz="1100" dirty="0">
                <a:latin typeface="Times New Roman" pitchFamily="18" charset="0"/>
                <a:cs typeface="Times New Roman" pitchFamily="18" charset="0"/>
              </a:endParaRPr>
            </a:p>
          </p:txBody>
        </p:sp>
        <p:sp>
          <p:nvSpPr>
            <p:cNvPr id="43" name="TextBox 42"/>
            <p:cNvSpPr txBox="1"/>
            <p:nvPr/>
          </p:nvSpPr>
          <p:spPr>
            <a:xfrm>
              <a:off x="8636545" y="1326782"/>
              <a:ext cx="1491341" cy="221481"/>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×64</a:t>
              </a:r>
              <a:endParaRPr lang="en-US" sz="1100" dirty="0">
                <a:latin typeface="Times New Roman" pitchFamily="18" charset="0"/>
                <a:cs typeface="Times New Roman" pitchFamily="18" charset="0"/>
              </a:endParaRPr>
            </a:p>
          </p:txBody>
        </p:sp>
        <p:sp>
          <p:nvSpPr>
            <p:cNvPr id="44" name="TextBox 43"/>
            <p:cNvSpPr txBox="1"/>
            <p:nvPr/>
          </p:nvSpPr>
          <p:spPr>
            <a:xfrm>
              <a:off x="7529863" y="2385256"/>
              <a:ext cx="1297975"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a:t>
              </a:r>
              <a:endParaRPr lang="en-US" sz="1100" dirty="0">
                <a:latin typeface="Times New Roman" pitchFamily="18" charset="0"/>
                <a:cs typeface="Times New Roman" pitchFamily="18" charset="0"/>
              </a:endParaRPr>
            </a:p>
          </p:txBody>
        </p:sp>
        <p:sp>
          <p:nvSpPr>
            <p:cNvPr id="45" name="TextBox 44"/>
            <p:cNvSpPr txBox="1"/>
            <p:nvPr/>
          </p:nvSpPr>
          <p:spPr>
            <a:xfrm>
              <a:off x="6135786" y="3509204"/>
              <a:ext cx="1297975"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a:t>
              </a:r>
              <a:endParaRPr lang="en-US" sz="1100" dirty="0">
                <a:latin typeface="Times New Roman" pitchFamily="18" charset="0"/>
                <a:cs typeface="Times New Roman" pitchFamily="18" charset="0"/>
              </a:endParaRPr>
            </a:p>
          </p:txBody>
        </p:sp>
        <p:sp>
          <p:nvSpPr>
            <p:cNvPr id="46" name="TextBox 45"/>
            <p:cNvSpPr txBox="1"/>
            <p:nvPr/>
          </p:nvSpPr>
          <p:spPr>
            <a:xfrm>
              <a:off x="5077785" y="4385200"/>
              <a:ext cx="1297975"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a:t>
              </a:r>
              <a:endParaRPr lang="en-US" sz="1100" dirty="0">
                <a:latin typeface="Times New Roman" pitchFamily="18" charset="0"/>
                <a:cs typeface="Times New Roman" pitchFamily="18" charset="0"/>
              </a:endParaRPr>
            </a:p>
          </p:txBody>
        </p:sp>
        <p:cxnSp>
          <p:nvCxnSpPr>
            <p:cNvPr id="48" name="Straight Arrow Connector 47"/>
            <p:cNvCxnSpPr/>
            <p:nvPr/>
          </p:nvCxnSpPr>
          <p:spPr>
            <a:xfrm>
              <a:off x="4974302" y="540773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49" name="Straight Arrow Connector 48"/>
            <p:cNvCxnSpPr/>
            <p:nvPr/>
          </p:nvCxnSpPr>
          <p:spPr>
            <a:xfrm>
              <a:off x="5238548" y="540773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0" name="Straight Arrow Connector 49"/>
            <p:cNvCxnSpPr/>
            <p:nvPr/>
          </p:nvCxnSpPr>
          <p:spPr>
            <a:xfrm>
              <a:off x="6305931" y="48494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1" name="Straight Arrow Connector 50"/>
            <p:cNvCxnSpPr/>
            <p:nvPr/>
          </p:nvCxnSpPr>
          <p:spPr>
            <a:xfrm>
              <a:off x="7485641" y="3786748"/>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2" name="Straight Arrow Connector 51"/>
            <p:cNvCxnSpPr/>
            <p:nvPr/>
          </p:nvCxnSpPr>
          <p:spPr>
            <a:xfrm>
              <a:off x="7753174" y="3803342"/>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3" name="Straight Arrow Connector 52"/>
            <p:cNvCxnSpPr/>
            <p:nvPr/>
          </p:nvCxnSpPr>
          <p:spPr>
            <a:xfrm>
              <a:off x="8790637" y="2622686"/>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4" name="Straight Arrow Connector 53"/>
            <p:cNvCxnSpPr/>
            <p:nvPr/>
          </p:nvCxnSpPr>
          <p:spPr>
            <a:xfrm>
              <a:off x="9037258" y="2619934"/>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5" name="Straight Arrow Connector 54"/>
            <p:cNvCxnSpPr/>
            <p:nvPr/>
          </p:nvCxnSpPr>
          <p:spPr>
            <a:xfrm>
              <a:off x="9978971" y="1553957"/>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6" name="Straight Arrow Connector 55"/>
            <p:cNvCxnSpPr/>
            <p:nvPr/>
          </p:nvCxnSpPr>
          <p:spPr>
            <a:xfrm>
              <a:off x="10213180" y="1553957"/>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58" name="Straight Arrow Connector 57"/>
            <p:cNvCxnSpPr/>
            <p:nvPr/>
          </p:nvCxnSpPr>
          <p:spPr>
            <a:xfrm>
              <a:off x="6530878" y="48494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66" name="Straight Arrow Connector 65"/>
            <p:cNvCxnSpPr/>
            <p:nvPr/>
          </p:nvCxnSpPr>
          <p:spPr>
            <a:xfrm>
              <a:off x="4113082" y="5109627"/>
              <a:ext cx="761734" cy="8114"/>
            </a:xfrm>
            <a:prstGeom prst="straightConnector1">
              <a:avLst/>
            </a:prstGeom>
            <a:ln>
              <a:solidFill>
                <a:srgbClr val="00B0F0"/>
              </a:solidFill>
              <a:tailEnd type="triangle"/>
            </a:ln>
          </p:spPr>
          <p:style>
            <a:lnRef idx="3">
              <a:schemeClr val="dk1"/>
            </a:lnRef>
            <a:fillRef idx="0">
              <a:schemeClr val="dk1"/>
            </a:fillRef>
            <a:effectRef idx="2">
              <a:schemeClr val="dk1"/>
            </a:effectRef>
            <a:fontRef idx="minor">
              <a:schemeClr val="tx1"/>
            </a:fontRef>
          </p:style>
        </p:cxnSp>
      </p:grpSp>
      <p:grpSp>
        <p:nvGrpSpPr>
          <p:cNvPr id="117" name="Group 116"/>
          <p:cNvGrpSpPr/>
          <p:nvPr/>
        </p:nvGrpSpPr>
        <p:grpSpPr>
          <a:xfrm>
            <a:off x="-18870" y="4534712"/>
            <a:ext cx="5561617" cy="2072266"/>
            <a:chOff x="1390907" y="3307759"/>
            <a:chExt cx="5712920" cy="2072266"/>
          </a:xfrm>
        </p:grpSpPr>
        <p:cxnSp>
          <p:nvCxnSpPr>
            <p:cNvPr id="79" name="Elbow Connector 78"/>
            <p:cNvCxnSpPr>
              <a:endCxn id="73" idx="3"/>
            </p:cNvCxnSpPr>
            <p:nvPr/>
          </p:nvCxnSpPr>
          <p:spPr>
            <a:xfrm>
              <a:off x="5878753" y="4307940"/>
              <a:ext cx="437793" cy="213212"/>
            </a:xfrm>
            <a:prstGeom prst="bentConnector4">
              <a:avLst>
                <a:gd name="adj1" fmla="val 45296"/>
                <a:gd name="adj2" fmla="val 207217"/>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grpSp>
          <p:nvGrpSpPr>
            <p:cNvPr id="83" name="Group 82"/>
            <p:cNvGrpSpPr/>
            <p:nvPr/>
          </p:nvGrpSpPr>
          <p:grpSpPr>
            <a:xfrm>
              <a:off x="5380250" y="3307759"/>
              <a:ext cx="1723577" cy="1213393"/>
              <a:chOff x="5132047" y="3573579"/>
              <a:chExt cx="1723577" cy="1213393"/>
            </a:xfrm>
          </p:grpSpPr>
          <p:sp>
            <p:nvSpPr>
              <p:cNvPr id="72" name="Cube 71"/>
              <p:cNvSpPr/>
              <p:nvPr/>
            </p:nvSpPr>
            <p:spPr>
              <a:xfrm>
                <a:off x="5941719" y="3576147"/>
                <a:ext cx="393856" cy="1210555"/>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73" name="Cube 72"/>
              <p:cNvSpPr/>
              <p:nvPr/>
            </p:nvSpPr>
            <p:spPr>
              <a:xfrm>
                <a:off x="6027159" y="3576417"/>
                <a:ext cx="393856" cy="1210555"/>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74" name="Cube 73"/>
              <p:cNvSpPr/>
              <p:nvPr/>
            </p:nvSpPr>
            <p:spPr>
              <a:xfrm>
                <a:off x="6247169" y="3573579"/>
                <a:ext cx="393856" cy="1210555"/>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75" name="Cube 74"/>
              <p:cNvSpPr/>
              <p:nvPr/>
            </p:nvSpPr>
            <p:spPr>
              <a:xfrm>
                <a:off x="6461768" y="3573579"/>
                <a:ext cx="393856" cy="1210555"/>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76" name="TextBox 75"/>
              <p:cNvSpPr txBox="1"/>
              <p:nvPr/>
            </p:nvSpPr>
            <p:spPr>
              <a:xfrm>
                <a:off x="5132047" y="3809822"/>
                <a:ext cx="1238268" cy="294011"/>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a:t>
                </a:r>
                <a:endParaRPr lang="en-US" sz="1100" dirty="0">
                  <a:latin typeface="Times New Roman" pitchFamily="18" charset="0"/>
                  <a:cs typeface="Times New Roman" pitchFamily="18" charset="0"/>
                </a:endParaRPr>
              </a:p>
            </p:txBody>
          </p:sp>
          <p:cxnSp>
            <p:nvCxnSpPr>
              <p:cNvPr id="77" name="Straight Arrow Connector 76"/>
              <p:cNvCxnSpPr/>
              <p:nvPr/>
            </p:nvCxnSpPr>
            <p:spPr>
              <a:xfrm>
                <a:off x="6113935" y="4360339"/>
                <a:ext cx="133234"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78" name="Straight Arrow Connector 77"/>
              <p:cNvCxnSpPr/>
              <p:nvPr/>
            </p:nvCxnSpPr>
            <p:spPr>
              <a:xfrm>
                <a:off x="6328535" y="4360339"/>
                <a:ext cx="133234"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80" name="Straight Connector 79"/>
              <p:cNvCxnSpPr/>
              <p:nvPr/>
            </p:nvCxnSpPr>
            <p:spPr>
              <a:xfrm flipV="1">
                <a:off x="5188896" y="4021337"/>
                <a:ext cx="739780" cy="2186"/>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grpSp>
        <p:sp>
          <p:nvSpPr>
            <p:cNvPr id="82" name="TextBox 81"/>
            <p:cNvSpPr txBox="1"/>
            <p:nvPr/>
          </p:nvSpPr>
          <p:spPr>
            <a:xfrm>
              <a:off x="1390907" y="3779587"/>
              <a:ext cx="4571716" cy="1600438"/>
            </a:xfrm>
            <a:prstGeom prst="rect">
              <a:avLst/>
            </a:prstGeom>
            <a:noFill/>
          </p:spPr>
          <p:txBody>
            <a:bodyPr wrap="square" rtlCol="0">
              <a:spAutoFit/>
            </a:bodyPr>
            <a:lstStyle/>
            <a:p>
              <a:pPr algn="r"/>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6</a:t>
              </a:r>
              <a:endParaRPr lang="en-US" sz="1400" b="1" dirty="0">
                <a:latin typeface="Times New Roman" panose="02020603050405020304" pitchFamily="18" charset="0"/>
                <a:cs typeface="Times New Roman" panose="02020603050405020304" pitchFamily="18" charset="0"/>
              </a:endParaRPr>
            </a:p>
            <a:p>
              <a:pPr algn="r"/>
              <a:r>
                <a:rPr lang="en-US" sz="1200" b="1" dirty="0" smtClean="0">
                  <a:latin typeface="Times New Roman" panose="02020603050405020304" pitchFamily="18" charset="0"/>
                  <a:cs typeface="Times New Roman" panose="02020603050405020304" pitchFamily="18" charset="0"/>
                </a:rPr>
                <a:t>Input </a:t>
              </a:r>
              <a:r>
                <a:rPr lang="en-US" sz="1200" b="1" dirty="0">
                  <a:latin typeface="Times New Roman" panose="02020603050405020304" pitchFamily="18" charset="0"/>
                  <a:cs typeface="Times New Roman" panose="02020603050405020304" pitchFamily="18" charset="0"/>
                </a:rPr>
                <a:t>size:</a:t>
              </a:r>
              <a:r>
                <a:rPr lang="en-US" sz="1200" dirty="0">
                  <a:latin typeface="Times New Roman" panose="02020603050405020304" pitchFamily="18" charset="0"/>
                  <a:cs typeface="Times New Roman" panose="02020603050405020304" pitchFamily="18" charset="0"/>
                </a:rPr>
                <a:t> 8 × 8 × 1024</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a:t>
              </a:r>
              <a:r>
                <a:rPr lang="en-US" sz="1200" b="1" dirty="0" err="1">
                  <a:latin typeface="Times New Roman" panose="02020603050405020304" pitchFamily="18" charset="0"/>
                  <a:cs typeface="Times New Roman" panose="02020603050405020304" pitchFamily="18" charset="0"/>
                </a:rPr>
                <a:t>UpSampling</a:t>
              </a:r>
              <a:r>
                <a:rPr lang="en-US" sz="1200" b="1" dirty="0">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or </a:t>
              </a:r>
              <a:r>
                <a:rPr lang="en-US" sz="1200" b="1" dirty="0" err="1" smtClean="0">
                  <a:latin typeface="Times New Roman" panose="02020603050405020304" pitchFamily="18" charset="0"/>
                  <a:cs typeface="Times New Roman" panose="02020603050405020304" pitchFamily="18" charset="0"/>
                </a:rPr>
                <a:t>Covolution</a:t>
              </a:r>
              <a:r>
                <a:rPr lang="en-US" sz="1200" b="1" dirty="0" smtClean="0">
                  <a:latin typeface="Times New Roman" panose="02020603050405020304" pitchFamily="18" charset="0"/>
                  <a:cs typeface="Times New Roman" panose="02020603050405020304" pitchFamily="18" charset="0"/>
                </a:rPr>
                <a:t>-Transpose (</a:t>
              </a:r>
              <a:r>
                <a:rPr lang="en-US" sz="1200" b="1" dirty="0">
                  <a:latin typeface="Times New Roman" panose="02020603050405020304" pitchFamily="18" charset="0"/>
                  <a:cs typeface="Times New Roman" panose="02020603050405020304" pitchFamily="18" charset="0"/>
                </a:rPr>
                <a:t>2×2</a:t>
              </a:r>
              <a:r>
                <a:rPr lang="en-US" sz="1200" b="1" dirty="0" smtClean="0">
                  <a:latin typeface="Times New Roman" panose="02020603050405020304" pitchFamily="18" charset="0"/>
                  <a:cs typeface="Times New Roman" panose="02020603050405020304" pitchFamily="18" charset="0"/>
                </a:rPr>
                <a:t>):</a:t>
              </a:r>
              <a:r>
                <a:rPr lang="en-US" sz="1200" dirty="0" smtClean="0">
                  <a:latin typeface="Times New Roman" panose="02020603050405020304" pitchFamily="18" charset="0"/>
                  <a:cs typeface="Times New Roman" panose="02020603050405020304" pitchFamily="18" charset="0"/>
                </a:rPr>
                <a:t> </a:t>
              </a:r>
              <a:r>
                <a:rPr lang="en-US" sz="1200" dirty="0">
                  <a:solidFill>
                    <a:schemeClr val="accent2">
                      <a:lumMod val="50000"/>
                    </a:schemeClr>
                  </a:solidFill>
                  <a:latin typeface="Times New Roman" panose="02020603050405020304" pitchFamily="18" charset="0"/>
                  <a:cs typeface="Times New Roman" panose="02020603050405020304" pitchFamily="18" charset="0"/>
                </a:rPr>
                <a:t>16 × 16 × 1024</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Concatenate with encoder </a:t>
              </a:r>
              <a:r>
                <a:rPr lang="en-US" sz="1200" b="1" dirty="0">
                  <a:solidFill>
                    <a:schemeClr val="accent1">
                      <a:lumMod val="75000"/>
                    </a:schemeClr>
                  </a:solidFill>
                  <a:latin typeface="Times New Roman" panose="02020603050405020304" pitchFamily="18" charset="0"/>
                  <a:cs typeface="Times New Roman" panose="02020603050405020304" pitchFamily="18" charset="0"/>
                </a:rPr>
                <a:t>Block 4 output</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a:t>
              </a:r>
              <a:endParaRPr lang="en-US" sz="1200" dirty="0" smtClean="0">
                <a:latin typeface="Times New Roman" panose="02020603050405020304" pitchFamily="18" charset="0"/>
                <a:cs typeface="Times New Roman" panose="02020603050405020304" pitchFamily="18" charset="0"/>
              </a:endParaRPr>
            </a:p>
            <a:p>
              <a:pPr algn="r"/>
              <a:r>
                <a:rPr lang="en-US" sz="1200" dirty="0" smtClean="0">
                  <a:latin typeface="Times New Roman" panose="02020603050405020304" pitchFamily="18" charset="0"/>
                  <a:cs typeface="Times New Roman" panose="02020603050405020304" pitchFamily="18" charset="0"/>
                </a:rPr>
                <a:t>(</a:t>
              </a:r>
              <a:r>
                <a:rPr lang="en-US" sz="1200" dirty="0">
                  <a:solidFill>
                    <a:srgbClr val="0070C0"/>
                  </a:solidFill>
                  <a:latin typeface="Times New Roman" panose="02020603050405020304" pitchFamily="18" charset="0"/>
                  <a:cs typeface="Times New Roman" panose="02020603050405020304" pitchFamily="18" charset="0"/>
                </a:rPr>
                <a:t>16 × 16 × 512</a:t>
              </a:r>
              <a:r>
                <a:rPr lang="en-US" sz="1200" dirty="0">
                  <a:latin typeface="Times New Roman" panose="02020603050405020304" pitchFamily="18" charset="0"/>
                  <a:cs typeface="Times New Roman" panose="02020603050405020304" pitchFamily="18" charset="0"/>
                </a:rPr>
                <a:t>) → 16 × 16 × (1024 + 512) = </a:t>
              </a:r>
              <a:r>
                <a:rPr lang="en-US" sz="1200" dirty="0">
                  <a:solidFill>
                    <a:srgbClr val="FF0000"/>
                  </a:solidFill>
                  <a:latin typeface="Times New Roman" panose="02020603050405020304" pitchFamily="18" charset="0"/>
                  <a:cs typeface="Times New Roman" panose="02020603050405020304" pitchFamily="18" charset="0"/>
                </a:rPr>
                <a:t>16 × 16 × 1536</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16 × 16 × 512</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operations @2</a:t>
              </a:r>
            </a:p>
            <a:p>
              <a:pPr algn="r"/>
              <a:r>
                <a:rPr lang="en-US" sz="1200" dirty="0" smtClean="0">
                  <a:latin typeface="Times New Roman" panose="02020603050405020304" pitchFamily="18" charset="0"/>
                  <a:cs typeface="Times New Roman" panose="02020603050405020304" pitchFamily="18" charset="0"/>
                </a:rPr>
                <a:t>after </a:t>
              </a:r>
              <a:r>
                <a:rPr lang="en-US" sz="1200" dirty="0">
                  <a:latin typeface="Times New Roman" panose="02020603050405020304" pitchFamily="18" charset="0"/>
                  <a:cs typeface="Times New Roman" panose="02020603050405020304" pitchFamily="18" charset="0"/>
                </a:rPr>
                <a:t>concatenation</a:t>
              </a:r>
            </a:p>
          </p:txBody>
        </p:sp>
        <p:cxnSp>
          <p:nvCxnSpPr>
            <p:cNvPr id="85" name="Elbow Connector 84"/>
            <p:cNvCxnSpPr/>
            <p:nvPr/>
          </p:nvCxnSpPr>
          <p:spPr>
            <a:xfrm rot="5400000" flipH="1" flipV="1">
              <a:off x="5614246" y="3984328"/>
              <a:ext cx="742313" cy="275483"/>
            </a:xfrm>
            <a:prstGeom prst="bentConnector3">
              <a:avLst>
                <a:gd name="adj1" fmla="val -85"/>
              </a:avLst>
            </a:prstGeom>
            <a:ln>
              <a:tailEnd type="triangle"/>
            </a:ln>
          </p:spPr>
          <p:style>
            <a:lnRef idx="3">
              <a:schemeClr val="dk1"/>
            </a:lnRef>
            <a:fillRef idx="0">
              <a:schemeClr val="dk1"/>
            </a:fillRef>
            <a:effectRef idx="2">
              <a:schemeClr val="dk1"/>
            </a:effectRef>
            <a:fontRef idx="minor">
              <a:schemeClr val="tx1"/>
            </a:fontRef>
          </p:style>
        </p:cxnSp>
        <p:sp>
          <p:nvSpPr>
            <p:cNvPr id="105" name="TextBox 104"/>
            <p:cNvSpPr txBox="1"/>
            <p:nvPr/>
          </p:nvSpPr>
          <p:spPr>
            <a:xfrm rot="16200000">
              <a:off x="5771591" y="3891518"/>
              <a:ext cx="998259" cy="246221"/>
            </a:xfrm>
            <a:prstGeom prst="rect">
              <a:avLst/>
            </a:prstGeom>
            <a:noFill/>
          </p:spPr>
          <p:txBody>
            <a:bodyPr wrap="square" rtlCol="0">
              <a:spAutoFit/>
            </a:bodyPr>
            <a:lstStyle/>
            <a:p>
              <a:r>
                <a:rPr lang="en-US" sz="1000" b="1" dirty="0" smtClean="0">
                  <a:solidFill>
                    <a:srgbClr val="FF0000"/>
                  </a:solidFill>
                  <a:latin typeface="Times New Roman" pitchFamily="18" charset="0"/>
                  <a:cs typeface="Times New Roman" pitchFamily="18" charset="0"/>
                </a:rPr>
                <a:t>16×16×1536</a:t>
              </a:r>
              <a:endParaRPr lang="en-US" sz="1000" b="1" dirty="0">
                <a:solidFill>
                  <a:srgbClr val="FF0000"/>
                </a:solidFill>
                <a:latin typeface="Times New Roman" pitchFamily="18" charset="0"/>
                <a:cs typeface="Times New Roman" pitchFamily="18" charset="0"/>
              </a:endParaRPr>
            </a:p>
          </p:txBody>
        </p:sp>
      </p:grpSp>
      <p:cxnSp>
        <p:nvCxnSpPr>
          <p:cNvPr id="120" name="Straight Arrow Connector 119"/>
          <p:cNvCxnSpPr/>
          <p:nvPr/>
        </p:nvCxnSpPr>
        <p:spPr>
          <a:xfrm flipV="1">
            <a:off x="6799335" y="1197190"/>
            <a:ext cx="2935861" cy="3782579"/>
          </a:xfrm>
          <a:prstGeom prst="straightConnector1">
            <a:avLst/>
          </a:prstGeom>
          <a:ln w="19050">
            <a:solidFill>
              <a:srgbClr val="00B05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21" name="TextBox 120"/>
          <p:cNvSpPr txBox="1"/>
          <p:nvPr/>
        </p:nvSpPr>
        <p:spPr>
          <a:xfrm>
            <a:off x="7119572" y="2014325"/>
            <a:ext cx="1895970" cy="707886"/>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Decoder or Upsampling</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56" name="Group 155"/>
          <p:cNvGrpSpPr/>
          <p:nvPr/>
        </p:nvGrpSpPr>
        <p:grpSpPr>
          <a:xfrm>
            <a:off x="61770" y="2947076"/>
            <a:ext cx="6441839" cy="2246143"/>
            <a:chOff x="77821" y="2742227"/>
            <a:chExt cx="6441839" cy="2246143"/>
          </a:xfrm>
        </p:grpSpPr>
        <p:cxnSp>
          <p:nvCxnSpPr>
            <p:cNvPr id="127" name="Elbow Connector 126"/>
            <p:cNvCxnSpPr>
              <a:stCxn id="75" idx="5"/>
              <a:endCxn id="110" idx="3"/>
            </p:cNvCxnSpPr>
            <p:nvPr/>
          </p:nvCxnSpPr>
          <p:spPr>
            <a:xfrm flipV="1">
              <a:off x="5542747" y="4265707"/>
              <a:ext cx="166833" cy="722663"/>
            </a:xfrm>
            <a:prstGeom prst="bentConnector2">
              <a:avLst/>
            </a:prstGeom>
            <a:ln>
              <a:solidFill>
                <a:schemeClr val="accent2">
                  <a:lumMod val="50000"/>
                </a:schemeClr>
              </a:solidFill>
              <a:tailEnd type="triangle"/>
            </a:ln>
          </p:spPr>
          <p:style>
            <a:lnRef idx="3">
              <a:schemeClr val="accent3"/>
            </a:lnRef>
            <a:fillRef idx="0">
              <a:schemeClr val="accent3"/>
            </a:fillRef>
            <a:effectRef idx="2">
              <a:schemeClr val="accent3"/>
            </a:effectRef>
            <a:fontRef idx="minor">
              <a:schemeClr val="tx1"/>
            </a:fontRef>
          </p:style>
        </p:cxnSp>
        <p:grpSp>
          <p:nvGrpSpPr>
            <p:cNvPr id="154" name="Group 153"/>
            <p:cNvGrpSpPr/>
            <p:nvPr/>
          </p:nvGrpSpPr>
          <p:grpSpPr>
            <a:xfrm>
              <a:off x="77821" y="2742227"/>
              <a:ext cx="6441839" cy="1600438"/>
              <a:chOff x="77821" y="2742227"/>
              <a:chExt cx="6441839" cy="1600438"/>
            </a:xfrm>
          </p:grpSpPr>
          <p:grpSp>
            <p:nvGrpSpPr>
              <p:cNvPr id="118" name="Group 117"/>
              <p:cNvGrpSpPr/>
              <p:nvPr/>
            </p:nvGrpSpPr>
            <p:grpSpPr>
              <a:xfrm>
                <a:off x="4775667" y="2924877"/>
                <a:ext cx="1743993" cy="1340830"/>
                <a:chOff x="6499948" y="1204593"/>
                <a:chExt cx="1930856" cy="1383649"/>
              </a:xfrm>
            </p:grpSpPr>
            <p:sp>
              <p:nvSpPr>
                <p:cNvPr id="109" name="Cube 108"/>
                <p:cNvSpPr/>
                <p:nvPr/>
              </p:nvSpPr>
              <p:spPr>
                <a:xfrm>
                  <a:off x="7378174" y="1204593"/>
                  <a:ext cx="459414" cy="1383649"/>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10" name="Cube 109"/>
                <p:cNvSpPr/>
                <p:nvPr/>
              </p:nvSpPr>
              <p:spPr>
                <a:xfrm>
                  <a:off x="7485888" y="1204593"/>
                  <a:ext cx="459415" cy="1383649"/>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11" name="Cube 110"/>
                <p:cNvSpPr/>
                <p:nvPr/>
              </p:nvSpPr>
              <p:spPr>
                <a:xfrm>
                  <a:off x="7721070" y="1204593"/>
                  <a:ext cx="459415" cy="1383649"/>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12" name="Cube 111"/>
                <p:cNvSpPr/>
                <p:nvPr/>
              </p:nvSpPr>
              <p:spPr>
                <a:xfrm>
                  <a:off x="7971389" y="1204593"/>
                  <a:ext cx="459415" cy="1383649"/>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14" name="TextBox 113"/>
                <p:cNvSpPr txBox="1"/>
                <p:nvPr/>
              </p:nvSpPr>
              <p:spPr>
                <a:xfrm>
                  <a:off x="6499948" y="1521971"/>
                  <a:ext cx="1238267" cy="294011"/>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a:t>
                  </a:r>
                  <a:endParaRPr lang="en-US" sz="1100" dirty="0">
                    <a:latin typeface="Times New Roman" pitchFamily="18" charset="0"/>
                    <a:cs typeface="Times New Roman" pitchFamily="18" charset="0"/>
                  </a:endParaRPr>
                </a:p>
              </p:txBody>
            </p:sp>
            <p:cxnSp>
              <p:nvCxnSpPr>
                <p:cNvPr id="115" name="Straight Arrow Connector 114"/>
                <p:cNvCxnSpPr/>
                <p:nvPr/>
              </p:nvCxnSpPr>
              <p:spPr>
                <a:xfrm>
                  <a:off x="7582361" y="2083210"/>
                  <a:ext cx="133234"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6" name="Straight Arrow Connector 115"/>
                <p:cNvCxnSpPr/>
                <p:nvPr/>
              </p:nvCxnSpPr>
              <p:spPr>
                <a:xfrm>
                  <a:off x="7837587" y="2101859"/>
                  <a:ext cx="133234"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cxnSp>
            <p:nvCxnSpPr>
              <p:cNvPr id="122" name="Straight Connector 121"/>
              <p:cNvCxnSpPr/>
              <p:nvPr/>
            </p:nvCxnSpPr>
            <p:spPr>
              <a:xfrm flipV="1">
                <a:off x="4873095" y="3487180"/>
                <a:ext cx="739780" cy="2186"/>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sp>
            <p:nvSpPr>
              <p:cNvPr id="123" name="TextBox 122"/>
              <p:cNvSpPr txBox="1"/>
              <p:nvPr/>
            </p:nvSpPr>
            <p:spPr>
              <a:xfrm>
                <a:off x="77821" y="2742227"/>
                <a:ext cx="4870940" cy="1600438"/>
              </a:xfrm>
              <a:prstGeom prst="rect">
                <a:avLst/>
              </a:prstGeom>
              <a:noFill/>
            </p:spPr>
            <p:txBody>
              <a:bodyPr wrap="square" rtlCol="0">
                <a:spAutoFit/>
              </a:bodyPr>
              <a:lstStyle/>
              <a:p>
                <a:pPr algn="r"/>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7</a:t>
                </a:r>
                <a:endParaRPr lang="en-US" sz="1400" b="1" dirty="0">
                  <a:latin typeface="Times New Roman" panose="02020603050405020304" pitchFamily="18" charset="0"/>
                  <a:cs typeface="Times New Roman" panose="02020603050405020304" pitchFamily="18" charset="0"/>
                </a:endParaRPr>
              </a:p>
              <a:p>
                <a:pPr algn="r"/>
                <a:r>
                  <a:rPr lang="en-US" sz="1200" b="1" dirty="0">
                    <a:latin typeface="Times New Roman" panose="02020603050405020304" pitchFamily="18" charset="0"/>
                    <a:cs typeface="Times New Roman" panose="02020603050405020304" pitchFamily="18" charset="0"/>
                  </a:rPr>
                  <a:t>Input size:</a:t>
                </a:r>
                <a:r>
                  <a:rPr lang="en-US" sz="1200" dirty="0">
                    <a:latin typeface="Times New Roman" panose="02020603050405020304" pitchFamily="18" charset="0"/>
                    <a:cs typeface="Times New Roman" panose="02020603050405020304" pitchFamily="18" charset="0"/>
                  </a:rPr>
                  <a:t> 16 × 16 × 512</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a:t>
                </a:r>
                <a:r>
                  <a:rPr lang="en-US" sz="1200" b="1" dirty="0" err="1">
                    <a:latin typeface="Times New Roman" panose="02020603050405020304" pitchFamily="18" charset="0"/>
                    <a:cs typeface="Times New Roman" panose="02020603050405020304" pitchFamily="18" charset="0"/>
                  </a:rPr>
                  <a:t>UpSampling</a:t>
                </a:r>
                <a:r>
                  <a:rPr lang="en-US" sz="1200" b="1" dirty="0">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or </a:t>
                </a:r>
                <a:r>
                  <a:rPr lang="en-US" sz="1200" b="1" dirty="0" err="1" smtClean="0">
                    <a:latin typeface="Times New Roman" panose="02020603050405020304" pitchFamily="18" charset="0"/>
                    <a:cs typeface="Times New Roman" panose="02020603050405020304" pitchFamily="18" charset="0"/>
                  </a:rPr>
                  <a:t>Covolution</a:t>
                </a:r>
                <a:r>
                  <a:rPr lang="en-US" sz="1200" b="1" dirty="0" smtClean="0">
                    <a:latin typeface="Times New Roman" panose="02020603050405020304" pitchFamily="18" charset="0"/>
                    <a:cs typeface="Times New Roman" panose="02020603050405020304" pitchFamily="18" charset="0"/>
                  </a:rPr>
                  <a:t>-Transpose(2×2</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a:t>
                </a:r>
                <a:r>
                  <a:rPr lang="en-US" sz="1200" dirty="0">
                    <a:solidFill>
                      <a:schemeClr val="accent2">
                        <a:lumMod val="50000"/>
                      </a:schemeClr>
                    </a:solidFill>
                    <a:latin typeface="Times New Roman" panose="02020603050405020304" pitchFamily="18" charset="0"/>
                    <a:cs typeface="Times New Roman" panose="02020603050405020304" pitchFamily="18" charset="0"/>
                  </a:rPr>
                  <a:t>32 × 32 × 512</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Concatenate with encoder </a:t>
                </a:r>
                <a:r>
                  <a:rPr lang="en-US" sz="1200" b="1" dirty="0">
                    <a:solidFill>
                      <a:srgbClr val="0070C0"/>
                    </a:solidFill>
                    <a:latin typeface="Times New Roman" panose="02020603050405020304" pitchFamily="18" charset="0"/>
                    <a:cs typeface="Times New Roman" panose="02020603050405020304" pitchFamily="18" charset="0"/>
                  </a:rPr>
                  <a:t>Block 3 output</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a:t>
                </a:r>
                <a:endParaRPr lang="en-US" sz="1200" dirty="0" smtClean="0">
                  <a:latin typeface="Times New Roman" panose="02020603050405020304" pitchFamily="18" charset="0"/>
                  <a:cs typeface="Times New Roman" panose="02020603050405020304" pitchFamily="18" charset="0"/>
                </a:endParaRPr>
              </a:p>
              <a:p>
                <a:pPr algn="r"/>
                <a:r>
                  <a:rPr lang="en-US" sz="1200" dirty="0" smtClean="0">
                    <a:latin typeface="Times New Roman" panose="02020603050405020304" pitchFamily="18" charset="0"/>
                    <a:cs typeface="Times New Roman" panose="02020603050405020304" pitchFamily="18" charset="0"/>
                  </a:rPr>
                  <a:t>(</a:t>
                </a:r>
                <a:r>
                  <a:rPr lang="en-US" sz="1200" dirty="0">
                    <a:solidFill>
                      <a:srgbClr val="0070C0"/>
                    </a:solidFill>
                    <a:latin typeface="Times New Roman" panose="02020603050405020304" pitchFamily="18" charset="0"/>
                    <a:cs typeface="Times New Roman" panose="02020603050405020304" pitchFamily="18" charset="0"/>
                  </a:rPr>
                  <a:t>32 × 32 × 256</a:t>
                </a:r>
                <a:r>
                  <a:rPr lang="en-US" sz="1200" dirty="0">
                    <a:latin typeface="Times New Roman" panose="02020603050405020304" pitchFamily="18" charset="0"/>
                    <a:cs typeface="Times New Roman" panose="02020603050405020304" pitchFamily="18" charset="0"/>
                  </a:rPr>
                  <a:t>) → 32 × 32 × (512 + 256) = </a:t>
                </a:r>
                <a:r>
                  <a:rPr lang="en-US" sz="1200" dirty="0">
                    <a:solidFill>
                      <a:srgbClr val="FF0000"/>
                    </a:solidFill>
                    <a:latin typeface="Times New Roman" panose="02020603050405020304" pitchFamily="18" charset="0"/>
                    <a:cs typeface="Times New Roman" panose="02020603050405020304" pitchFamily="18" charset="0"/>
                  </a:rPr>
                  <a:t>32 × 32 × 768</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32 × 32 × </a:t>
                </a:r>
                <a:r>
                  <a:rPr lang="en-US" sz="1200" dirty="0" smtClean="0">
                    <a:latin typeface="Times New Roman" panose="02020603050405020304" pitchFamily="18" charset="0"/>
                    <a:cs typeface="Times New Roman" panose="02020603050405020304" pitchFamily="18" charset="0"/>
                  </a:rPr>
                  <a:t>256</a:t>
                </a:r>
              </a:p>
              <a:p>
                <a:pPr algn="r"/>
                <a:r>
                  <a:rPr lang="en-US" sz="1200" b="1" dirty="0" smtClean="0">
                    <a:latin typeface="Times New Roman" panose="02020603050405020304" pitchFamily="18" charset="0"/>
                    <a:cs typeface="Times New Roman" panose="02020603050405020304" pitchFamily="18" charset="0"/>
                  </a:rPr>
                  <a:t>Details</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Two 3×3 Conv2D operations @2</a:t>
                </a:r>
              </a:p>
              <a:p>
                <a:pPr algn="r"/>
                <a:r>
                  <a:rPr lang="en-US" sz="1200" dirty="0" smtClean="0">
                    <a:latin typeface="Times New Roman" panose="02020603050405020304" pitchFamily="18" charset="0"/>
                    <a:cs typeface="Times New Roman" panose="02020603050405020304" pitchFamily="18" charset="0"/>
                  </a:rPr>
                  <a:t>after </a:t>
                </a:r>
                <a:r>
                  <a:rPr lang="en-US" sz="1200" dirty="0">
                    <a:latin typeface="Times New Roman" panose="02020603050405020304" pitchFamily="18" charset="0"/>
                    <a:cs typeface="Times New Roman" panose="02020603050405020304" pitchFamily="18" charset="0"/>
                  </a:rPr>
                  <a:t>concatenation</a:t>
                </a:r>
              </a:p>
            </p:txBody>
          </p:sp>
          <p:sp>
            <p:nvSpPr>
              <p:cNvPr id="136" name="TextBox 135"/>
              <p:cNvSpPr txBox="1"/>
              <p:nvPr/>
            </p:nvSpPr>
            <p:spPr>
              <a:xfrm rot="16200000">
                <a:off x="5174654" y="3635239"/>
                <a:ext cx="998259" cy="246221"/>
              </a:xfrm>
              <a:prstGeom prst="rect">
                <a:avLst/>
              </a:prstGeom>
              <a:noFill/>
            </p:spPr>
            <p:txBody>
              <a:bodyPr wrap="square" rtlCol="0">
                <a:spAutoFit/>
              </a:bodyPr>
              <a:lstStyle/>
              <a:p>
                <a:r>
                  <a:rPr lang="en-US" sz="1000" b="1" dirty="0">
                    <a:solidFill>
                      <a:srgbClr val="FF0000"/>
                    </a:solidFill>
                    <a:latin typeface="Times New Roman" panose="02020603050405020304" pitchFamily="18" charset="0"/>
                    <a:cs typeface="Times New Roman" panose="02020603050405020304" pitchFamily="18" charset="0"/>
                  </a:rPr>
                  <a:t>32 × 32 × 768</a:t>
                </a:r>
              </a:p>
            </p:txBody>
          </p:sp>
        </p:grpSp>
      </p:grpSp>
      <p:grpSp>
        <p:nvGrpSpPr>
          <p:cNvPr id="159" name="Group 158"/>
          <p:cNvGrpSpPr/>
          <p:nvPr/>
        </p:nvGrpSpPr>
        <p:grpSpPr>
          <a:xfrm>
            <a:off x="617641" y="1704335"/>
            <a:ext cx="6179349" cy="1415772"/>
            <a:chOff x="354977" y="1345331"/>
            <a:chExt cx="6179349" cy="1415772"/>
          </a:xfrm>
        </p:grpSpPr>
        <p:grpSp>
          <p:nvGrpSpPr>
            <p:cNvPr id="155" name="Group 154"/>
            <p:cNvGrpSpPr/>
            <p:nvPr/>
          </p:nvGrpSpPr>
          <p:grpSpPr>
            <a:xfrm>
              <a:off x="354977" y="1345331"/>
              <a:ext cx="6179349" cy="1415772"/>
              <a:chOff x="44640" y="1185562"/>
              <a:chExt cx="6179349" cy="1415772"/>
            </a:xfrm>
          </p:grpSpPr>
          <p:grpSp>
            <p:nvGrpSpPr>
              <p:cNvPr id="145" name="Group 144"/>
              <p:cNvGrpSpPr/>
              <p:nvPr/>
            </p:nvGrpSpPr>
            <p:grpSpPr>
              <a:xfrm>
                <a:off x="4378909" y="1232239"/>
                <a:ext cx="1845080" cy="1177732"/>
                <a:chOff x="3463875" y="1321922"/>
                <a:chExt cx="1845080" cy="1177732"/>
              </a:xfrm>
            </p:grpSpPr>
            <p:sp>
              <p:nvSpPr>
                <p:cNvPr id="137" name="Cube 136"/>
                <p:cNvSpPr/>
                <p:nvPr/>
              </p:nvSpPr>
              <p:spPr>
                <a:xfrm>
                  <a:off x="4254711" y="1321922"/>
                  <a:ext cx="458186"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38" name="Cube 137"/>
                <p:cNvSpPr/>
                <p:nvPr/>
              </p:nvSpPr>
              <p:spPr>
                <a:xfrm>
                  <a:off x="4366564" y="1321922"/>
                  <a:ext cx="458187"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39" name="Cube 138"/>
                <p:cNvSpPr/>
                <p:nvPr/>
              </p:nvSpPr>
              <p:spPr>
                <a:xfrm>
                  <a:off x="4601117" y="1321922"/>
                  <a:ext cx="458187"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40" name="Cube 139"/>
                <p:cNvSpPr/>
                <p:nvPr/>
              </p:nvSpPr>
              <p:spPr>
                <a:xfrm>
                  <a:off x="4850768" y="1321922"/>
                  <a:ext cx="458187"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41" name="TextBox 140"/>
                <p:cNvSpPr txBox="1"/>
                <p:nvPr/>
              </p:nvSpPr>
              <p:spPr>
                <a:xfrm>
                  <a:off x="3463875" y="1779005"/>
                  <a:ext cx="1297976"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a:t>
                  </a:r>
                  <a:endParaRPr lang="en-US" sz="1100" dirty="0">
                    <a:latin typeface="Times New Roman" pitchFamily="18" charset="0"/>
                    <a:cs typeface="Times New Roman" pitchFamily="18" charset="0"/>
                  </a:endParaRPr>
                </a:p>
              </p:txBody>
            </p:sp>
            <p:cxnSp>
              <p:nvCxnSpPr>
                <p:cNvPr id="142" name="Straight Arrow Connector 141"/>
                <p:cNvCxnSpPr/>
                <p:nvPr/>
              </p:nvCxnSpPr>
              <p:spPr>
                <a:xfrm>
                  <a:off x="4464489" y="2057427"/>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43" name="Straight Arrow Connector 142"/>
                <p:cNvCxnSpPr/>
                <p:nvPr/>
              </p:nvCxnSpPr>
              <p:spPr>
                <a:xfrm>
                  <a:off x="4711110" y="205467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44" name="Straight Connector 143"/>
                <p:cNvCxnSpPr/>
                <p:nvPr/>
              </p:nvCxnSpPr>
              <p:spPr>
                <a:xfrm flipV="1">
                  <a:off x="3499316" y="2000682"/>
                  <a:ext cx="798934" cy="453"/>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grpSp>
          <p:sp>
            <p:nvSpPr>
              <p:cNvPr id="146" name="TextBox 145"/>
              <p:cNvSpPr txBox="1"/>
              <p:nvPr/>
            </p:nvSpPr>
            <p:spPr>
              <a:xfrm>
                <a:off x="44640" y="1185562"/>
                <a:ext cx="4475832" cy="1415772"/>
              </a:xfrm>
              <a:prstGeom prst="rect">
                <a:avLst/>
              </a:prstGeom>
              <a:noFill/>
            </p:spPr>
            <p:txBody>
              <a:bodyPr wrap="square" rtlCol="0">
                <a:spAutoFit/>
              </a:bodyPr>
              <a:lstStyle/>
              <a:p>
                <a:pPr algn="r"/>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8</a:t>
                </a:r>
                <a:endParaRPr lang="en-US" sz="1400" b="1" dirty="0">
                  <a:latin typeface="Times New Roman" panose="02020603050405020304" pitchFamily="18" charset="0"/>
                  <a:cs typeface="Times New Roman" panose="02020603050405020304" pitchFamily="18" charset="0"/>
                </a:endParaRPr>
              </a:p>
              <a:p>
                <a:pPr algn="r"/>
                <a:r>
                  <a:rPr lang="en-US" sz="1200" b="1" dirty="0">
                    <a:latin typeface="Times New Roman" panose="02020603050405020304" pitchFamily="18" charset="0"/>
                    <a:cs typeface="Times New Roman" panose="02020603050405020304" pitchFamily="18" charset="0"/>
                  </a:rPr>
                  <a:t>Input size:</a:t>
                </a:r>
                <a:r>
                  <a:rPr lang="en-US" sz="1200" dirty="0">
                    <a:latin typeface="Times New Roman" panose="02020603050405020304" pitchFamily="18" charset="0"/>
                    <a:cs typeface="Times New Roman" panose="02020603050405020304" pitchFamily="18" charset="0"/>
                  </a:rPr>
                  <a:t> 32 × 32 × 256</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a:t>
                </a:r>
                <a:r>
                  <a:rPr lang="en-US" sz="1200" b="1" dirty="0" err="1" smtClean="0">
                    <a:latin typeface="Times New Roman" panose="02020603050405020304" pitchFamily="18" charset="0"/>
                    <a:cs typeface="Times New Roman" panose="02020603050405020304" pitchFamily="18" charset="0"/>
                  </a:rPr>
                  <a:t>UpSampling</a:t>
                </a:r>
                <a:r>
                  <a:rPr lang="en-US" sz="1200" b="1" dirty="0" smtClean="0">
                    <a:latin typeface="Times New Roman" panose="02020603050405020304" pitchFamily="18" charset="0"/>
                    <a:cs typeface="Times New Roman" panose="02020603050405020304" pitchFamily="18" charset="0"/>
                  </a:rPr>
                  <a:t> or </a:t>
                </a:r>
                <a:r>
                  <a:rPr lang="en-US" sz="1200" b="1" dirty="0" err="1">
                    <a:latin typeface="Times New Roman" panose="02020603050405020304" pitchFamily="18" charset="0"/>
                    <a:cs typeface="Times New Roman" panose="02020603050405020304" pitchFamily="18" charset="0"/>
                  </a:rPr>
                  <a:t>Covolution</a:t>
                </a:r>
                <a:r>
                  <a:rPr lang="en-US" sz="1200" b="1" dirty="0">
                    <a:latin typeface="Times New Roman" panose="02020603050405020304" pitchFamily="18" charset="0"/>
                    <a:cs typeface="Times New Roman" panose="02020603050405020304" pitchFamily="18" charset="0"/>
                  </a:rPr>
                  <a:t>-Transpose</a:t>
                </a:r>
                <a:r>
                  <a:rPr lang="en-US" sz="1200" b="1" dirty="0" smtClean="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(2×2):</a:t>
                </a:r>
                <a:r>
                  <a:rPr lang="en-US" sz="1200" dirty="0">
                    <a:latin typeface="Times New Roman" panose="02020603050405020304" pitchFamily="18" charset="0"/>
                    <a:cs typeface="Times New Roman" panose="02020603050405020304" pitchFamily="18" charset="0"/>
                  </a:rPr>
                  <a:t> </a:t>
                </a:r>
                <a:r>
                  <a:rPr lang="en-US" sz="1200" dirty="0">
                    <a:solidFill>
                      <a:schemeClr val="accent2">
                        <a:lumMod val="50000"/>
                      </a:schemeClr>
                    </a:solidFill>
                    <a:latin typeface="Times New Roman" panose="02020603050405020304" pitchFamily="18" charset="0"/>
                    <a:cs typeface="Times New Roman" panose="02020603050405020304" pitchFamily="18" charset="0"/>
                  </a:rPr>
                  <a:t>64 × 64 × 256</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Concatenate with encoder </a:t>
                </a:r>
                <a:r>
                  <a:rPr lang="en-US" sz="1200" b="1" dirty="0">
                    <a:solidFill>
                      <a:schemeClr val="accent1">
                        <a:lumMod val="75000"/>
                      </a:schemeClr>
                    </a:solidFill>
                    <a:latin typeface="Times New Roman" panose="02020603050405020304" pitchFamily="18" charset="0"/>
                    <a:cs typeface="Times New Roman" panose="02020603050405020304" pitchFamily="18" charset="0"/>
                  </a:rPr>
                  <a:t>Block 2 output</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a:t>
                </a:r>
                <a:endParaRPr lang="en-US" sz="1200" dirty="0" smtClean="0">
                  <a:latin typeface="Times New Roman" panose="02020603050405020304" pitchFamily="18" charset="0"/>
                  <a:cs typeface="Times New Roman" panose="02020603050405020304" pitchFamily="18" charset="0"/>
                </a:endParaRPr>
              </a:p>
              <a:p>
                <a:pPr algn="r"/>
                <a:r>
                  <a:rPr lang="en-US" sz="1200" dirty="0" smtClean="0">
                    <a:latin typeface="Times New Roman" panose="02020603050405020304" pitchFamily="18" charset="0"/>
                    <a:cs typeface="Times New Roman" panose="02020603050405020304" pitchFamily="18" charset="0"/>
                  </a:rPr>
                  <a:t>(</a:t>
                </a:r>
                <a:r>
                  <a:rPr lang="en-US" sz="1200" dirty="0">
                    <a:solidFill>
                      <a:schemeClr val="accent1">
                        <a:lumMod val="75000"/>
                      </a:schemeClr>
                    </a:solidFill>
                    <a:latin typeface="Times New Roman" panose="02020603050405020304" pitchFamily="18" charset="0"/>
                    <a:cs typeface="Times New Roman" panose="02020603050405020304" pitchFamily="18" charset="0"/>
                  </a:rPr>
                  <a:t>64 × 64 × 128</a:t>
                </a:r>
                <a:r>
                  <a:rPr lang="en-US" sz="1200" dirty="0">
                    <a:latin typeface="Times New Roman" panose="02020603050405020304" pitchFamily="18" charset="0"/>
                    <a:cs typeface="Times New Roman" panose="02020603050405020304" pitchFamily="18" charset="0"/>
                  </a:rPr>
                  <a:t>) → 64 × 64 × (256 + 128) = </a:t>
                </a:r>
                <a:r>
                  <a:rPr lang="en-US" sz="1200" dirty="0">
                    <a:solidFill>
                      <a:srgbClr val="FF0000"/>
                    </a:solidFill>
                    <a:latin typeface="Times New Roman" panose="02020603050405020304" pitchFamily="18" charset="0"/>
                    <a:cs typeface="Times New Roman" panose="02020603050405020304" pitchFamily="18" charset="0"/>
                  </a:rPr>
                  <a:t>64 × 64 × 384</a:t>
                </a:r>
                <a:br>
                  <a:rPr lang="en-US" sz="1200" dirty="0">
                    <a:solidFill>
                      <a:srgbClr val="FF0000"/>
                    </a:solidFill>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64 × 64 × 128</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a:t>
                </a:r>
                <a:r>
                  <a:rPr lang="en-US" sz="1200" dirty="0" smtClean="0">
                    <a:latin typeface="Times New Roman" panose="02020603050405020304" pitchFamily="18" charset="0"/>
                    <a:cs typeface="Times New Roman" panose="02020603050405020304" pitchFamily="18" charset="0"/>
                  </a:rPr>
                  <a:t>operations</a:t>
                </a:r>
                <a:r>
                  <a:rPr lang="en-US" sz="1200" dirty="0">
                    <a:latin typeface="Times New Roman" panose="02020603050405020304" pitchFamily="18" charset="0"/>
                    <a:cs typeface="Times New Roman" panose="02020603050405020304" pitchFamily="18" charset="0"/>
                  </a:rPr>
                  <a:t> @2</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after concatenation</a:t>
                </a:r>
              </a:p>
            </p:txBody>
          </p:sp>
          <p:sp>
            <p:nvSpPr>
              <p:cNvPr id="153" name="TextBox 152"/>
              <p:cNvSpPr txBox="1"/>
              <p:nvPr/>
            </p:nvSpPr>
            <p:spPr>
              <a:xfrm rot="16200000">
                <a:off x="4782039" y="1827821"/>
                <a:ext cx="998259" cy="246221"/>
              </a:xfrm>
              <a:prstGeom prst="rect">
                <a:avLst/>
              </a:prstGeom>
              <a:noFill/>
            </p:spPr>
            <p:txBody>
              <a:bodyPr wrap="square" rtlCol="0">
                <a:spAutoFit/>
              </a:bodyPr>
              <a:lstStyle/>
              <a:p>
                <a:r>
                  <a:rPr lang="en-US" sz="1000" b="1" dirty="0" smtClean="0">
                    <a:solidFill>
                      <a:srgbClr val="FF0000"/>
                    </a:solidFill>
                    <a:latin typeface="Times New Roman" panose="02020603050405020304" pitchFamily="18" charset="0"/>
                    <a:cs typeface="Times New Roman" panose="02020603050405020304" pitchFamily="18" charset="0"/>
                  </a:rPr>
                  <a:t>64 ×64× 384</a:t>
                </a:r>
                <a:endParaRPr lang="en-US" sz="1000" b="1" dirty="0">
                  <a:solidFill>
                    <a:srgbClr val="FF0000"/>
                  </a:solidFill>
                  <a:latin typeface="Times New Roman" pitchFamily="18" charset="0"/>
                  <a:cs typeface="Times New Roman" pitchFamily="18" charset="0"/>
                </a:endParaRPr>
              </a:p>
            </p:txBody>
          </p:sp>
        </p:grpSp>
        <p:cxnSp>
          <p:nvCxnSpPr>
            <p:cNvPr id="158" name="Elbow Connector 157"/>
            <p:cNvCxnSpPr>
              <a:endCxn id="138" idx="3"/>
            </p:cNvCxnSpPr>
            <p:nvPr/>
          </p:nvCxnSpPr>
          <p:spPr>
            <a:xfrm>
              <a:off x="4712966" y="1876261"/>
              <a:ext cx="926879" cy="693479"/>
            </a:xfrm>
            <a:prstGeom prst="bentConnector4">
              <a:avLst>
                <a:gd name="adj1" fmla="val 47415"/>
                <a:gd name="adj2" fmla="val 120855"/>
              </a:avLst>
            </a:prstGeom>
            <a:ln w="1905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3" name="Group 62"/>
          <p:cNvGrpSpPr/>
          <p:nvPr/>
        </p:nvGrpSpPr>
        <p:grpSpPr>
          <a:xfrm>
            <a:off x="2062658" y="313433"/>
            <a:ext cx="6191443" cy="1445617"/>
            <a:chOff x="1555244" y="285314"/>
            <a:chExt cx="6191443" cy="1445617"/>
          </a:xfrm>
        </p:grpSpPr>
        <p:grpSp>
          <p:nvGrpSpPr>
            <p:cNvPr id="2" name="Group 1"/>
            <p:cNvGrpSpPr/>
            <p:nvPr/>
          </p:nvGrpSpPr>
          <p:grpSpPr>
            <a:xfrm>
              <a:off x="5910043" y="285314"/>
              <a:ext cx="1836644" cy="1210042"/>
              <a:chOff x="7572726" y="387826"/>
              <a:chExt cx="1836644" cy="1210042"/>
            </a:xfrm>
          </p:grpSpPr>
          <p:sp>
            <p:nvSpPr>
              <p:cNvPr id="101" name="Cube 100"/>
              <p:cNvSpPr/>
              <p:nvPr/>
            </p:nvSpPr>
            <p:spPr>
              <a:xfrm>
                <a:off x="8436598" y="387826"/>
                <a:ext cx="421755"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02" name="Cube 101"/>
              <p:cNvSpPr/>
              <p:nvPr/>
            </p:nvSpPr>
            <p:spPr>
              <a:xfrm>
                <a:off x="8528241" y="391361"/>
                <a:ext cx="421754"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03" name="Cube 102"/>
              <p:cNvSpPr/>
              <p:nvPr/>
            </p:nvSpPr>
            <p:spPr>
              <a:xfrm>
                <a:off x="8756481" y="391361"/>
                <a:ext cx="421754"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04" name="Cube 103"/>
              <p:cNvSpPr/>
              <p:nvPr/>
            </p:nvSpPr>
            <p:spPr>
              <a:xfrm>
                <a:off x="8987616" y="391361"/>
                <a:ext cx="421754"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06" name="TextBox 105"/>
              <p:cNvSpPr txBox="1"/>
              <p:nvPr/>
            </p:nvSpPr>
            <p:spPr>
              <a:xfrm>
                <a:off x="7572726" y="935997"/>
                <a:ext cx="104328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×64</a:t>
                </a:r>
                <a:endParaRPr lang="en-US" sz="1100" dirty="0">
                  <a:latin typeface="Times New Roman" pitchFamily="18" charset="0"/>
                  <a:cs typeface="Times New Roman" pitchFamily="18" charset="0"/>
                </a:endParaRPr>
              </a:p>
            </p:txBody>
          </p:sp>
          <p:cxnSp>
            <p:nvCxnSpPr>
              <p:cNvPr id="107" name="Straight Arrow Connector 106"/>
              <p:cNvCxnSpPr/>
              <p:nvPr/>
            </p:nvCxnSpPr>
            <p:spPr>
              <a:xfrm>
                <a:off x="8620469" y="1167526"/>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08" name="Straight Arrow Connector 107"/>
              <p:cNvCxnSpPr/>
              <p:nvPr/>
            </p:nvCxnSpPr>
            <p:spPr>
              <a:xfrm>
                <a:off x="8854678" y="1167526"/>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3" name="Straight Connector 112"/>
              <p:cNvCxnSpPr/>
              <p:nvPr/>
            </p:nvCxnSpPr>
            <p:spPr>
              <a:xfrm flipV="1">
                <a:off x="7622482" y="1153155"/>
                <a:ext cx="798934" cy="453"/>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grpSp>
        <p:sp>
          <p:nvSpPr>
            <p:cNvPr id="119" name="TextBox 118"/>
            <p:cNvSpPr txBox="1"/>
            <p:nvPr/>
          </p:nvSpPr>
          <p:spPr>
            <a:xfrm>
              <a:off x="1555244" y="315159"/>
              <a:ext cx="4475832" cy="1415772"/>
            </a:xfrm>
            <a:prstGeom prst="rect">
              <a:avLst/>
            </a:prstGeom>
            <a:noFill/>
          </p:spPr>
          <p:txBody>
            <a:bodyPr wrap="square" rtlCol="0">
              <a:spAutoFit/>
            </a:bodyPr>
            <a:lstStyle/>
            <a:p>
              <a:pPr algn="r"/>
              <a:r>
                <a:rPr lang="en-IN" sz="1400" b="1" u="sng" dirty="0">
                  <a:latin typeface="Times New Roman" panose="02020603050405020304" pitchFamily="18" charset="0"/>
                  <a:cs typeface="Times New Roman" panose="02020603050405020304" pitchFamily="18" charset="0"/>
                </a:rPr>
                <a:t>Block </a:t>
              </a:r>
              <a:r>
                <a:rPr lang="en-IN" sz="1400" b="1" u="sng" dirty="0" smtClean="0">
                  <a:latin typeface="Times New Roman" panose="02020603050405020304" pitchFamily="18" charset="0"/>
                  <a:cs typeface="Times New Roman" panose="02020603050405020304" pitchFamily="18" charset="0"/>
                </a:rPr>
                <a:t>9</a:t>
              </a:r>
              <a:endParaRPr lang="en-US" sz="1400" b="1" dirty="0">
                <a:latin typeface="Times New Roman" panose="02020603050405020304" pitchFamily="18" charset="0"/>
                <a:cs typeface="Times New Roman" panose="02020603050405020304" pitchFamily="18" charset="0"/>
              </a:endParaRPr>
            </a:p>
            <a:p>
              <a:pPr algn="r"/>
              <a:r>
                <a:rPr lang="en-US" sz="1200" b="1" dirty="0">
                  <a:latin typeface="Times New Roman" panose="02020603050405020304" pitchFamily="18" charset="0"/>
                  <a:cs typeface="Times New Roman" panose="02020603050405020304" pitchFamily="18" charset="0"/>
                </a:rPr>
                <a:t>Input size:</a:t>
              </a:r>
              <a:r>
                <a:rPr lang="en-US" sz="1200" dirty="0">
                  <a:latin typeface="Times New Roman" panose="02020603050405020304" pitchFamily="18" charset="0"/>
                  <a:cs typeface="Times New Roman" panose="02020603050405020304" pitchFamily="18" charset="0"/>
                </a:rPr>
                <a:t> 64 × 64 × 128</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a:t>
              </a:r>
              <a:r>
                <a:rPr lang="en-US" sz="1200" b="1" dirty="0" err="1">
                  <a:latin typeface="Times New Roman" panose="02020603050405020304" pitchFamily="18" charset="0"/>
                  <a:cs typeface="Times New Roman" panose="02020603050405020304" pitchFamily="18" charset="0"/>
                </a:rPr>
                <a:t>UpSampling</a:t>
              </a:r>
              <a:r>
                <a:rPr lang="en-US" sz="1200" b="1" dirty="0">
                  <a:latin typeface="Times New Roman" panose="02020603050405020304" pitchFamily="18" charset="0"/>
                  <a:cs typeface="Times New Roman" panose="02020603050405020304" pitchFamily="18" charset="0"/>
                </a:rPr>
                <a:t> (2×2):</a:t>
              </a:r>
              <a:r>
                <a:rPr lang="en-US" sz="1200" dirty="0">
                  <a:latin typeface="Times New Roman" panose="02020603050405020304" pitchFamily="18" charset="0"/>
                  <a:cs typeface="Times New Roman" panose="02020603050405020304" pitchFamily="18" charset="0"/>
                </a:rPr>
                <a:t> </a:t>
              </a:r>
              <a:r>
                <a:rPr lang="en-US" sz="1200" dirty="0">
                  <a:solidFill>
                    <a:schemeClr val="accent2">
                      <a:lumMod val="50000"/>
                    </a:schemeClr>
                  </a:solidFill>
                  <a:latin typeface="Times New Roman" panose="02020603050405020304" pitchFamily="18" charset="0"/>
                  <a:cs typeface="Times New Roman" panose="02020603050405020304" pitchFamily="18" charset="0"/>
                </a:rPr>
                <a:t>128 × 128 × 128</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Concatenate with encoder </a:t>
              </a:r>
              <a:r>
                <a:rPr lang="en-US" sz="1200" b="1" dirty="0">
                  <a:solidFill>
                    <a:srgbClr val="0070C0"/>
                  </a:solidFill>
                  <a:latin typeface="Times New Roman" panose="02020603050405020304" pitchFamily="18" charset="0"/>
                  <a:cs typeface="Times New Roman" panose="02020603050405020304" pitchFamily="18" charset="0"/>
                </a:rPr>
                <a:t>Block 1 output</a:t>
              </a:r>
              <a:r>
                <a:rPr lang="en-US" sz="1200" b="1"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a:t>
              </a:r>
              <a:endParaRPr lang="en-US" sz="1200" dirty="0" smtClean="0">
                <a:latin typeface="Times New Roman" panose="02020603050405020304" pitchFamily="18" charset="0"/>
                <a:cs typeface="Times New Roman" panose="02020603050405020304" pitchFamily="18" charset="0"/>
              </a:endParaRPr>
            </a:p>
            <a:p>
              <a:pPr algn="r"/>
              <a:r>
                <a:rPr lang="en-US" sz="1200" dirty="0" smtClean="0">
                  <a:latin typeface="Times New Roman" panose="02020603050405020304" pitchFamily="18" charset="0"/>
                  <a:cs typeface="Times New Roman" panose="02020603050405020304" pitchFamily="18" charset="0"/>
                </a:rPr>
                <a:t>(</a:t>
              </a:r>
              <a:r>
                <a:rPr lang="en-US" sz="1200" dirty="0">
                  <a:solidFill>
                    <a:srgbClr val="0070C0"/>
                  </a:solidFill>
                  <a:latin typeface="Times New Roman" panose="02020603050405020304" pitchFamily="18" charset="0"/>
                  <a:cs typeface="Times New Roman" panose="02020603050405020304" pitchFamily="18" charset="0"/>
                </a:rPr>
                <a:t>128 × 128 × 64</a:t>
              </a:r>
              <a:r>
                <a:rPr lang="en-US" sz="1200" dirty="0">
                  <a:latin typeface="Times New Roman" panose="02020603050405020304" pitchFamily="18" charset="0"/>
                  <a:cs typeface="Times New Roman" panose="02020603050405020304" pitchFamily="18" charset="0"/>
                </a:rPr>
                <a:t>) → 128 × 128 × (128 + 64) = </a:t>
              </a:r>
              <a:r>
                <a:rPr lang="en-US" sz="1200" dirty="0">
                  <a:solidFill>
                    <a:srgbClr val="FF0000"/>
                  </a:solidFill>
                  <a:latin typeface="Times New Roman" panose="02020603050405020304" pitchFamily="18" charset="0"/>
                  <a:cs typeface="Times New Roman" panose="02020603050405020304" pitchFamily="18" charset="0"/>
                </a:rPr>
                <a:t>128 × 128 × 192</a:t>
              </a:r>
              <a:r>
                <a:rPr lang="en-US" sz="1200" dirty="0">
                  <a:latin typeface="Times New Roman" panose="02020603050405020304" pitchFamily="18" charset="0"/>
                  <a:cs typeface="Times New Roman" panose="02020603050405020304" pitchFamily="18" charset="0"/>
                </a:rPr>
                <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After Convolution:</a:t>
              </a:r>
              <a:r>
                <a:rPr lang="en-US" sz="1200" dirty="0">
                  <a:latin typeface="Times New Roman" panose="02020603050405020304" pitchFamily="18" charset="0"/>
                  <a:cs typeface="Times New Roman" panose="02020603050405020304" pitchFamily="18" charset="0"/>
                </a:rPr>
                <a:t> 128 × 128 × 64</a:t>
              </a:r>
              <a:br>
                <a:rPr lang="en-US" sz="1200" dirty="0">
                  <a:latin typeface="Times New Roman" panose="02020603050405020304" pitchFamily="18" charset="0"/>
                  <a:cs typeface="Times New Roman" panose="02020603050405020304" pitchFamily="18" charset="0"/>
                </a:rPr>
              </a:br>
              <a:r>
                <a:rPr lang="en-US" sz="1200" b="1" dirty="0">
                  <a:latin typeface="Times New Roman" panose="02020603050405020304" pitchFamily="18" charset="0"/>
                  <a:cs typeface="Times New Roman" panose="02020603050405020304" pitchFamily="18" charset="0"/>
                </a:rPr>
                <a:t>Details:</a:t>
              </a:r>
              <a:r>
                <a:rPr lang="en-US" sz="1200" dirty="0">
                  <a:latin typeface="Times New Roman" panose="02020603050405020304" pitchFamily="18" charset="0"/>
                  <a:cs typeface="Times New Roman" panose="02020603050405020304" pitchFamily="18" charset="0"/>
                </a:rPr>
                <a:t> Two 3×3 Conv2D </a:t>
              </a:r>
              <a:r>
                <a:rPr lang="en-US" sz="1200" dirty="0" smtClean="0">
                  <a:latin typeface="Times New Roman" panose="02020603050405020304" pitchFamily="18" charset="0"/>
                  <a:cs typeface="Times New Roman" panose="02020603050405020304" pitchFamily="18" charset="0"/>
                </a:rPr>
                <a:t>operations</a:t>
              </a:r>
              <a:r>
                <a:rPr lang="en-US" sz="1200" dirty="0">
                  <a:latin typeface="Times New Roman" panose="02020603050405020304" pitchFamily="18" charset="0"/>
                  <a:cs typeface="Times New Roman" panose="02020603050405020304" pitchFamily="18" charset="0"/>
                </a:rPr>
                <a:t> @2</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after concatenation</a:t>
              </a:r>
            </a:p>
          </p:txBody>
        </p:sp>
        <p:cxnSp>
          <p:nvCxnSpPr>
            <p:cNvPr id="22" name="Elbow Connector 21"/>
            <p:cNvCxnSpPr>
              <a:endCxn id="102" idx="3"/>
            </p:cNvCxnSpPr>
            <p:nvPr/>
          </p:nvCxnSpPr>
          <p:spPr>
            <a:xfrm>
              <a:off x="5940077" y="870980"/>
              <a:ext cx="969582" cy="624376"/>
            </a:xfrm>
            <a:prstGeom prst="bentConnector4">
              <a:avLst>
                <a:gd name="adj1" fmla="val 1534"/>
                <a:gd name="adj2" fmla="val 127647"/>
              </a:avLst>
            </a:prstGeom>
            <a:ln w="1905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4" name="TextBox 123"/>
            <p:cNvSpPr txBox="1"/>
            <p:nvPr/>
          </p:nvSpPr>
          <p:spPr>
            <a:xfrm rot="16200000">
              <a:off x="6357438" y="876651"/>
              <a:ext cx="998259" cy="246221"/>
            </a:xfrm>
            <a:prstGeom prst="rect">
              <a:avLst/>
            </a:prstGeom>
            <a:noFill/>
          </p:spPr>
          <p:txBody>
            <a:bodyPr wrap="square" rtlCol="0">
              <a:spAutoFit/>
            </a:bodyPr>
            <a:lstStyle/>
            <a:p>
              <a:r>
                <a:rPr lang="en-US" sz="1000" b="1" dirty="0" smtClean="0">
                  <a:solidFill>
                    <a:srgbClr val="FF0000"/>
                  </a:solidFill>
                  <a:latin typeface="Times New Roman" panose="02020603050405020304" pitchFamily="18" charset="0"/>
                  <a:cs typeface="Times New Roman" panose="02020603050405020304" pitchFamily="18" charset="0"/>
                </a:rPr>
                <a:t>128 ×128×192</a:t>
              </a:r>
              <a:endParaRPr lang="en-US" sz="1000" b="1" dirty="0">
                <a:solidFill>
                  <a:srgbClr val="FF0000"/>
                </a:solidFill>
                <a:latin typeface="Times New Roman" pitchFamily="18" charset="0"/>
                <a:cs typeface="Times New Roman" pitchFamily="18" charset="0"/>
              </a:endParaRPr>
            </a:p>
          </p:txBody>
        </p:sp>
      </p:grpSp>
      <p:pic>
        <p:nvPicPr>
          <p:cNvPr id="125"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26" name="Picture 125">
            <a:extLst>
              <a:ext uri="{FF2B5EF4-FFF2-40B4-BE49-F238E27FC236}">
                <a16:creationId xmlns="" xmlns:a16="http://schemas.microsoft.com/office/drawing/2014/main" id="{572C64C8-B9A8-903F-7CFE-094C0BF1A7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128" name="TextBox 127"/>
          <p:cNvSpPr txBox="1"/>
          <p:nvPr/>
        </p:nvSpPr>
        <p:spPr>
          <a:xfrm>
            <a:off x="337119" y="458462"/>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5B81976C-26CF-4767-8F0D-5DC2A5836B2F}" type="datetime1">
              <a:rPr lang="en-IN" smtClean="0"/>
              <a:t>28-10-2025</a:t>
            </a:fld>
            <a:endParaRPr lang="en-IN"/>
          </a:p>
        </p:txBody>
      </p:sp>
      <p:sp>
        <p:nvSpPr>
          <p:cNvPr id="24" name="Slide Number Placeholder 23"/>
          <p:cNvSpPr>
            <a:spLocks noGrp="1"/>
          </p:cNvSpPr>
          <p:nvPr>
            <p:ph type="sldNum" sz="quarter" idx="12"/>
          </p:nvPr>
        </p:nvSpPr>
        <p:spPr/>
        <p:txBody>
          <a:bodyPr/>
          <a:lstStyle/>
          <a:p>
            <a:fld id="{26606708-FFBC-471E-B8AF-88DD954A4F9C}" type="slidenum">
              <a:rPr lang="en-IN" smtClean="0"/>
              <a:t>11</a:t>
            </a:fld>
            <a:endParaRPr lang="en-IN"/>
          </a:p>
        </p:txBody>
      </p:sp>
    </p:spTree>
    <p:extLst>
      <p:ext uri="{BB962C8B-B14F-4D97-AF65-F5344CB8AC3E}">
        <p14:creationId xmlns:p14="http://schemas.microsoft.com/office/powerpoint/2010/main" val="641443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rot="18820334">
            <a:off x="895114" y="1758213"/>
            <a:ext cx="1330723" cy="307777"/>
          </a:xfrm>
          <a:prstGeom prst="rect">
            <a:avLst/>
          </a:prstGeom>
          <a:noFill/>
        </p:spPr>
        <p:txBody>
          <a:bodyPr wrap="square" rtlCol="0">
            <a:spAutoFit/>
          </a:bodyPr>
          <a:lstStyle/>
          <a:p>
            <a:r>
              <a:rPr lang="en-US" sz="1400" dirty="0">
                <a:latin typeface="Times New Roman" pitchFamily="18" charset="0"/>
                <a:cs typeface="Times New Roman" pitchFamily="18" charset="0"/>
              </a:rPr>
              <a:t>128 ×</a:t>
            </a:r>
            <a:r>
              <a:rPr lang="en-US" sz="1400" dirty="0" smtClean="0">
                <a:latin typeface="Times New Roman" pitchFamily="18" charset="0"/>
                <a:cs typeface="Times New Roman" pitchFamily="18" charset="0"/>
              </a:rPr>
              <a:t>128 × </a:t>
            </a:r>
            <a:r>
              <a:rPr lang="en-US" sz="1400" dirty="0">
                <a:latin typeface="Times New Roman" pitchFamily="18" charset="0"/>
                <a:cs typeface="Times New Roman" pitchFamily="18" charset="0"/>
              </a:rPr>
              <a:t>3</a:t>
            </a:r>
          </a:p>
        </p:txBody>
      </p:sp>
      <p:sp>
        <p:nvSpPr>
          <p:cNvPr id="22" name="Rectangle 21"/>
          <p:cNvSpPr/>
          <p:nvPr/>
        </p:nvSpPr>
        <p:spPr>
          <a:xfrm>
            <a:off x="6037107" y="4469802"/>
            <a:ext cx="6096000" cy="1015663"/>
          </a:xfrm>
          <a:prstGeom prst="rect">
            <a:avLst/>
          </a:prstGeom>
        </p:spPr>
        <p:txBody>
          <a:bodyPr>
            <a:spAutoFit/>
          </a:bodyPr>
          <a:lstStyle/>
          <a:p>
            <a:r>
              <a:rPr lang="en-US" b="1" u="sng" dirty="0" smtClean="0">
                <a:latin typeface="Times New Roman" panose="02020603050405020304" pitchFamily="18" charset="0"/>
                <a:cs typeface="Times New Roman" panose="02020603050405020304" pitchFamily="18" charset="0"/>
              </a:rPr>
              <a:t>Block 9</a:t>
            </a:r>
          </a:p>
          <a:p>
            <a:r>
              <a:rPr lang="en-US" sz="1400" b="1" dirty="0" smtClean="0">
                <a:latin typeface="Times New Roman" panose="02020603050405020304" pitchFamily="18" charset="0"/>
                <a:cs typeface="Times New Roman" panose="02020603050405020304" pitchFamily="18" charset="0"/>
              </a:rPr>
              <a:t>Input </a:t>
            </a:r>
            <a:r>
              <a:rPr lang="en-US" sz="1400" b="1" dirty="0">
                <a:latin typeface="Times New Roman" panose="02020603050405020304" pitchFamily="18" charset="0"/>
                <a:cs typeface="Times New Roman" panose="02020603050405020304" pitchFamily="18" charset="0"/>
              </a:rPr>
              <a:t>size:</a:t>
            </a:r>
            <a:r>
              <a:rPr lang="en-US" sz="1400" dirty="0">
                <a:latin typeface="Times New Roman" panose="02020603050405020304" pitchFamily="18" charset="0"/>
                <a:cs typeface="Times New Roman" panose="02020603050405020304" pitchFamily="18" charset="0"/>
              </a:rPr>
              <a:t> 128 × 128 × 64</a:t>
            </a:r>
            <a:br>
              <a:rPr lang="en-US" sz="1400" dirty="0">
                <a:latin typeface="Times New Roman" panose="02020603050405020304" pitchFamily="18" charset="0"/>
                <a:cs typeface="Times New Roman" panose="02020603050405020304" pitchFamily="18" charset="0"/>
              </a:rPr>
            </a:br>
            <a:r>
              <a:rPr lang="en-US" sz="1400" b="1" dirty="0">
                <a:latin typeface="Times New Roman" panose="02020603050405020304" pitchFamily="18" charset="0"/>
                <a:cs typeface="Times New Roman" panose="02020603050405020304" pitchFamily="18" charset="0"/>
              </a:rPr>
              <a:t>Conv2D (1×1, sigmoid activation):</a:t>
            </a:r>
            <a:r>
              <a:rPr lang="en-US" sz="1400" dirty="0">
                <a:latin typeface="Times New Roman" panose="02020603050405020304" pitchFamily="18" charset="0"/>
                <a:cs typeface="Times New Roman" panose="02020603050405020304" pitchFamily="18" charset="0"/>
              </a:rPr>
              <a:t> 128 × 128 × 1</a:t>
            </a:r>
            <a:br>
              <a:rPr lang="en-US" sz="1400" dirty="0">
                <a:latin typeface="Times New Roman" panose="02020603050405020304" pitchFamily="18" charset="0"/>
                <a:cs typeface="Times New Roman" panose="02020603050405020304" pitchFamily="18" charset="0"/>
              </a:rPr>
            </a:br>
            <a:r>
              <a:rPr lang="en-US" sz="1400" b="1" dirty="0">
                <a:latin typeface="Times New Roman" panose="02020603050405020304" pitchFamily="18" charset="0"/>
                <a:cs typeface="Times New Roman" panose="02020603050405020304" pitchFamily="18" charset="0"/>
              </a:rPr>
              <a:t>Purpose:</a:t>
            </a:r>
            <a:r>
              <a:rPr lang="en-US" sz="1400" dirty="0">
                <a:latin typeface="Times New Roman" panose="02020603050405020304" pitchFamily="18" charset="0"/>
                <a:cs typeface="Times New Roman" panose="02020603050405020304" pitchFamily="18" charset="0"/>
              </a:rPr>
              <a:t> Generates final segmentation mask (pixel-wise probability)</a:t>
            </a:r>
            <a:endParaRPr lang="en-IN" sz="1400" dirty="0">
              <a:latin typeface="Times New Roman" panose="02020603050405020304" pitchFamily="18" charset="0"/>
              <a:cs typeface="Times New Roman" panose="02020603050405020304" pitchFamily="18" charset="0"/>
            </a:endParaRPr>
          </a:p>
        </p:txBody>
      </p:sp>
      <p:grpSp>
        <p:nvGrpSpPr>
          <p:cNvPr id="28" name="Group 27"/>
          <p:cNvGrpSpPr/>
          <p:nvPr/>
        </p:nvGrpSpPr>
        <p:grpSpPr>
          <a:xfrm>
            <a:off x="1276350" y="1193971"/>
            <a:ext cx="7089438" cy="3054005"/>
            <a:chOff x="1098893" y="1193971"/>
            <a:chExt cx="7266895" cy="3054005"/>
          </a:xfrm>
        </p:grpSpPr>
        <p:grpSp>
          <p:nvGrpSpPr>
            <p:cNvPr id="18" name="Group 17"/>
            <p:cNvGrpSpPr/>
            <p:nvPr/>
          </p:nvGrpSpPr>
          <p:grpSpPr>
            <a:xfrm>
              <a:off x="1098893" y="1602231"/>
              <a:ext cx="7089051" cy="2645745"/>
              <a:chOff x="2718143" y="2449956"/>
              <a:chExt cx="7089051" cy="2645745"/>
            </a:xfrm>
          </p:grpSpPr>
          <p:sp>
            <p:nvSpPr>
              <p:cNvPr id="2" name="Cube 1"/>
              <p:cNvSpPr/>
              <p:nvPr/>
            </p:nvSpPr>
            <p:spPr>
              <a:xfrm>
                <a:off x="2718143" y="2588197"/>
                <a:ext cx="789828" cy="2507504"/>
              </a:xfrm>
              <a:prstGeom prst="cube">
                <a:avLst>
                  <a:gd name="adj" fmla="val 79087"/>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3" name="Cube 2"/>
              <p:cNvSpPr/>
              <p:nvPr/>
            </p:nvSpPr>
            <p:spPr>
              <a:xfrm>
                <a:off x="9017366" y="2449956"/>
                <a:ext cx="789828" cy="2507504"/>
              </a:xfrm>
              <a:prstGeom prst="cube">
                <a:avLst>
                  <a:gd name="adj" fmla="val 79087"/>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4" name="Flowchart: Manual Operation 3"/>
              <p:cNvSpPr/>
              <p:nvPr/>
            </p:nvSpPr>
            <p:spPr>
              <a:xfrm rot="16200000">
                <a:off x="3594055" y="3247588"/>
                <a:ext cx="1687483" cy="1188720"/>
              </a:xfrm>
              <a:prstGeom prst="flowChartManualOperation">
                <a:avLst/>
              </a:prstGeom>
              <a:ln w="12700">
                <a:solidFill>
                  <a:schemeClr val="tx1">
                    <a:lumMod val="95000"/>
                    <a:lumOff val="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IN"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Encoder</a:t>
                </a:r>
                <a:endParaRPr lang="en-IN"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Flowchart: Manual Operation 4"/>
              <p:cNvSpPr/>
              <p:nvPr/>
            </p:nvSpPr>
            <p:spPr>
              <a:xfrm rot="5400000">
                <a:off x="5118240" y="3247588"/>
                <a:ext cx="1687484" cy="1188720"/>
              </a:xfrm>
              <a:prstGeom prst="flowChartManualOperation">
                <a:avLst/>
              </a:prstGeom>
              <a:ln w="12700">
                <a:solidFill>
                  <a:schemeClr val="tx1">
                    <a:lumMod val="95000"/>
                    <a:lumOff val="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IN"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Decoder</a:t>
                </a:r>
                <a:endParaRPr lang="en-IN"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 name="Cube 5"/>
              <p:cNvSpPr/>
              <p:nvPr/>
            </p:nvSpPr>
            <p:spPr>
              <a:xfrm>
                <a:off x="6891807" y="2759826"/>
                <a:ext cx="709537" cy="1925864"/>
              </a:xfrm>
              <a:prstGeom prst="cube">
                <a:avLst>
                  <a:gd name="adj" fmla="val 90425"/>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lang="en-IN"/>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70151" y="3375945"/>
                <a:ext cx="792480" cy="792480"/>
              </a:xfrm>
              <a:prstGeom prst="rect">
                <a:avLst/>
              </a:prstGeom>
            </p:spPr>
          </p:pic>
          <p:cxnSp>
            <p:nvCxnSpPr>
              <p:cNvPr id="9" name="Straight Arrow Connector 8"/>
              <p:cNvCxnSpPr>
                <a:stCxn id="5" idx="0"/>
              </p:cNvCxnSpPr>
              <p:nvPr/>
            </p:nvCxnSpPr>
            <p:spPr>
              <a:xfrm>
                <a:off x="6556342" y="3841948"/>
                <a:ext cx="335465"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1" name="Straight Arrow Connector 10"/>
              <p:cNvCxnSpPr>
                <a:endCxn id="7" idx="1"/>
              </p:cNvCxnSpPr>
              <p:nvPr/>
            </p:nvCxnSpPr>
            <p:spPr>
              <a:xfrm flipV="1">
                <a:off x="7323438" y="3772185"/>
                <a:ext cx="546713" cy="745"/>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4" name="Straight Arrow Connector 13"/>
              <p:cNvCxnSpPr>
                <a:stCxn id="7" idx="3"/>
              </p:cNvCxnSpPr>
              <p:nvPr/>
            </p:nvCxnSpPr>
            <p:spPr>
              <a:xfrm>
                <a:off x="8662631" y="3772185"/>
                <a:ext cx="383310" cy="0"/>
              </a:xfrm>
              <a:prstGeom prst="straightConnector1">
                <a:avLst/>
              </a:prstGeom>
              <a:ln w="22225">
                <a:solidFill>
                  <a:schemeClr val="tx1">
                    <a:lumMod val="95000"/>
                    <a:lumOff val="5000"/>
                  </a:schemeClr>
                </a:solidFill>
                <a:tailEnd type="triangle"/>
              </a:ln>
            </p:spPr>
            <p:style>
              <a:lnRef idx="3">
                <a:schemeClr val="accent5"/>
              </a:lnRef>
              <a:fillRef idx="0">
                <a:schemeClr val="accent5"/>
              </a:fillRef>
              <a:effectRef idx="2">
                <a:schemeClr val="accent5"/>
              </a:effectRef>
              <a:fontRef idx="minor">
                <a:schemeClr val="tx1"/>
              </a:fontRef>
            </p:style>
          </p:cxnSp>
          <p:cxnSp>
            <p:nvCxnSpPr>
              <p:cNvPr id="16" name="Straight Arrow Connector 15"/>
              <p:cNvCxnSpPr>
                <a:endCxn id="4" idx="0"/>
              </p:cNvCxnSpPr>
              <p:nvPr/>
            </p:nvCxnSpPr>
            <p:spPr>
              <a:xfrm>
                <a:off x="3299460" y="3841948"/>
                <a:ext cx="543977"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7" name="TextBox 16"/>
              <p:cNvSpPr txBox="1"/>
              <p:nvPr/>
            </p:nvSpPr>
            <p:spPr>
              <a:xfrm>
                <a:off x="5003830" y="3657282"/>
                <a:ext cx="411637" cy="369332"/>
              </a:xfrm>
              <a:prstGeom prst="rect">
                <a:avLst/>
              </a:prstGeom>
              <a:noFill/>
            </p:spPr>
            <p:txBody>
              <a:bodyPr wrap="square" rtlCol="0">
                <a:spAutoFit/>
              </a:bodyPr>
              <a:lstStyle/>
              <a:p>
                <a:r>
                  <a:rPr lang="en-IN" dirty="0" smtClean="0"/>
                  <a:t>….</a:t>
                </a:r>
                <a:endParaRPr lang="en-IN" dirty="0"/>
              </a:p>
            </p:txBody>
          </p:sp>
        </p:grpSp>
        <p:sp>
          <p:nvSpPr>
            <p:cNvPr id="20" name="TextBox 19"/>
            <p:cNvSpPr txBox="1"/>
            <p:nvPr/>
          </p:nvSpPr>
          <p:spPr>
            <a:xfrm rot="18820334">
              <a:off x="7055203" y="1650045"/>
              <a:ext cx="1219926" cy="307777"/>
            </a:xfrm>
            <a:prstGeom prst="rect">
              <a:avLst/>
            </a:prstGeom>
            <a:noFill/>
          </p:spPr>
          <p:txBody>
            <a:bodyPr wrap="square" rtlCol="0">
              <a:spAutoFit/>
            </a:bodyPr>
            <a:lstStyle/>
            <a:p>
              <a:r>
                <a:rPr lang="en-US" sz="1400" dirty="0">
                  <a:latin typeface="Times New Roman" pitchFamily="18" charset="0"/>
                  <a:cs typeface="Times New Roman" pitchFamily="18" charset="0"/>
                </a:rPr>
                <a:t>128 ×</a:t>
              </a:r>
              <a:r>
                <a:rPr lang="en-US" sz="1400" dirty="0" smtClean="0">
                  <a:latin typeface="Times New Roman" pitchFamily="18" charset="0"/>
                  <a:cs typeface="Times New Roman" pitchFamily="18" charset="0"/>
                </a:rPr>
                <a:t>128 × </a:t>
              </a:r>
              <a:r>
                <a:rPr lang="en-US" sz="1400" dirty="0">
                  <a:latin typeface="Times New Roman" pitchFamily="18" charset="0"/>
                  <a:cs typeface="Times New Roman" pitchFamily="18" charset="0"/>
                </a:rPr>
                <a:t>1</a:t>
              </a:r>
            </a:p>
          </p:txBody>
        </p:sp>
        <p:sp>
          <p:nvSpPr>
            <p:cNvPr id="21" name="Rectangle 20"/>
            <p:cNvSpPr/>
            <p:nvPr/>
          </p:nvSpPr>
          <p:spPr>
            <a:xfrm rot="18811312">
              <a:off x="4841144" y="1977133"/>
              <a:ext cx="1284326" cy="307777"/>
            </a:xfrm>
            <a:prstGeom prst="rect">
              <a:avLst/>
            </a:prstGeom>
          </p:spPr>
          <p:txBody>
            <a:bodyPr wrap="none">
              <a:spAutoFit/>
            </a:bodyPr>
            <a:lstStyle/>
            <a:p>
              <a:r>
                <a:rPr lang="en-US" sz="1400" dirty="0">
                  <a:latin typeface="Times New Roman" panose="02020603050405020304" pitchFamily="18" charset="0"/>
                  <a:cs typeface="Times New Roman" panose="02020603050405020304" pitchFamily="18" charset="0"/>
                </a:rPr>
                <a:t>128 × 128 × 64</a:t>
              </a:r>
              <a:endParaRPr lang="en-IN" sz="1400" dirty="0"/>
            </a:p>
          </p:txBody>
        </p:sp>
        <p:sp>
          <p:nvSpPr>
            <p:cNvPr id="23" name="Rectangle 22"/>
            <p:cNvSpPr/>
            <p:nvPr/>
          </p:nvSpPr>
          <p:spPr>
            <a:xfrm>
              <a:off x="5048656" y="1400783"/>
              <a:ext cx="3317132" cy="2847193"/>
            </a:xfrm>
            <a:prstGeom prst="rect">
              <a:avLst/>
            </a:prstGeom>
            <a:noFill/>
            <a:ln w="190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cxnSp>
        <p:nvCxnSpPr>
          <p:cNvPr id="27" name="Straight Arrow Connector 26"/>
          <p:cNvCxnSpPr/>
          <p:nvPr/>
        </p:nvCxnSpPr>
        <p:spPr>
          <a:xfrm flipH="1">
            <a:off x="6377354" y="4247976"/>
            <a:ext cx="3908" cy="28885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4" name="TextBox 23"/>
          <p:cNvSpPr txBox="1"/>
          <p:nvPr/>
        </p:nvSpPr>
        <p:spPr>
          <a:xfrm>
            <a:off x="775706" y="4207737"/>
            <a:ext cx="1459148" cy="369332"/>
          </a:xfrm>
          <a:prstGeom prst="rect">
            <a:avLst/>
          </a:prstGeom>
          <a:noFill/>
        </p:spPr>
        <p:txBody>
          <a:bodyPr wrap="square" rtlCol="0">
            <a:spAutoFit/>
          </a:bodyPr>
          <a:lstStyle/>
          <a:p>
            <a:r>
              <a:rPr lang="en-IN" dirty="0" smtClean="0">
                <a:latin typeface="Times New Roman" panose="02020603050405020304" pitchFamily="18" charset="0"/>
                <a:cs typeface="Times New Roman" panose="02020603050405020304" pitchFamily="18" charset="0"/>
              </a:rPr>
              <a:t>Input Image</a:t>
            </a:r>
            <a:endParaRPr lang="en-IN" dirty="0">
              <a:latin typeface="Times New Roman" panose="02020603050405020304" pitchFamily="18" charset="0"/>
              <a:cs typeface="Times New Roman" panose="02020603050405020304" pitchFamily="18" charset="0"/>
            </a:endParaRPr>
          </a:p>
        </p:txBody>
      </p:sp>
      <p:sp>
        <p:nvSpPr>
          <p:cNvPr id="25" name="TextBox 24"/>
          <p:cNvSpPr txBox="1"/>
          <p:nvPr/>
        </p:nvSpPr>
        <p:spPr>
          <a:xfrm rot="18840036">
            <a:off x="7338362" y="3697269"/>
            <a:ext cx="1459148" cy="369332"/>
          </a:xfrm>
          <a:prstGeom prst="rect">
            <a:avLst/>
          </a:prstGeom>
          <a:noFill/>
        </p:spPr>
        <p:txBody>
          <a:bodyPr wrap="square" rtlCol="0">
            <a:spAutoFit/>
          </a:bodyPr>
          <a:lstStyle/>
          <a:p>
            <a:r>
              <a:rPr lang="en-IN" dirty="0" smtClean="0">
                <a:latin typeface="Times New Roman" panose="02020603050405020304" pitchFamily="18" charset="0"/>
                <a:cs typeface="Times New Roman" panose="02020603050405020304" pitchFamily="18" charset="0"/>
              </a:rPr>
              <a:t>Output Image</a:t>
            </a:r>
            <a:endParaRPr lang="en-IN" dirty="0">
              <a:latin typeface="Times New Roman" panose="02020603050405020304" pitchFamily="18" charset="0"/>
              <a:cs typeface="Times New Roman" panose="02020603050405020304" pitchFamily="18" charset="0"/>
            </a:endParaRPr>
          </a:p>
        </p:txBody>
      </p:sp>
      <p:pic>
        <p:nvPicPr>
          <p:cNvPr id="26"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 xmlns:a16="http://schemas.microsoft.com/office/drawing/2014/main" id="{572C64C8-B9A8-903F-7CFE-094C0BF1A78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10" name="TextBox 9"/>
          <p:cNvSpPr txBox="1"/>
          <p:nvPr/>
        </p:nvSpPr>
        <p:spPr>
          <a:xfrm>
            <a:off x="5628739" y="1070269"/>
            <a:ext cx="2583325" cy="369332"/>
          </a:xfrm>
          <a:prstGeom prst="rect">
            <a:avLst/>
          </a:prstGeom>
          <a:noFill/>
        </p:spPr>
        <p:txBody>
          <a:bodyPr wrap="square" rtlCol="0">
            <a:spAutoFit/>
          </a:bodyPr>
          <a:lstStyle/>
          <a:p>
            <a:r>
              <a:rPr lang="en-US" b="1" dirty="0" smtClean="0">
                <a:latin typeface="Times New Roman" panose="02020603050405020304" pitchFamily="18" charset="0"/>
                <a:cs typeface="Times New Roman" panose="02020603050405020304" pitchFamily="18" charset="0"/>
              </a:rPr>
              <a:t>Binary mask generation</a:t>
            </a:r>
            <a:endParaRPr lang="en-IN" b="1" dirty="0">
              <a:latin typeface="Times New Roman" panose="02020603050405020304" pitchFamily="18" charset="0"/>
              <a:cs typeface="Times New Roman" panose="02020603050405020304" pitchFamily="18" charset="0"/>
            </a:endParaRPr>
          </a:p>
        </p:txBody>
      </p:sp>
      <p:sp>
        <p:nvSpPr>
          <p:cNvPr id="30" name="TextBox 29"/>
          <p:cNvSpPr txBox="1"/>
          <p:nvPr/>
        </p:nvSpPr>
        <p:spPr>
          <a:xfrm>
            <a:off x="5184457" y="353763"/>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 name="Date Placeholder 7"/>
          <p:cNvSpPr>
            <a:spLocks noGrp="1"/>
          </p:cNvSpPr>
          <p:nvPr>
            <p:ph type="dt" sz="half" idx="10"/>
          </p:nvPr>
        </p:nvSpPr>
        <p:spPr/>
        <p:txBody>
          <a:bodyPr/>
          <a:lstStyle/>
          <a:p>
            <a:fld id="{CE4368CA-AFD8-46A1-A13A-5CF7836B9C06}" type="datetime1">
              <a:rPr lang="en-IN" smtClean="0"/>
              <a:t>28-10-2025</a:t>
            </a:fld>
            <a:endParaRPr lang="en-IN"/>
          </a:p>
        </p:txBody>
      </p:sp>
      <p:sp>
        <p:nvSpPr>
          <p:cNvPr id="12" name="Slide Number Placeholder 11"/>
          <p:cNvSpPr>
            <a:spLocks noGrp="1"/>
          </p:cNvSpPr>
          <p:nvPr>
            <p:ph type="sldNum" sz="quarter" idx="12"/>
          </p:nvPr>
        </p:nvSpPr>
        <p:spPr/>
        <p:txBody>
          <a:bodyPr/>
          <a:lstStyle/>
          <a:p>
            <a:fld id="{26606708-FFBC-471E-B8AF-88DD954A4F9C}" type="slidenum">
              <a:rPr lang="en-IN" smtClean="0"/>
              <a:t>12</a:t>
            </a:fld>
            <a:endParaRPr lang="en-IN"/>
          </a:p>
        </p:txBody>
      </p:sp>
    </p:spTree>
    <p:extLst>
      <p:ext uri="{BB962C8B-B14F-4D97-AF65-F5344CB8AC3E}">
        <p14:creationId xmlns:p14="http://schemas.microsoft.com/office/powerpoint/2010/main" val="394982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252498" y="823099"/>
            <a:ext cx="9687004" cy="5711296"/>
            <a:chOff x="542628" y="950837"/>
            <a:chExt cx="9687004" cy="5711296"/>
          </a:xfrm>
        </p:grpSpPr>
        <p:pic>
          <p:nvPicPr>
            <p:cNvPr id="2" name="Picture 1"/>
            <p:cNvPicPr>
              <a:picLocks noChangeAspect="1"/>
            </p:cNvPicPr>
            <p:nvPr/>
          </p:nvPicPr>
          <p:blipFill>
            <a:blip r:embed="rId2"/>
            <a:stretch>
              <a:fillRect/>
            </a:stretch>
          </p:blipFill>
          <p:spPr>
            <a:xfrm>
              <a:off x="542628" y="950837"/>
              <a:ext cx="4946652" cy="5592985"/>
            </a:xfrm>
            <a:prstGeom prst="rect">
              <a:avLst/>
            </a:prstGeom>
          </p:spPr>
        </p:pic>
        <p:pic>
          <p:nvPicPr>
            <p:cNvPr id="3" name="Picture 2"/>
            <p:cNvPicPr>
              <a:picLocks noChangeAspect="1"/>
            </p:cNvPicPr>
            <p:nvPr/>
          </p:nvPicPr>
          <p:blipFill>
            <a:blip r:embed="rId3"/>
            <a:stretch>
              <a:fillRect/>
            </a:stretch>
          </p:blipFill>
          <p:spPr>
            <a:xfrm>
              <a:off x="5489280" y="950837"/>
              <a:ext cx="4740352" cy="5711296"/>
            </a:xfrm>
            <a:prstGeom prst="rect">
              <a:avLst/>
            </a:prstGeom>
          </p:spPr>
        </p:pic>
      </p:grpSp>
      <p:pic>
        <p:nvPicPr>
          <p:cNvPr id="4"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 xmlns:a16="http://schemas.microsoft.com/office/drawing/2014/main" id="{572C64C8-B9A8-903F-7CFE-094C0BF1A78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7" name="TextBox 6"/>
          <p:cNvSpPr txBox="1"/>
          <p:nvPr/>
        </p:nvSpPr>
        <p:spPr>
          <a:xfrm>
            <a:off x="2538453" y="299879"/>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Practical Explanation of U-Net using Python</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9" name="Date Placeholder 8"/>
          <p:cNvSpPr>
            <a:spLocks noGrp="1"/>
          </p:cNvSpPr>
          <p:nvPr>
            <p:ph type="dt" sz="half" idx="10"/>
          </p:nvPr>
        </p:nvSpPr>
        <p:spPr/>
        <p:txBody>
          <a:bodyPr/>
          <a:lstStyle/>
          <a:p>
            <a:fld id="{CC947DEB-FCC3-4B5B-AE96-7CA90D37D2F8}" type="datetime1">
              <a:rPr lang="en-IN" smtClean="0"/>
              <a:t>28-10-2025</a:t>
            </a:fld>
            <a:endParaRPr lang="en-IN"/>
          </a:p>
        </p:txBody>
      </p:sp>
      <p:sp>
        <p:nvSpPr>
          <p:cNvPr id="10" name="Slide Number Placeholder 9"/>
          <p:cNvSpPr>
            <a:spLocks noGrp="1"/>
          </p:cNvSpPr>
          <p:nvPr>
            <p:ph type="sldNum" sz="quarter" idx="12"/>
          </p:nvPr>
        </p:nvSpPr>
        <p:spPr/>
        <p:txBody>
          <a:bodyPr/>
          <a:lstStyle/>
          <a:p>
            <a:fld id="{26606708-FFBC-471E-B8AF-88DD954A4F9C}" type="slidenum">
              <a:rPr lang="en-IN" smtClean="0"/>
              <a:t>13</a:t>
            </a:fld>
            <a:endParaRPr lang="en-IN"/>
          </a:p>
        </p:txBody>
      </p:sp>
    </p:spTree>
    <p:extLst>
      <p:ext uri="{BB962C8B-B14F-4D97-AF65-F5344CB8AC3E}">
        <p14:creationId xmlns:p14="http://schemas.microsoft.com/office/powerpoint/2010/main" val="1647793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893704" y="1041922"/>
            <a:ext cx="3293533" cy="5708321"/>
          </a:xfrm>
          <a:prstGeom prst="rect">
            <a:avLst/>
          </a:prstGeom>
        </p:spPr>
      </p:pic>
      <p:pic>
        <p:nvPicPr>
          <p:cNvPr id="4" name="Picture 3"/>
          <p:cNvPicPr>
            <a:picLocks noChangeAspect="1"/>
          </p:cNvPicPr>
          <p:nvPr/>
        </p:nvPicPr>
        <p:blipFill>
          <a:blip r:embed="rId3"/>
          <a:stretch>
            <a:fillRect/>
          </a:stretch>
        </p:blipFill>
        <p:spPr>
          <a:xfrm>
            <a:off x="355600" y="787399"/>
            <a:ext cx="4004733" cy="5708321"/>
          </a:xfrm>
          <a:prstGeom prst="rect">
            <a:avLst/>
          </a:prstGeom>
        </p:spPr>
      </p:pic>
      <p:pic>
        <p:nvPicPr>
          <p:cNvPr id="5" name="Picture 4"/>
          <p:cNvPicPr>
            <a:picLocks noChangeAspect="1"/>
          </p:cNvPicPr>
          <p:nvPr/>
        </p:nvPicPr>
        <p:blipFill>
          <a:blip r:embed="rId4"/>
          <a:stretch>
            <a:fillRect/>
          </a:stretch>
        </p:blipFill>
        <p:spPr>
          <a:xfrm>
            <a:off x="4360333" y="787399"/>
            <a:ext cx="4438650" cy="1238250"/>
          </a:xfrm>
          <a:prstGeom prst="rect">
            <a:avLst/>
          </a:prstGeom>
        </p:spPr>
      </p:pic>
      <p:cxnSp>
        <p:nvCxnSpPr>
          <p:cNvPr id="7" name="Straight Arrow Connector 6"/>
          <p:cNvCxnSpPr/>
          <p:nvPr/>
        </p:nvCxnSpPr>
        <p:spPr>
          <a:xfrm>
            <a:off x="5215467" y="1270000"/>
            <a:ext cx="3708400" cy="0"/>
          </a:xfrm>
          <a:prstGeom prst="straightConnector1">
            <a:avLst/>
          </a:prstGeom>
          <a:ln w="25400">
            <a:solidFill>
              <a:srgbClr val="FF0000"/>
            </a:solidFill>
            <a:tailEnd type="triangle"/>
          </a:ln>
        </p:spPr>
        <p:style>
          <a:lnRef idx="3">
            <a:schemeClr val="accent2"/>
          </a:lnRef>
          <a:fillRef idx="0">
            <a:schemeClr val="accent2"/>
          </a:fillRef>
          <a:effectRef idx="2">
            <a:schemeClr val="accent2"/>
          </a:effectRef>
          <a:fontRef idx="minor">
            <a:schemeClr val="tx1"/>
          </a:fontRef>
        </p:style>
      </p:cxnSp>
      <p:pic>
        <p:nvPicPr>
          <p:cNvPr id="6"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 xmlns:a16="http://schemas.microsoft.com/office/drawing/2014/main" id="{572C64C8-B9A8-903F-7CFE-094C0BF1A78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3" name="Rectangle 2"/>
          <p:cNvSpPr/>
          <p:nvPr/>
        </p:nvSpPr>
        <p:spPr>
          <a:xfrm>
            <a:off x="4360333" y="1602558"/>
            <a:ext cx="3511048" cy="263950"/>
          </a:xfrm>
          <a:prstGeom prst="rect">
            <a:avLst/>
          </a:prstGeom>
          <a:noFill/>
          <a:ln w="25400">
            <a:solidFill>
              <a:srgbClr val="FF0000"/>
            </a:solidFill>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dirty="0"/>
          </a:p>
        </p:txBody>
      </p:sp>
      <p:sp>
        <p:nvSpPr>
          <p:cNvPr id="9" name="TextBox 8"/>
          <p:cNvSpPr txBox="1"/>
          <p:nvPr/>
        </p:nvSpPr>
        <p:spPr>
          <a:xfrm>
            <a:off x="5215467" y="2082283"/>
            <a:ext cx="2582944" cy="369332"/>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Training U-Net model</a:t>
            </a:r>
            <a:endParaRPr lang="en-IN" dirty="0">
              <a:latin typeface="Times New Roman" panose="02020603050405020304" pitchFamily="18" charset="0"/>
              <a:cs typeface="Times New Roman" panose="02020603050405020304" pitchFamily="18" charset="0"/>
            </a:endParaRPr>
          </a:p>
        </p:txBody>
      </p:sp>
      <p:cxnSp>
        <p:nvCxnSpPr>
          <p:cNvPr id="11" name="Straight Arrow Connector 10"/>
          <p:cNvCxnSpPr/>
          <p:nvPr/>
        </p:nvCxnSpPr>
        <p:spPr>
          <a:xfrm flipH="1">
            <a:off x="7098384" y="1866508"/>
            <a:ext cx="329938" cy="320511"/>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069985" y="193232"/>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Date Placeholder 9"/>
          <p:cNvSpPr>
            <a:spLocks noGrp="1"/>
          </p:cNvSpPr>
          <p:nvPr>
            <p:ph type="dt" sz="half" idx="10"/>
          </p:nvPr>
        </p:nvSpPr>
        <p:spPr/>
        <p:txBody>
          <a:bodyPr/>
          <a:lstStyle/>
          <a:p>
            <a:fld id="{534DED29-E795-43E8-9AA1-21B6A0DAA2F1}" type="datetime1">
              <a:rPr lang="en-IN" smtClean="0"/>
              <a:t>28-10-2025</a:t>
            </a:fld>
            <a:endParaRPr lang="en-IN"/>
          </a:p>
        </p:txBody>
      </p:sp>
      <p:sp>
        <p:nvSpPr>
          <p:cNvPr id="13" name="Slide Number Placeholder 12"/>
          <p:cNvSpPr>
            <a:spLocks noGrp="1"/>
          </p:cNvSpPr>
          <p:nvPr>
            <p:ph type="sldNum" sz="quarter" idx="12"/>
          </p:nvPr>
        </p:nvSpPr>
        <p:spPr/>
        <p:txBody>
          <a:bodyPr/>
          <a:lstStyle/>
          <a:p>
            <a:fld id="{26606708-FFBC-471E-B8AF-88DD954A4F9C}" type="slidenum">
              <a:rPr lang="en-IN" smtClean="0"/>
              <a:t>14</a:t>
            </a:fld>
            <a:endParaRPr lang="en-IN"/>
          </a:p>
        </p:txBody>
      </p:sp>
    </p:spTree>
    <p:extLst>
      <p:ext uri="{BB962C8B-B14F-4D97-AF65-F5344CB8AC3E}">
        <p14:creationId xmlns:p14="http://schemas.microsoft.com/office/powerpoint/2010/main" val="1641786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819" y="836185"/>
            <a:ext cx="5231506" cy="5938887"/>
          </a:xfrm>
          <a:prstGeom prst="rect">
            <a:avLst/>
          </a:prstGeom>
        </p:spPr>
      </p:pic>
      <p:grpSp>
        <p:nvGrpSpPr>
          <p:cNvPr id="3" name="Group 2"/>
          <p:cNvGrpSpPr/>
          <p:nvPr/>
        </p:nvGrpSpPr>
        <p:grpSpPr>
          <a:xfrm>
            <a:off x="6331195" y="1729036"/>
            <a:ext cx="5243366" cy="2758123"/>
            <a:chOff x="6123806" y="1351964"/>
            <a:chExt cx="5274023" cy="2999292"/>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45476" y="1631622"/>
              <a:ext cx="1504950" cy="125730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67145" y="3068032"/>
              <a:ext cx="1480536" cy="1283224"/>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45476" y="3080994"/>
              <a:ext cx="1504950" cy="1257300"/>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67145" y="1631622"/>
              <a:ext cx="1480536" cy="1257300"/>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23806" y="3093956"/>
              <a:ext cx="1504950" cy="1257300"/>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123806" y="1631622"/>
              <a:ext cx="1504950" cy="1257300"/>
            </a:xfrm>
            <a:prstGeom prst="rect">
              <a:avLst/>
            </a:prstGeom>
          </p:spPr>
        </p:pic>
        <p:sp>
          <p:nvSpPr>
            <p:cNvPr id="16" name="TextBox 15"/>
            <p:cNvSpPr txBox="1"/>
            <p:nvPr/>
          </p:nvSpPr>
          <p:spPr>
            <a:xfrm>
              <a:off x="6123806" y="1351966"/>
              <a:ext cx="1504950" cy="301220"/>
            </a:xfrm>
            <a:prstGeom prst="rect">
              <a:avLst/>
            </a:prstGeom>
            <a:noFill/>
          </p:spPr>
          <p:txBody>
            <a:bodyPr wrap="square" rtlCol="0">
              <a:spAutoFit/>
            </a:bodyPr>
            <a:lstStyle/>
            <a:p>
              <a:r>
                <a:rPr lang="en-US" sz="1200" b="1" dirty="0" smtClean="0">
                  <a:latin typeface="Times New Roman" panose="02020603050405020304" pitchFamily="18" charset="0"/>
                  <a:cs typeface="Times New Roman" panose="02020603050405020304" pitchFamily="18" charset="0"/>
                </a:rPr>
                <a:t>Microscopic Images</a:t>
              </a:r>
              <a:endParaRPr lang="en-IN" sz="1200" b="1"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7986312" y="1351965"/>
              <a:ext cx="1443836" cy="301220"/>
            </a:xfrm>
            <a:prstGeom prst="rect">
              <a:avLst/>
            </a:prstGeom>
            <a:noFill/>
          </p:spPr>
          <p:txBody>
            <a:bodyPr wrap="square" rtlCol="0">
              <a:spAutoFit/>
            </a:bodyPr>
            <a:lstStyle/>
            <a:p>
              <a:pPr algn="ctr"/>
              <a:r>
                <a:rPr lang="en-US" sz="1200" b="1" dirty="0" smtClean="0">
                  <a:latin typeface="Times New Roman" panose="02020603050405020304" pitchFamily="18" charset="0"/>
                  <a:cs typeface="Times New Roman" panose="02020603050405020304" pitchFamily="18" charset="0"/>
                </a:rPr>
                <a:t>Ground Truth</a:t>
              </a:r>
              <a:endParaRPr lang="en-IN" sz="1200" b="1" dirty="0">
                <a:latin typeface="Times New Roman" panose="02020603050405020304" pitchFamily="18" charset="0"/>
                <a:cs typeface="Times New Roman" panose="02020603050405020304" pitchFamily="18" charset="0"/>
              </a:endParaRPr>
            </a:p>
          </p:txBody>
        </p:sp>
        <p:sp>
          <p:nvSpPr>
            <p:cNvPr id="18" name="TextBox 17"/>
            <p:cNvSpPr txBox="1"/>
            <p:nvPr/>
          </p:nvSpPr>
          <p:spPr>
            <a:xfrm>
              <a:off x="9616996" y="1351964"/>
              <a:ext cx="1780833" cy="301220"/>
            </a:xfrm>
            <a:prstGeom prst="rect">
              <a:avLst/>
            </a:prstGeom>
            <a:noFill/>
          </p:spPr>
          <p:txBody>
            <a:bodyPr wrap="square" rtlCol="0">
              <a:spAutoFit/>
            </a:bodyPr>
            <a:lstStyle/>
            <a:p>
              <a:pPr algn="ctr"/>
              <a:r>
                <a:rPr lang="en-US" sz="1200" b="1" dirty="0" smtClean="0">
                  <a:latin typeface="Times New Roman" panose="02020603050405020304" pitchFamily="18" charset="0"/>
                  <a:cs typeface="Times New Roman" panose="02020603050405020304" pitchFamily="18" charset="0"/>
                </a:rPr>
                <a:t>U-Net Predicted mask</a:t>
              </a:r>
              <a:endParaRPr lang="en-IN" sz="1200" b="1" dirty="0">
                <a:latin typeface="Times New Roman" panose="02020603050405020304" pitchFamily="18" charset="0"/>
                <a:cs typeface="Times New Roman" panose="02020603050405020304" pitchFamily="18" charset="0"/>
              </a:endParaRPr>
            </a:p>
          </p:txBody>
        </p:sp>
      </p:grpSp>
      <p:pic>
        <p:nvPicPr>
          <p:cNvPr id="19"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a:extLst>
              <a:ext uri="{FF2B5EF4-FFF2-40B4-BE49-F238E27FC236}">
                <a16:creationId xmlns="" xmlns:a16="http://schemas.microsoft.com/office/drawing/2014/main" id="{572C64C8-B9A8-903F-7CFE-094C0BF1A78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21" name="TextBox 20"/>
          <p:cNvSpPr txBox="1"/>
          <p:nvPr/>
        </p:nvSpPr>
        <p:spPr>
          <a:xfrm>
            <a:off x="2839394" y="836185"/>
            <a:ext cx="2902931" cy="646331"/>
          </a:xfrm>
          <a:prstGeom prst="rect">
            <a:avLst/>
          </a:prstGeom>
          <a:noFill/>
        </p:spPr>
        <p:txBody>
          <a:bodyPr wrap="square" rtlCol="0">
            <a:spAutoFit/>
          </a:bodyPr>
          <a:lstStyle/>
          <a:p>
            <a:pPr algn="just"/>
            <a:r>
              <a:rPr lang="en-US" dirty="0" smtClean="0">
                <a:latin typeface="Times New Roman" panose="02020603050405020304" pitchFamily="18" charset="0"/>
                <a:cs typeface="Times New Roman" panose="02020603050405020304" pitchFamily="18" charset="0"/>
              </a:rPr>
              <a:t>Testing code using trained weights of U-Net model</a:t>
            </a:r>
            <a:endParaRPr lang="en-IN" dirty="0">
              <a:latin typeface="Times New Roman" panose="02020603050405020304" pitchFamily="18" charset="0"/>
              <a:cs typeface="Times New Roman" panose="02020603050405020304" pitchFamily="18" charset="0"/>
            </a:endParaRPr>
          </a:p>
        </p:txBody>
      </p:sp>
      <p:sp>
        <p:nvSpPr>
          <p:cNvPr id="22" name="TextBox 21"/>
          <p:cNvSpPr txBox="1"/>
          <p:nvPr/>
        </p:nvSpPr>
        <p:spPr>
          <a:xfrm>
            <a:off x="6097803" y="4494510"/>
            <a:ext cx="6170542" cy="338554"/>
          </a:xfrm>
          <a:prstGeom prst="rect">
            <a:avLst/>
          </a:prstGeom>
          <a:noFill/>
        </p:spPr>
        <p:txBody>
          <a:bodyPr wrap="square" rtlCol="0">
            <a:spAutoFit/>
          </a:bodyPr>
          <a:lstStyle/>
          <a:p>
            <a:pPr algn="just"/>
            <a:r>
              <a:rPr lang="en-US" sz="1600" dirty="0" smtClean="0">
                <a:latin typeface="Times New Roman" panose="02020603050405020304" pitchFamily="18" charset="0"/>
                <a:cs typeface="Times New Roman" panose="02020603050405020304" pitchFamily="18" charset="0"/>
              </a:rPr>
              <a:t>Fig. : Visualization result of Microscopic image Testing Sample</a:t>
            </a:r>
            <a:endParaRPr lang="en-IN" sz="1600" dirty="0">
              <a:latin typeface="Times New Roman" panose="02020603050405020304" pitchFamily="18" charset="0"/>
              <a:cs typeface="Times New Roman" panose="02020603050405020304" pitchFamily="18" charset="0"/>
            </a:endParaRPr>
          </a:p>
        </p:txBody>
      </p:sp>
      <p:sp>
        <p:nvSpPr>
          <p:cNvPr id="23" name="TextBox 22"/>
          <p:cNvSpPr txBox="1"/>
          <p:nvPr/>
        </p:nvSpPr>
        <p:spPr>
          <a:xfrm>
            <a:off x="5328107" y="96270"/>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B244E06B-757E-4136-8F06-1A13FD473924}" type="datetime1">
              <a:rPr lang="en-IN" smtClean="0"/>
              <a:t>28-10-2025</a:t>
            </a:fld>
            <a:endParaRPr lang="en-IN"/>
          </a:p>
        </p:txBody>
      </p:sp>
      <p:sp>
        <p:nvSpPr>
          <p:cNvPr id="5" name="Slide Number Placeholder 4"/>
          <p:cNvSpPr>
            <a:spLocks noGrp="1"/>
          </p:cNvSpPr>
          <p:nvPr>
            <p:ph type="sldNum" sz="quarter" idx="12"/>
          </p:nvPr>
        </p:nvSpPr>
        <p:spPr/>
        <p:txBody>
          <a:bodyPr/>
          <a:lstStyle/>
          <a:p>
            <a:fld id="{26606708-FFBC-471E-B8AF-88DD954A4F9C}" type="slidenum">
              <a:rPr lang="en-IN" smtClean="0"/>
              <a:t>15</a:t>
            </a:fld>
            <a:endParaRPr lang="en-IN"/>
          </a:p>
        </p:txBody>
      </p:sp>
    </p:spTree>
    <p:extLst>
      <p:ext uri="{BB962C8B-B14F-4D97-AF65-F5344CB8AC3E}">
        <p14:creationId xmlns:p14="http://schemas.microsoft.com/office/powerpoint/2010/main" val="16483414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References</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342900" indent="-342900" algn="just">
              <a:buFont typeface="+mj-lt"/>
              <a:buAutoNum type="arabicPeriod"/>
            </a:pPr>
            <a:r>
              <a:rPr lang="en-IN" sz="1600" dirty="0" err="1">
                <a:latin typeface="Times New Roman" panose="02020603050405020304" pitchFamily="18" charset="0"/>
                <a:cs typeface="Times New Roman" panose="02020603050405020304" pitchFamily="18" charset="0"/>
              </a:rPr>
              <a:t>Sourav</a:t>
            </a:r>
            <a:r>
              <a:rPr lang="en-IN" sz="1600" dirty="0">
                <a:latin typeface="Times New Roman" panose="02020603050405020304" pitchFamily="18" charset="0"/>
                <a:cs typeface="Times New Roman" panose="02020603050405020304" pitchFamily="18" charset="0"/>
              </a:rPr>
              <a:t> </a:t>
            </a:r>
            <a:r>
              <a:rPr lang="en-IN" sz="1600" dirty="0" err="1">
                <a:latin typeface="Times New Roman" panose="02020603050405020304" pitchFamily="18" charset="0"/>
                <a:cs typeface="Times New Roman" panose="02020603050405020304" pitchFamily="18" charset="0"/>
              </a:rPr>
              <a:t>Dey</a:t>
            </a:r>
            <a:r>
              <a:rPr lang="en-IN" sz="1600" dirty="0">
                <a:latin typeface="Times New Roman" panose="02020603050405020304" pitchFamily="18" charset="0"/>
                <a:cs typeface="Times New Roman" panose="02020603050405020304" pitchFamily="18" charset="0"/>
              </a:rPr>
              <a:t> Roy, </a:t>
            </a:r>
            <a:r>
              <a:rPr lang="en-IN" sz="1600" dirty="0" err="1">
                <a:latin typeface="Times New Roman" panose="02020603050405020304" pitchFamily="18" charset="0"/>
                <a:cs typeface="Times New Roman" panose="02020603050405020304" pitchFamily="18" charset="0"/>
              </a:rPr>
              <a:t>Priya</a:t>
            </a:r>
            <a:r>
              <a:rPr lang="en-IN" sz="1600" dirty="0">
                <a:latin typeface="Times New Roman" panose="02020603050405020304" pitchFamily="18" charset="0"/>
                <a:cs typeface="Times New Roman" panose="02020603050405020304" pitchFamily="18" charset="0"/>
              </a:rPr>
              <a:t> </a:t>
            </a:r>
            <a:r>
              <a:rPr lang="en-IN" sz="1600" dirty="0" err="1">
                <a:latin typeface="Times New Roman" panose="02020603050405020304" pitchFamily="18" charset="0"/>
                <a:cs typeface="Times New Roman" panose="02020603050405020304" pitchFamily="18" charset="0"/>
              </a:rPr>
              <a:t>Saha</a:t>
            </a:r>
            <a:r>
              <a:rPr lang="en-IN" sz="1600" dirty="0">
                <a:latin typeface="Times New Roman" panose="02020603050405020304" pitchFamily="18" charset="0"/>
                <a:cs typeface="Times New Roman" panose="02020603050405020304" pitchFamily="18" charset="0"/>
              </a:rPr>
              <a:t>, </a:t>
            </a:r>
            <a:r>
              <a:rPr lang="en-IN" sz="1600" dirty="0" err="1">
                <a:latin typeface="Times New Roman" panose="02020603050405020304" pitchFamily="18" charset="0"/>
                <a:cs typeface="Times New Roman" panose="02020603050405020304" pitchFamily="18" charset="0"/>
              </a:rPr>
              <a:t>Niharika</a:t>
            </a:r>
            <a:r>
              <a:rPr lang="en-IN" sz="1600" dirty="0">
                <a:latin typeface="Times New Roman" panose="02020603050405020304" pitchFamily="18" charset="0"/>
                <a:cs typeface="Times New Roman" panose="02020603050405020304" pitchFamily="18" charset="0"/>
              </a:rPr>
              <a:t> </a:t>
            </a:r>
            <a:r>
              <a:rPr lang="en-IN" sz="1600" dirty="0" err="1">
                <a:latin typeface="Times New Roman" panose="02020603050405020304" pitchFamily="18" charset="0"/>
                <a:cs typeface="Times New Roman" panose="02020603050405020304" pitchFamily="18" charset="0"/>
              </a:rPr>
              <a:t>Nath</a:t>
            </a:r>
            <a:r>
              <a:rPr lang="en-IN" sz="1600" dirty="0">
                <a:latin typeface="Times New Roman" panose="02020603050405020304" pitchFamily="18" charset="0"/>
                <a:cs typeface="Times New Roman" panose="02020603050405020304" pitchFamily="18" charset="0"/>
              </a:rPr>
              <a:t>, </a:t>
            </a:r>
            <a:r>
              <a:rPr lang="en-IN" sz="1600" dirty="0" err="1">
                <a:latin typeface="Times New Roman" panose="02020603050405020304" pitchFamily="18" charset="0"/>
                <a:cs typeface="Times New Roman" panose="02020603050405020304" pitchFamily="18" charset="0"/>
              </a:rPr>
              <a:t>Abhijit</a:t>
            </a:r>
            <a:r>
              <a:rPr lang="en-IN" sz="1600" dirty="0">
                <a:latin typeface="Times New Roman" panose="02020603050405020304" pitchFamily="18" charset="0"/>
                <a:cs typeface="Times New Roman" panose="02020603050405020304" pitchFamily="18" charset="0"/>
              </a:rPr>
              <a:t> </a:t>
            </a:r>
            <a:r>
              <a:rPr lang="en-IN" sz="1600" dirty="0" err="1">
                <a:latin typeface="Times New Roman" panose="02020603050405020304" pitchFamily="18" charset="0"/>
                <a:cs typeface="Times New Roman" panose="02020603050405020304" pitchFamily="18" charset="0"/>
              </a:rPr>
              <a:t>Datta</a:t>
            </a:r>
            <a:r>
              <a:rPr lang="en-IN" sz="1600" dirty="0">
                <a:latin typeface="Times New Roman" panose="02020603050405020304" pitchFamily="18" charset="0"/>
                <a:cs typeface="Times New Roman" panose="02020603050405020304" pitchFamily="18" charset="0"/>
              </a:rPr>
              <a:t>, and </a:t>
            </a:r>
            <a:r>
              <a:rPr lang="en-IN" sz="1600" dirty="0" err="1">
                <a:latin typeface="Times New Roman" panose="02020603050405020304" pitchFamily="18" charset="0"/>
                <a:cs typeface="Times New Roman" panose="02020603050405020304" pitchFamily="18" charset="0"/>
              </a:rPr>
              <a:t>Mrinal</a:t>
            </a:r>
            <a:r>
              <a:rPr lang="en-IN" sz="1600" dirty="0">
                <a:latin typeface="Times New Roman" panose="02020603050405020304" pitchFamily="18" charset="0"/>
                <a:cs typeface="Times New Roman" panose="02020603050405020304" pitchFamily="18" charset="0"/>
              </a:rPr>
              <a:t> Kanti </a:t>
            </a:r>
            <a:r>
              <a:rPr lang="en-IN" sz="1600" dirty="0" err="1">
                <a:latin typeface="Times New Roman" panose="02020603050405020304" pitchFamily="18" charset="0"/>
                <a:cs typeface="Times New Roman" panose="02020603050405020304" pitchFamily="18" charset="0"/>
              </a:rPr>
              <a:t>Bhowmik</a:t>
            </a:r>
            <a:r>
              <a:rPr lang="en-IN" sz="1600" dirty="0">
                <a:latin typeface="Times New Roman" panose="02020603050405020304" pitchFamily="18" charset="0"/>
                <a:cs typeface="Times New Roman" panose="02020603050405020304" pitchFamily="18" charset="0"/>
              </a:rPr>
              <a:t>, "AGMC-TU Pap-Smear Cytological Image Dataset: Creation, Annotation, and Analysis towards Early Detection of Cervical Cancer", in The 10th IEEE International Conference on Healthcare Informatics (THE PREMIER FORUM FOR ADVANCES IN HEALTHCARE INFORMATICS), Rochester, Minnesota, USA, to be published by IEEE, held on 11th-14th June, 2022, pp. 42-47, DOI: </a:t>
            </a:r>
            <a:r>
              <a:rPr lang="en-IN" sz="1600" dirty="0" smtClean="0">
                <a:latin typeface="Times New Roman" panose="02020603050405020304" pitchFamily="18" charset="0"/>
                <a:cs typeface="Times New Roman" panose="02020603050405020304" pitchFamily="18" charset="0"/>
              </a:rPr>
              <a:t>10.1109/ICHI54592.2022.00018.</a:t>
            </a:r>
          </a:p>
          <a:p>
            <a:pPr marL="342900" indent="-342900" algn="just">
              <a:buFont typeface="+mj-lt"/>
              <a:buAutoNum type="arabicPeriod"/>
            </a:pPr>
            <a:r>
              <a:rPr lang="en-IN" sz="1600" dirty="0" err="1">
                <a:latin typeface="Times New Roman" panose="02020603050405020304" pitchFamily="18" charset="0"/>
                <a:cs typeface="Times New Roman" panose="02020603050405020304" pitchFamily="18" charset="0"/>
              </a:rPr>
              <a:t>Ronneberger</a:t>
            </a:r>
            <a:r>
              <a:rPr lang="en-IN" sz="1600" dirty="0">
                <a:latin typeface="Times New Roman" panose="02020603050405020304" pitchFamily="18" charset="0"/>
                <a:cs typeface="Times New Roman" panose="02020603050405020304" pitchFamily="18" charset="0"/>
              </a:rPr>
              <a:t>, O., Fischer, P., &amp; </a:t>
            </a:r>
            <a:r>
              <a:rPr lang="en-IN" sz="1600" dirty="0" err="1">
                <a:latin typeface="Times New Roman" panose="02020603050405020304" pitchFamily="18" charset="0"/>
                <a:cs typeface="Times New Roman" panose="02020603050405020304" pitchFamily="18" charset="0"/>
              </a:rPr>
              <a:t>Brox</a:t>
            </a:r>
            <a:r>
              <a:rPr lang="en-IN" sz="1600" dirty="0">
                <a:latin typeface="Times New Roman" panose="02020603050405020304" pitchFamily="18" charset="0"/>
                <a:cs typeface="Times New Roman" panose="02020603050405020304" pitchFamily="18" charset="0"/>
              </a:rPr>
              <a:t>, T. (2015, October). U-net: Convolutional networks for biomedical image segmentation. In International Conference on Medical image computing and computer-assisted intervention (pp. 234-241). Cham: Springer international publishing.</a:t>
            </a:r>
          </a:p>
        </p:txBody>
      </p:sp>
      <p:sp>
        <p:nvSpPr>
          <p:cNvPr id="4" name="Date Placeholder 3"/>
          <p:cNvSpPr>
            <a:spLocks noGrp="1"/>
          </p:cNvSpPr>
          <p:nvPr>
            <p:ph type="dt" sz="half" idx="10"/>
          </p:nvPr>
        </p:nvSpPr>
        <p:spPr/>
        <p:txBody>
          <a:bodyPr/>
          <a:lstStyle/>
          <a:p>
            <a:fld id="{F2A21D20-D45C-4C36-984C-99805743315D}" type="datetime1">
              <a:rPr lang="en-IN" smtClean="0"/>
              <a:t>28-10-2025</a:t>
            </a:fld>
            <a:endParaRPr lang="en-IN"/>
          </a:p>
        </p:txBody>
      </p:sp>
      <p:sp>
        <p:nvSpPr>
          <p:cNvPr id="5" name="Slide Number Placeholder 4"/>
          <p:cNvSpPr>
            <a:spLocks noGrp="1"/>
          </p:cNvSpPr>
          <p:nvPr>
            <p:ph type="sldNum" sz="quarter" idx="12"/>
          </p:nvPr>
        </p:nvSpPr>
        <p:spPr/>
        <p:txBody>
          <a:bodyPr/>
          <a:lstStyle/>
          <a:p>
            <a:fld id="{26606708-FFBC-471E-B8AF-88DD954A4F9C}" type="slidenum">
              <a:rPr lang="en-IN" smtClean="0"/>
              <a:t>16</a:t>
            </a:fld>
            <a:endParaRPr lang="en-IN"/>
          </a:p>
        </p:txBody>
      </p:sp>
    </p:spTree>
    <p:extLst>
      <p:ext uri="{BB962C8B-B14F-4D97-AF65-F5344CB8AC3E}">
        <p14:creationId xmlns:p14="http://schemas.microsoft.com/office/powerpoint/2010/main" val="2696677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437" y="836185"/>
            <a:ext cx="10515600" cy="617008"/>
          </a:xfrm>
        </p:spPr>
        <p:txBody>
          <a:bodyPr>
            <a:normAutofit/>
          </a:bodyPr>
          <a:lstStyle/>
          <a:p>
            <a:r>
              <a:rPr lang="en-US" sz="2800" b="1" u="sng"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Content</a:t>
            </a:r>
            <a:endParaRPr lang="en-IN"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46932"/>
            <a:ext cx="10515600" cy="4530031"/>
          </a:xfrm>
        </p:spPr>
        <p:txBody>
          <a:bodyPr>
            <a:normAutofit/>
          </a:bodyPr>
          <a:lstStyle/>
          <a:p>
            <a:r>
              <a:rPr lang="en-US" sz="2400" dirty="0" smtClean="0">
                <a:latin typeface="Times New Roman" panose="02020603050405020304" pitchFamily="18" charset="0"/>
                <a:cs typeface="Times New Roman" panose="02020603050405020304" pitchFamily="18" charset="0"/>
              </a:rPr>
              <a:t>Introduction</a:t>
            </a:r>
          </a:p>
          <a:p>
            <a:r>
              <a:rPr lang="en-IN" sz="2400" dirty="0">
                <a:latin typeface="Times New Roman" panose="02020603050405020304" pitchFamily="18" charset="0"/>
                <a:cs typeface="Times New Roman" panose="02020603050405020304" pitchFamily="18" charset="0"/>
              </a:rPr>
              <a:t>Importance of Nucleus Segmentation in Microscopic Images</a:t>
            </a:r>
            <a:endParaRPr lang="en-US" sz="2400" dirty="0" smtClean="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Deep Learning-Based Analysis of Microscopic Cell Images</a:t>
            </a:r>
          </a:p>
          <a:p>
            <a:r>
              <a:rPr lang="en-US" sz="2400" dirty="0">
                <a:latin typeface="Times New Roman" panose="02020603050405020304" pitchFamily="18" charset="0"/>
                <a:cs typeface="Times New Roman" panose="02020603050405020304" pitchFamily="18" charset="0"/>
              </a:rPr>
              <a:t>Why Choose </a:t>
            </a:r>
            <a:r>
              <a:rPr lang="en-US" sz="2400" dirty="0" smtClean="0">
                <a:latin typeface="Times New Roman" panose="02020603050405020304" pitchFamily="18" charset="0"/>
                <a:cs typeface="Times New Roman" panose="02020603050405020304" pitchFamily="18" charset="0"/>
              </a:rPr>
              <a:t>U-Net?</a:t>
            </a:r>
          </a:p>
          <a:p>
            <a:r>
              <a:rPr lang="en-US" sz="2400" dirty="0">
                <a:latin typeface="Times New Roman" panose="02020603050405020304" pitchFamily="18" charset="0"/>
                <a:cs typeface="Times New Roman" panose="02020603050405020304" pitchFamily="18" charset="0"/>
              </a:rPr>
              <a:t>Nucleus Segmentation from Microscopic Images Using Deep Neural </a:t>
            </a:r>
            <a:r>
              <a:rPr lang="en-US" sz="2400" dirty="0" smtClean="0">
                <a:latin typeface="Times New Roman" panose="02020603050405020304" pitchFamily="18" charset="0"/>
                <a:cs typeface="Times New Roman" panose="02020603050405020304" pitchFamily="18" charset="0"/>
              </a:rPr>
              <a:t>Network</a:t>
            </a:r>
          </a:p>
          <a:p>
            <a:pPr lvl="1"/>
            <a:r>
              <a:rPr lang="en-US" dirty="0">
                <a:latin typeface="Times New Roman" panose="02020603050405020304" pitchFamily="18" charset="0"/>
                <a:cs typeface="Times New Roman" panose="02020603050405020304" pitchFamily="18" charset="0"/>
              </a:rPr>
              <a:t>Working of Convolution </a:t>
            </a:r>
            <a:r>
              <a:rPr lang="en-US" dirty="0" smtClean="0">
                <a:latin typeface="Times New Roman" panose="02020603050405020304" pitchFamily="18" charset="0"/>
                <a:cs typeface="Times New Roman" panose="02020603050405020304" pitchFamily="18" charset="0"/>
              </a:rPr>
              <a:t>Block</a:t>
            </a:r>
          </a:p>
          <a:p>
            <a:r>
              <a:rPr lang="en-US" sz="2400" dirty="0">
                <a:latin typeface="Times New Roman" panose="02020603050405020304" pitchFamily="18" charset="0"/>
                <a:cs typeface="Times New Roman" panose="02020603050405020304" pitchFamily="18" charset="0"/>
              </a:rPr>
              <a:t>Demonstration of Hands on U-Net </a:t>
            </a:r>
            <a:r>
              <a:rPr lang="en-US" sz="2400" dirty="0" smtClean="0">
                <a:latin typeface="Times New Roman" panose="02020603050405020304" pitchFamily="18" charset="0"/>
                <a:cs typeface="Times New Roman" panose="02020603050405020304" pitchFamily="18" charset="0"/>
              </a:rPr>
              <a:t>Architecture</a:t>
            </a:r>
          </a:p>
          <a:p>
            <a:pPr lvl="1"/>
            <a:r>
              <a:rPr lang="en-US" dirty="0" smtClean="0">
                <a:latin typeface="Times New Roman" panose="02020603050405020304" pitchFamily="18" charset="0"/>
                <a:cs typeface="Times New Roman" panose="02020603050405020304" pitchFamily="18" charset="0"/>
              </a:rPr>
              <a:t>Practical </a:t>
            </a:r>
            <a:r>
              <a:rPr lang="en-US" dirty="0">
                <a:latin typeface="Times New Roman" panose="02020603050405020304" pitchFamily="18" charset="0"/>
                <a:cs typeface="Times New Roman" panose="02020603050405020304" pitchFamily="18" charset="0"/>
              </a:rPr>
              <a:t>Explanation of U-Net using </a:t>
            </a:r>
            <a:r>
              <a:rPr lang="en-US" dirty="0" smtClean="0">
                <a:latin typeface="Times New Roman" panose="02020603050405020304" pitchFamily="18" charset="0"/>
                <a:cs typeface="Times New Roman" panose="02020603050405020304" pitchFamily="18" charset="0"/>
              </a:rPr>
              <a:t>Python</a:t>
            </a:r>
          </a:p>
          <a:p>
            <a:r>
              <a:rPr lang="en-US" sz="2400" dirty="0" smtClean="0">
                <a:latin typeface="Times New Roman" panose="02020603050405020304" pitchFamily="18" charset="0"/>
                <a:cs typeface="Times New Roman" panose="02020603050405020304" pitchFamily="18" charset="0"/>
              </a:rPr>
              <a:t>References</a:t>
            </a:r>
            <a:endParaRPr lang="en-IN" sz="2400" dirty="0">
              <a:latin typeface="Times New Roman" panose="02020603050405020304" pitchFamily="18" charset="0"/>
              <a:cs typeface="Times New Roman" panose="02020603050405020304" pitchFamily="18" charset="0"/>
            </a:endParaRPr>
          </a:p>
          <a:p>
            <a:pPr marL="0" indent="0">
              <a:buNone/>
            </a:pP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IN" dirty="0"/>
          </a:p>
        </p:txBody>
      </p:sp>
      <p:pic>
        <p:nvPicPr>
          <p:cNvPr id="4"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 xmlns:a16="http://schemas.microsoft.com/office/drawing/2014/main" id="{572C64C8-B9A8-903F-7CFE-094C0BF1A7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6" name="Date Placeholder 5"/>
          <p:cNvSpPr>
            <a:spLocks noGrp="1"/>
          </p:cNvSpPr>
          <p:nvPr>
            <p:ph type="dt" sz="half" idx="10"/>
          </p:nvPr>
        </p:nvSpPr>
        <p:spPr/>
        <p:txBody>
          <a:bodyPr/>
          <a:lstStyle/>
          <a:p>
            <a:fld id="{A10FB656-8F6C-4C41-860C-B5D6F0CBEAF2}" type="datetime1">
              <a:rPr lang="en-IN" smtClean="0"/>
              <a:t>28-10-2025</a:t>
            </a:fld>
            <a:endParaRPr lang="en-IN"/>
          </a:p>
        </p:txBody>
      </p:sp>
      <p:sp>
        <p:nvSpPr>
          <p:cNvPr id="7" name="Slide Number Placeholder 6"/>
          <p:cNvSpPr>
            <a:spLocks noGrp="1"/>
          </p:cNvSpPr>
          <p:nvPr>
            <p:ph type="sldNum" sz="quarter" idx="12"/>
          </p:nvPr>
        </p:nvSpPr>
        <p:spPr/>
        <p:txBody>
          <a:bodyPr/>
          <a:lstStyle/>
          <a:p>
            <a:fld id="{26606708-FFBC-471E-B8AF-88DD954A4F9C}" type="slidenum">
              <a:rPr lang="en-IN" smtClean="0"/>
              <a:t>2</a:t>
            </a:fld>
            <a:endParaRPr lang="en-IN"/>
          </a:p>
        </p:txBody>
      </p:sp>
    </p:spTree>
    <p:extLst>
      <p:ext uri="{BB962C8B-B14F-4D97-AF65-F5344CB8AC3E}">
        <p14:creationId xmlns:p14="http://schemas.microsoft.com/office/powerpoint/2010/main" val="925008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Introduction</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Cervical cancer is among the leading causes of cancer-related deaths in women</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Early </a:t>
            </a:r>
            <a:r>
              <a:rPr lang="en-US" sz="2400" dirty="0">
                <a:latin typeface="Times New Roman" panose="02020603050405020304" pitchFamily="18" charset="0"/>
                <a:cs typeface="Times New Roman" panose="02020603050405020304" pitchFamily="18" charset="0"/>
              </a:rPr>
              <a:t>detection through </a:t>
            </a:r>
            <a:r>
              <a:rPr lang="en-US" sz="2400" dirty="0" smtClean="0">
                <a:latin typeface="Times New Roman" panose="02020603050405020304" pitchFamily="18" charset="0"/>
                <a:cs typeface="Times New Roman" panose="02020603050405020304" pitchFamily="18" charset="0"/>
              </a:rPr>
              <a:t>microscopic </a:t>
            </a:r>
            <a:r>
              <a:rPr lang="en-US" sz="2400" dirty="0" err="1" smtClean="0">
                <a:latin typeface="Times New Roman" panose="02020603050405020304" pitchFamily="18" charset="0"/>
                <a:cs typeface="Times New Roman" panose="02020603050405020304" pitchFamily="18" charset="0"/>
              </a:rPr>
              <a:t>imageis</a:t>
            </a:r>
            <a:r>
              <a:rPr lang="en-US" sz="2400" dirty="0" smtClean="0">
                <a:latin typeface="Times New Roman" panose="02020603050405020304" pitchFamily="18" charset="0"/>
                <a:cs typeface="Times New Roman" panose="02020603050405020304" pitchFamily="18" charset="0"/>
              </a:rPr>
              <a:t> critical[1].</a:t>
            </a:r>
          </a:p>
          <a:p>
            <a:r>
              <a:rPr lang="en-US" sz="2400" b="1" dirty="0" smtClean="0">
                <a:latin typeface="Times New Roman" panose="02020603050405020304" pitchFamily="18" charset="0"/>
                <a:cs typeface="Times New Roman" panose="02020603050405020304" pitchFamily="18" charset="0"/>
              </a:rPr>
              <a:t>Manual </a:t>
            </a:r>
            <a:r>
              <a:rPr lang="en-US" sz="2400" b="1" dirty="0">
                <a:latin typeface="Times New Roman" panose="02020603050405020304" pitchFamily="18" charset="0"/>
                <a:cs typeface="Times New Roman" panose="02020603050405020304" pitchFamily="18" charset="0"/>
              </a:rPr>
              <a:t>examination of </a:t>
            </a:r>
            <a:r>
              <a:rPr lang="en-US" sz="2400" b="1" dirty="0" smtClean="0">
                <a:latin typeface="Times New Roman" panose="02020603050405020304" pitchFamily="18" charset="0"/>
                <a:cs typeface="Times New Roman" panose="02020603050405020304" pitchFamily="18" charset="0"/>
              </a:rPr>
              <a:t>microscopic </a:t>
            </a:r>
            <a:r>
              <a:rPr lang="en-US" sz="2400" b="1" dirty="0">
                <a:latin typeface="Times New Roman" panose="02020603050405020304" pitchFamily="18" charset="0"/>
                <a:cs typeface="Times New Roman" panose="02020603050405020304" pitchFamily="18" charset="0"/>
              </a:rPr>
              <a:t>images is time-consuming and subjective</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Automation using deep learning based </a:t>
            </a:r>
            <a:r>
              <a:rPr lang="en-US" sz="2400" b="1" dirty="0">
                <a:latin typeface="Times New Roman" panose="02020603050405020304" pitchFamily="18" charset="0"/>
                <a:cs typeface="Times New Roman" panose="02020603050405020304" pitchFamily="18" charset="0"/>
              </a:rPr>
              <a:t>image segmentation enhances accuracy and efficiency</a:t>
            </a:r>
            <a:r>
              <a:rPr lang="en-US" sz="2400" dirty="0" smtClean="0">
                <a:latin typeface="Times New Roman" panose="02020603050405020304" pitchFamily="18" charset="0"/>
                <a:cs typeface="Times New Roman" panose="02020603050405020304" pitchFamily="18" charset="0"/>
              </a:rPr>
              <a:t>.</a:t>
            </a:r>
          </a:p>
          <a:p>
            <a:r>
              <a:rPr lang="en-IN" sz="2400" dirty="0">
                <a:latin typeface="Times New Roman" panose="02020603050405020304" pitchFamily="18" charset="0"/>
                <a:cs typeface="Times New Roman" panose="02020603050405020304" pitchFamily="18" charset="0"/>
              </a:rPr>
              <a:t>Process of separating cell structures (nucleus, cytoplasm, background) in microscopic </a:t>
            </a:r>
            <a:r>
              <a:rPr lang="en-IN" sz="2400" dirty="0" smtClean="0">
                <a:latin typeface="Times New Roman" panose="02020603050405020304" pitchFamily="18" charset="0"/>
                <a:cs typeface="Times New Roman" panose="02020603050405020304" pitchFamily="18" charset="0"/>
              </a:rPr>
              <a:t>images[1].</a:t>
            </a:r>
          </a:p>
          <a:p>
            <a:r>
              <a:rPr lang="en-IN" sz="2400" dirty="0" smtClean="0">
                <a:latin typeface="Times New Roman" panose="02020603050405020304" pitchFamily="18" charset="0"/>
                <a:cs typeface="Times New Roman" panose="02020603050405020304" pitchFamily="18" charset="0"/>
              </a:rPr>
              <a:t>Focuses </a:t>
            </a:r>
            <a:r>
              <a:rPr lang="en-IN" sz="2400" dirty="0">
                <a:latin typeface="Times New Roman" panose="02020603050405020304" pitchFamily="18" charset="0"/>
                <a:cs typeface="Times New Roman" panose="02020603050405020304" pitchFamily="18" charset="0"/>
              </a:rPr>
              <a:t>on </a:t>
            </a:r>
            <a:r>
              <a:rPr lang="en-IN" sz="2400" b="1" dirty="0">
                <a:latin typeface="Times New Roman" panose="02020603050405020304" pitchFamily="18" charset="0"/>
                <a:cs typeface="Times New Roman" panose="02020603050405020304" pitchFamily="18" charset="0"/>
              </a:rPr>
              <a:t>extracting nucleus region</a:t>
            </a:r>
            <a:r>
              <a:rPr lang="en-IN" sz="2400" dirty="0">
                <a:latin typeface="Times New Roman" panose="02020603050405020304" pitchFamily="18" charset="0"/>
                <a:cs typeface="Times New Roman" panose="02020603050405020304" pitchFamily="18" charset="0"/>
              </a:rPr>
              <a:t>, which provides diagnostic </a:t>
            </a:r>
            <a:r>
              <a:rPr lang="en-IN" sz="2400" dirty="0" smtClean="0">
                <a:latin typeface="Times New Roman" panose="02020603050405020304" pitchFamily="18" charset="0"/>
                <a:cs typeface="Times New Roman" panose="02020603050405020304" pitchFamily="18" charset="0"/>
              </a:rPr>
              <a:t>features[1].</a:t>
            </a:r>
          </a:p>
        </p:txBody>
      </p:sp>
      <p:pic>
        <p:nvPicPr>
          <p:cNvPr id="4"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 xmlns:a16="http://schemas.microsoft.com/office/drawing/2014/main" id="{572C64C8-B9A8-903F-7CFE-094C0BF1A7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6" name="Date Placeholder 5"/>
          <p:cNvSpPr>
            <a:spLocks noGrp="1"/>
          </p:cNvSpPr>
          <p:nvPr>
            <p:ph type="dt" sz="half" idx="10"/>
          </p:nvPr>
        </p:nvSpPr>
        <p:spPr/>
        <p:txBody>
          <a:bodyPr/>
          <a:lstStyle/>
          <a:p>
            <a:fld id="{23128C9B-E90C-4388-B00D-78F3F0E0C708}" type="datetime1">
              <a:rPr lang="en-IN" smtClean="0"/>
              <a:t>28-10-2025</a:t>
            </a:fld>
            <a:endParaRPr lang="en-IN"/>
          </a:p>
        </p:txBody>
      </p:sp>
      <p:sp>
        <p:nvSpPr>
          <p:cNvPr id="7" name="Slide Number Placeholder 6"/>
          <p:cNvSpPr>
            <a:spLocks noGrp="1"/>
          </p:cNvSpPr>
          <p:nvPr>
            <p:ph type="sldNum" sz="quarter" idx="12"/>
          </p:nvPr>
        </p:nvSpPr>
        <p:spPr/>
        <p:txBody>
          <a:bodyPr/>
          <a:lstStyle/>
          <a:p>
            <a:fld id="{26606708-FFBC-471E-B8AF-88DD954A4F9C}" type="slidenum">
              <a:rPr lang="en-IN" smtClean="0"/>
              <a:t>3</a:t>
            </a:fld>
            <a:endParaRPr lang="en-IN"/>
          </a:p>
        </p:txBody>
      </p:sp>
    </p:spTree>
    <p:extLst>
      <p:ext uri="{BB962C8B-B14F-4D97-AF65-F5344CB8AC3E}">
        <p14:creationId xmlns:p14="http://schemas.microsoft.com/office/powerpoint/2010/main" val="37474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488950"/>
            <a:ext cx="10515600" cy="892175"/>
          </a:xfrm>
        </p:spPr>
        <p:txBody>
          <a:bodyPr>
            <a:normAutofit/>
          </a:bodyPr>
          <a:lstStyle/>
          <a:p>
            <a:r>
              <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Importance of Nucleus </a:t>
            </a:r>
            <a:r>
              <a:rPr lang="en-IN"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Segmentation in Microscopic Images</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66701" y="1304925"/>
            <a:ext cx="8325204" cy="5229225"/>
          </a:xfrm>
        </p:spPr>
        <p:txBody>
          <a:bodyPr>
            <a:noAutofit/>
          </a:bodyPr>
          <a:lstStyle/>
          <a:p>
            <a:pPr algn="just"/>
            <a:r>
              <a:rPr lang="en-US" sz="2400" dirty="0">
                <a:latin typeface="Times New Roman" panose="02020603050405020304" pitchFamily="18" charset="0"/>
                <a:cs typeface="Times New Roman" panose="02020603050405020304" pitchFamily="18" charset="0"/>
              </a:rPr>
              <a:t>Early-stage detection is critical in cervical cancer, as the disease is highly treatable when diagnosed before </a:t>
            </a:r>
            <a:r>
              <a:rPr lang="en-US" sz="2400" dirty="0" smtClean="0">
                <a:latin typeface="Times New Roman" panose="02020603050405020304" pitchFamily="18" charset="0"/>
                <a:cs typeface="Times New Roman" panose="02020603050405020304" pitchFamily="18" charset="0"/>
              </a:rPr>
              <a:t>invasion[1].</a:t>
            </a:r>
          </a:p>
          <a:p>
            <a:pPr algn="just"/>
            <a:r>
              <a:rPr lang="en-US" sz="2400" dirty="0" smtClean="0">
                <a:latin typeface="Times New Roman" panose="02020603050405020304" pitchFamily="18" charset="0"/>
                <a:cs typeface="Times New Roman" panose="02020603050405020304" pitchFamily="18" charset="0"/>
              </a:rPr>
              <a:t>Cytological </a:t>
            </a:r>
            <a:r>
              <a:rPr lang="en-US" sz="2400" dirty="0">
                <a:latin typeface="Times New Roman" panose="02020603050405020304" pitchFamily="18" charset="0"/>
                <a:cs typeface="Times New Roman" panose="02020603050405020304" pitchFamily="18" charset="0"/>
              </a:rPr>
              <a:t>analysis of </a:t>
            </a:r>
            <a:r>
              <a:rPr lang="en-US" sz="2400" dirty="0" smtClean="0">
                <a:latin typeface="Times New Roman" panose="02020603050405020304" pitchFamily="18" charset="0"/>
                <a:cs typeface="Times New Roman" panose="02020603050405020304" pitchFamily="18" charset="0"/>
              </a:rPr>
              <a:t>microscopic </a:t>
            </a:r>
            <a:r>
              <a:rPr lang="en-US" sz="2400" dirty="0">
                <a:latin typeface="Times New Roman" panose="02020603050405020304" pitchFamily="18" charset="0"/>
                <a:cs typeface="Times New Roman" panose="02020603050405020304" pitchFamily="18" charset="0"/>
              </a:rPr>
              <a:t>images helps identify precancerous changes by examining </a:t>
            </a:r>
            <a:r>
              <a:rPr lang="en-US" sz="2400" b="1" dirty="0">
                <a:latin typeface="Times New Roman" panose="02020603050405020304" pitchFamily="18" charset="0"/>
                <a:cs typeface="Times New Roman" panose="02020603050405020304" pitchFamily="18" charset="0"/>
              </a:rPr>
              <a:t>nuclear morphology </a:t>
            </a:r>
            <a:r>
              <a:rPr lang="en-US" sz="2400" dirty="0" smtClean="0">
                <a:latin typeface="Times New Roman" panose="02020603050405020304" pitchFamily="18" charset="0"/>
                <a:cs typeface="Times New Roman" panose="02020603050405020304" pitchFamily="18" charset="0"/>
              </a:rPr>
              <a:t>which </a:t>
            </a:r>
            <a:r>
              <a:rPr lang="en-US" sz="2400" b="1" dirty="0" smtClean="0">
                <a:latin typeface="Times New Roman" panose="02020603050405020304" pitchFamily="18" charset="0"/>
                <a:cs typeface="Times New Roman" panose="02020603050405020304" pitchFamily="18" charset="0"/>
              </a:rPr>
              <a:t>changes </a:t>
            </a:r>
            <a:r>
              <a:rPr lang="en-US" sz="2400" b="1" dirty="0">
                <a:latin typeface="Times New Roman" panose="02020603050405020304" pitchFamily="18" charset="0"/>
                <a:cs typeface="Times New Roman" panose="02020603050405020304" pitchFamily="18" charset="0"/>
              </a:rPr>
              <a:t>in size, shape, chromatin texture, and nucleus-to-cytoplasm ratio are vital diagnostic </a:t>
            </a:r>
            <a:r>
              <a:rPr lang="en-US" sz="2400" b="1" dirty="0" smtClean="0">
                <a:latin typeface="Times New Roman" panose="02020603050405020304" pitchFamily="18" charset="0"/>
                <a:cs typeface="Times New Roman" panose="02020603050405020304" pitchFamily="18" charset="0"/>
              </a:rPr>
              <a:t>indicators</a:t>
            </a:r>
            <a:r>
              <a:rPr lang="en-US" sz="2400" dirty="0" smtClean="0">
                <a:latin typeface="Times New Roman" panose="02020603050405020304" pitchFamily="18" charset="0"/>
                <a:cs typeface="Times New Roman" panose="02020603050405020304" pitchFamily="18" charset="0"/>
              </a:rPr>
              <a:t>[1].</a:t>
            </a: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nucleus region contains the most discriminative features for differentiating between normal, </a:t>
            </a:r>
            <a:r>
              <a:rPr lang="en-US" sz="2400" dirty="0" smtClean="0">
                <a:latin typeface="Times New Roman" panose="02020603050405020304" pitchFamily="18" charset="0"/>
                <a:cs typeface="Times New Roman" panose="02020603050405020304" pitchFamily="18" charset="0"/>
              </a:rPr>
              <a:t>and malignant </a:t>
            </a:r>
            <a:r>
              <a:rPr lang="en-US" sz="2400" dirty="0">
                <a:latin typeface="Times New Roman" panose="02020603050405020304" pitchFamily="18" charset="0"/>
                <a:cs typeface="Times New Roman" panose="02020603050405020304" pitchFamily="18" charset="0"/>
              </a:rPr>
              <a:t>cells</a:t>
            </a:r>
            <a:r>
              <a:rPr lang="en-US" sz="2400" dirty="0" smtClean="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Therefore</a:t>
            </a:r>
            <a:r>
              <a:rPr lang="en-US" sz="2400" dirty="0">
                <a:latin typeface="Times New Roman" panose="02020603050405020304" pitchFamily="18" charset="0"/>
                <a:cs typeface="Times New Roman" panose="02020603050405020304" pitchFamily="18" charset="0"/>
              </a:rPr>
              <a:t>, precise segmentation of the nucleus is a foundational step in</a:t>
            </a:r>
            <a:r>
              <a:rPr lang="en-US" sz="2400" dirty="0" smtClean="0">
                <a:latin typeface="Times New Roman" panose="02020603050405020304" pitchFamily="18" charset="0"/>
                <a:cs typeface="Times New Roman" panose="02020603050405020304" pitchFamily="18" charset="0"/>
              </a:rPr>
              <a:t>:</a:t>
            </a:r>
          </a:p>
          <a:p>
            <a:pPr lvl="1" algn="just"/>
            <a:r>
              <a:rPr lang="en-US" sz="2000" dirty="0" smtClean="0">
                <a:latin typeface="Times New Roman" panose="02020603050405020304" pitchFamily="18" charset="0"/>
                <a:cs typeface="Times New Roman" panose="02020603050405020304" pitchFamily="18" charset="0"/>
              </a:rPr>
              <a:t>Feature </a:t>
            </a:r>
            <a:r>
              <a:rPr lang="en-US" sz="2000" dirty="0">
                <a:latin typeface="Times New Roman" panose="02020603050405020304" pitchFamily="18" charset="0"/>
                <a:cs typeface="Times New Roman" panose="02020603050405020304" pitchFamily="18" charset="0"/>
              </a:rPr>
              <a:t>extraction for </a:t>
            </a:r>
            <a:r>
              <a:rPr lang="en-US" sz="2000" dirty="0" smtClean="0">
                <a:latin typeface="Times New Roman" panose="02020603050405020304" pitchFamily="18" charset="0"/>
                <a:cs typeface="Times New Roman" panose="02020603050405020304" pitchFamily="18" charset="0"/>
              </a:rPr>
              <a:t>classification</a:t>
            </a:r>
          </a:p>
          <a:p>
            <a:pPr lvl="1" algn="just"/>
            <a:r>
              <a:rPr lang="en-US" sz="2000" dirty="0" smtClean="0">
                <a:latin typeface="Times New Roman" panose="02020603050405020304" pitchFamily="18" charset="0"/>
                <a:cs typeface="Times New Roman" panose="02020603050405020304" pitchFamily="18" charset="0"/>
              </a:rPr>
              <a:t>Reducing </a:t>
            </a:r>
            <a:r>
              <a:rPr lang="en-US" sz="2000" dirty="0">
                <a:latin typeface="Times New Roman" panose="02020603050405020304" pitchFamily="18" charset="0"/>
                <a:cs typeface="Times New Roman" panose="02020603050405020304" pitchFamily="18" charset="0"/>
              </a:rPr>
              <a:t>human subjectivity in visual </a:t>
            </a:r>
            <a:r>
              <a:rPr lang="en-US" sz="2000" dirty="0" smtClean="0">
                <a:latin typeface="Times New Roman" panose="02020603050405020304" pitchFamily="18" charset="0"/>
                <a:cs typeface="Times New Roman" panose="02020603050405020304" pitchFamily="18" charset="0"/>
              </a:rPr>
              <a:t>screening</a:t>
            </a:r>
          </a:p>
          <a:p>
            <a:pPr lvl="1" algn="just"/>
            <a:r>
              <a:rPr lang="en-US" sz="2000" dirty="0" smtClean="0">
                <a:latin typeface="Times New Roman" panose="02020603050405020304" pitchFamily="18" charset="0"/>
                <a:cs typeface="Times New Roman" panose="02020603050405020304" pitchFamily="18" charset="0"/>
              </a:rPr>
              <a:t>Automating </a:t>
            </a:r>
            <a:r>
              <a:rPr lang="en-US" sz="2000" dirty="0">
                <a:latin typeface="Times New Roman" panose="02020603050405020304" pitchFamily="18" charset="0"/>
                <a:cs typeface="Times New Roman" panose="02020603050405020304" pitchFamily="18" charset="0"/>
              </a:rPr>
              <a:t>diagnostic pipelines for large-scale screening programs</a:t>
            </a:r>
            <a:endParaRPr lang="en-IN" sz="20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95834" y="1381125"/>
            <a:ext cx="2402186" cy="200689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9604" y="3919537"/>
            <a:ext cx="2334646" cy="1950464"/>
          </a:xfrm>
          <a:prstGeom prst="rect">
            <a:avLst/>
          </a:prstGeom>
        </p:spPr>
      </p:pic>
      <p:sp>
        <p:nvSpPr>
          <p:cNvPr id="8" name="Rectangle 7"/>
          <p:cNvSpPr/>
          <p:nvPr/>
        </p:nvSpPr>
        <p:spPr>
          <a:xfrm>
            <a:off x="9967865" y="1665838"/>
            <a:ext cx="434567" cy="525101"/>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Rectangle 8"/>
          <p:cNvSpPr/>
          <p:nvPr/>
        </p:nvSpPr>
        <p:spPr>
          <a:xfrm>
            <a:off x="10058400" y="4354717"/>
            <a:ext cx="1403287" cy="1267485"/>
          </a:xfrm>
          <a:prstGeom prst="rect">
            <a:avLst/>
          </a:prstGeom>
          <a:noFill/>
          <a:ln w="222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9"/>
          <p:cNvSpPr txBox="1"/>
          <p:nvPr/>
        </p:nvSpPr>
        <p:spPr>
          <a:xfrm>
            <a:off x="8554825" y="3478722"/>
            <a:ext cx="3765665" cy="338554"/>
          </a:xfrm>
          <a:prstGeom prst="rect">
            <a:avLst/>
          </a:prstGeom>
          <a:noFill/>
        </p:spPr>
        <p:txBody>
          <a:bodyPr wrap="square" rtlCol="0">
            <a:spAutoFit/>
          </a:bodyPr>
          <a:lstStyle/>
          <a:p>
            <a:r>
              <a:rPr lang="en-IN" sz="1600" dirty="0" smtClean="0">
                <a:latin typeface="Times New Roman" panose="02020603050405020304" pitchFamily="18" charset="0"/>
                <a:cs typeface="Times New Roman" panose="02020603050405020304" pitchFamily="18" charset="0"/>
              </a:rPr>
              <a:t>Fig. 1: Normal Microscopic Cell Image [1]</a:t>
            </a:r>
            <a:endParaRPr lang="en-IN" sz="16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8418045" y="5914873"/>
            <a:ext cx="3961714" cy="338554"/>
          </a:xfrm>
          <a:prstGeom prst="rect">
            <a:avLst/>
          </a:prstGeom>
          <a:noFill/>
        </p:spPr>
        <p:txBody>
          <a:bodyPr wrap="square" rtlCol="0">
            <a:spAutoFit/>
          </a:bodyPr>
          <a:lstStyle/>
          <a:p>
            <a:r>
              <a:rPr lang="en-IN" sz="1600" dirty="0" smtClean="0">
                <a:latin typeface="Times New Roman" panose="02020603050405020304" pitchFamily="18" charset="0"/>
                <a:cs typeface="Times New Roman" panose="02020603050405020304" pitchFamily="18" charset="0"/>
              </a:rPr>
              <a:t>Fig. 2: Abnormal Microscopic Cell Image[1]</a:t>
            </a:r>
            <a:endParaRPr lang="en-IN" sz="1600" dirty="0">
              <a:latin typeface="Times New Roman" panose="02020603050405020304" pitchFamily="18" charset="0"/>
              <a:cs typeface="Times New Roman" panose="02020603050405020304" pitchFamily="18" charset="0"/>
            </a:endParaRPr>
          </a:p>
        </p:txBody>
      </p:sp>
      <p:pic>
        <p:nvPicPr>
          <p:cNvPr id="12"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 xmlns:a16="http://schemas.microsoft.com/office/drawing/2014/main" id="{572C64C8-B9A8-903F-7CFE-094C0BF1A78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4" name="Date Placeholder 3"/>
          <p:cNvSpPr>
            <a:spLocks noGrp="1"/>
          </p:cNvSpPr>
          <p:nvPr>
            <p:ph type="dt" sz="half" idx="10"/>
          </p:nvPr>
        </p:nvSpPr>
        <p:spPr/>
        <p:txBody>
          <a:bodyPr/>
          <a:lstStyle/>
          <a:p>
            <a:fld id="{B18F3B08-B775-4EC1-B184-254AA5BB9B49}" type="datetime1">
              <a:rPr lang="en-IN" smtClean="0"/>
              <a:t>28-10-2025</a:t>
            </a:fld>
            <a:endParaRPr lang="en-IN"/>
          </a:p>
        </p:txBody>
      </p:sp>
      <p:sp>
        <p:nvSpPr>
          <p:cNvPr id="5" name="Slide Number Placeholder 4"/>
          <p:cNvSpPr>
            <a:spLocks noGrp="1"/>
          </p:cNvSpPr>
          <p:nvPr>
            <p:ph type="sldNum" sz="quarter" idx="12"/>
          </p:nvPr>
        </p:nvSpPr>
        <p:spPr/>
        <p:txBody>
          <a:bodyPr/>
          <a:lstStyle/>
          <a:p>
            <a:fld id="{26606708-FFBC-471E-B8AF-88DD954A4F9C}" type="slidenum">
              <a:rPr lang="en-IN" smtClean="0"/>
              <a:t>4</a:t>
            </a:fld>
            <a:endParaRPr lang="en-IN"/>
          </a:p>
        </p:txBody>
      </p:sp>
    </p:spTree>
    <p:extLst>
      <p:ext uri="{BB962C8B-B14F-4D97-AF65-F5344CB8AC3E}">
        <p14:creationId xmlns:p14="http://schemas.microsoft.com/office/powerpoint/2010/main" val="3979161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1118169" y="418092"/>
            <a:ext cx="9532923" cy="6021635"/>
            <a:chOff x="959141" y="136185"/>
            <a:chExt cx="9532923" cy="6021635"/>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41" y="1874498"/>
              <a:ext cx="2108968" cy="1761923"/>
            </a:xfrm>
            <a:prstGeom prst="rect">
              <a:avLst/>
            </a:prstGeom>
          </p:spPr>
        </p:pic>
        <p:sp>
          <p:nvSpPr>
            <p:cNvPr id="6" name="TextBox 5"/>
            <p:cNvSpPr txBox="1"/>
            <p:nvPr/>
          </p:nvSpPr>
          <p:spPr>
            <a:xfrm>
              <a:off x="1284051" y="3692255"/>
              <a:ext cx="1459148" cy="369332"/>
            </a:xfrm>
            <a:prstGeom prst="rect">
              <a:avLst/>
            </a:prstGeom>
            <a:noFill/>
          </p:spPr>
          <p:txBody>
            <a:bodyPr wrap="square" rtlCol="0">
              <a:spAutoFit/>
            </a:bodyPr>
            <a:lstStyle/>
            <a:p>
              <a:r>
                <a:rPr lang="en-IN" dirty="0" smtClean="0">
                  <a:latin typeface="Times New Roman" panose="02020603050405020304" pitchFamily="18" charset="0"/>
                  <a:cs typeface="Times New Roman" panose="02020603050405020304" pitchFamily="18" charset="0"/>
                </a:rPr>
                <a:t>Input Image</a:t>
              </a:r>
              <a:endParaRPr lang="en-IN"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410" y="1731521"/>
              <a:ext cx="2238375" cy="2047875"/>
            </a:xfrm>
            <a:prstGeom prst="rect">
              <a:avLst/>
            </a:prstGeom>
          </p:spPr>
        </p:pic>
        <p:sp>
          <p:nvSpPr>
            <p:cNvPr id="8" name="Right Arrow 7"/>
            <p:cNvSpPr/>
            <p:nvPr/>
          </p:nvSpPr>
          <p:spPr>
            <a:xfrm>
              <a:off x="3385226" y="2538919"/>
              <a:ext cx="418289" cy="47665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11" name="Rectangle 10"/>
            <p:cNvSpPr/>
            <p:nvPr/>
          </p:nvSpPr>
          <p:spPr>
            <a:xfrm>
              <a:off x="6652999" y="136185"/>
              <a:ext cx="2928026" cy="159533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2000" b="1" dirty="0" smtClean="0">
                  <a:solidFill>
                    <a:schemeClr val="accent4">
                      <a:lumMod val="50000"/>
                    </a:schemeClr>
                  </a:solidFill>
                  <a:latin typeface="Times New Roman" panose="02020603050405020304" pitchFamily="18" charset="0"/>
                  <a:cs typeface="Times New Roman" panose="02020603050405020304" pitchFamily="18" charset="0"/>
                </a:rPr>
                <a:t>Classification Task</a:t>
              </a:r>
            </a:p>
            <a:p>
              <a:pPr algn="ctr"/>
              <a:r>
                <a:rPr lang="en-US" sz="1600" b="1" i="1" dirty="0">
                  <a:latin typeface="Times New Roman" panose="02020603050405020304" pitchFamily="18" charset="0"/>
                  <a:cs typeface="Times New Roman" panose="02020603050405020304" pitchFamily="18" charset="0"/>
                </a:rPr>
                <a:t>What is in the image</a:t>
              </a:r>
              <a:r>
                <a:rPr lang="en-US" sz="1600" b="1" i="1" dirty="0" smtClean="0">
                  <a:latin typeface="Times New Roman" panose="02020603050405020304" pitchFamily="18" charset="0"/>
                  <a:cs typeface="Times New Roman" panose="02020603050405020304" pitchFamily="18" charset="0"/>
                </a:rPr>
                <a:t>?</a:t>
              </a:r>
            </a:p>
            <a:p>
              <a:pPr algn="ctr"/>
              <a:r>
                <a:rPr lang="en-US" b="1" dirty="0" smtClean="0">
                  <a:latin typeface="Times New Roman" panose="02020603050405020304" pitchFamily="18" charset="0"/>
                  <a:cs typeface="Times New Roman" panose="02020603050405020304" pitchFamily="18" charset="0"/>
                </a:rPr>
                <a:t>Output: </a:t>
              </a:r>
              <a:r>
                <a:rPr lang="en-US" dirty="0" smtClean="0">
                  <a:latin typeface="Times New Roman" panose="02020603050405020304" pitchFamily="18" charset="0"/>
                  <a:cs typeface="Times New Roman" panose="02020603050405020304" pitchFamily="18" charset="0"/>
                </a:rPr>
                <a:t>Normal cell</a:t>
              </a:r>
              <a:endParaRPr lang="en-IN" dirty="0">
                <a:latin typeface="Times New Roman" panose="02020603050405020304" pitchFamily="18" charset="0"/>
                <a:cs typeface="Times New Roman" panose="02020603050405020304" pitchFamily="18" charset="0"/>
              </a:endParaRPr>
            </a:p>
          </p:txBody>
        </p:sp>
        <p:sp>
          <p:nvSpPr>
            <p:cNvPr id="12" name="Rectangle 11"/>
            <p:cNvSpPr/>
            <p:nvPr/>
          </p:nvSpPr>
          <p:spPr>
            <a:xfrm>
              <a:off x="6798268" y="2281585"/>
              <a:ext cx="2928026" cy="159533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2000" b="1" dirty="0" smtClean="0">
                  <a:solidFill>
                    <a:schemeClr val="accent4">
                      <a:lumMod val="50000"/>
                    </a:schemeClr>
                  </a:solidFill>
                  <a:latin typeface="Times New Roman" panose="02020603050405020304" pitchFamily="18" charset="0"/>
                  <a:cs typeface="Times New Roman" panose="02020603050405020304" pitchFamily="18" charset="0"/>
                </a:rPr>
                <a:t>Detection Task</a:t>
              </a:r>
            </a:p>
            <a:p>
              <a:pPr algn="ctr"/>
              <a:r>
                <a:rPr lang="en-US" sz="1600" b="1" i="1" dirty="0">
                  <a:latin typeface="Times New Roman" panose="02020603050405020304" pitchFamily="18" charset="0"/>
                  <a:cs typeface="Times New Roman" panose="02020603050405020304" pitchFamily="18" charset="0"/>
                </a:rPr>
                <a:t>What and </a:t>
              </a:r>
              <a:r>
                <a:rPr lang="en-US" sz="1600" b="1" i="1" dirty="0" smtClean="0">
                  <a:latin typeface="Times New Roman" panose="02020603050405020304" pitchFamily="18" charset="0"/>
                  <a:cs typeface="Times New Roman" panose="02020603050405020304" pitchFamily="18" charset="0"/>
                </a:rPr>
                <a:t>where nucleus present in the image of cell?</a:t>
              </a:r>
            </a:p>
            <a:p>
              <a:pPr algn="ctr"/>
              <a:r>
                <a:rPr lang="en-US" b="1" dirty="0" smtClean="0">
                  <a:latin typeface="Times New Roman" panose="02020603050405020304" pitchFamily="18" charset="0"/>
                  <a:cs typeface="Times New Roman" panose="02020603050405020304" pitchFamily="18" charset="0"/>
                </a:rPr>
                <a:t>Output: </a:t>
              </a:r>
              <a:r>
                <a:rPr lang="en-US" dirty="0" smtClean="0">
                  <a:latin typeface="Times New Roman" panose="02020603050405020304" pitchFamily="18" charset="0"/>
                  <a:cs typeface="Times New Roman" panose="02020603050405020304" pitchFamily="18" charset="0"/>
                </a:rPr>
                <a:t>Finds nuclei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draw </a:t>
              </a:r>
              <a:r>
                <a:rPr lang="en-US" dirty="0">
                  <a:latin typeface="Times New Roman" panose="02020603050405020304" pitchFamily="18" charset="0"/>
                  <a:cs typeface="Times New Roman" panose="02020603050405020304" pitchFamily="18" charset="0"/>
                </a:rPr>
                <a:t>bounding box</a:t>
              </a:r>
              <a:endParaRPr lang="en-IN" dirty="0">
                <a:latin typeface="Times New Roman" panose="02020603050405020304" pitchFamily="18" charset="0"/>
                <a:cs typeface="Times New Roman" panose="02020603050405020304" pitchFamily="18" charset="0"/>
              </a:endParaRPr>
            </a:p>
          </p:txBody>
        </p:sp>
        <p:sp>
          <p:nvSpPr>
            <p:cNvPr id="14" name="Rectangle 13"/>
            <p:cNvSpPr/>
            <p:nvPr/>
          </p:nvSpPr>
          <p:spPr>
            <a:xfrm>
              <a:off x="6724876" y="4562484"/>
              <a:ext cx="3767188" cy="159533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2000" b="1" dirty="0" smtClean="0">
                  <a:solidFill>
                    <a:schemeClr val="accent4">
                      <a:lumMod val="50000"/>
                    </a:schemeClr>
                  </a:solidFill>
                  <a:latin typeface="Times New Roman" panose="02020603050405020304" pitchFamily="18" charset="0"/>
                  <a:cs typeface="Times New Roman" panose="02020603050405020304" pitchFamily="18" charset="0"/>
                </a:rPr>
                <a:t>Segmentation Task</a:t>
              </a:r>
            </a:p>
            <a:p>
              <a:pPr algn="ctr"/>
              <a:r>
                <a:rPr lang="en-US" b="1" i="1" dirty="0" smtClean="0">
                  <a:latin typeface="Times New Roman" panose="02020603050405020304" pitchFamily="18" charset="0"/>
                  <a:cs typeface="Times New Roman" panose="02020603050405020304" pitchFamily="18" charset="0"/>
                </a:rPr>
                <a:t>What, </a:t>
              </a:r>
              <a:r>
                <a:rPr lang="en-US" b="1" i="1" dirty="0">
                  <a:latin typeface="Times New Roman" panose="02020603050405020304" pitchFamily="18" charset="0"/>
                  <a:cs typeface="Times New Roman" panose="02020603050405020304" pitchFamily="18" charset="0"/>
                </a:rPr>
                <a:t>where, and which </a:t>
              </a:r>
              <a:r>
                <a:rPr lang="en-US" b="1" i="1" dirty="0" smtClean="0">
                  <a:latin typeface="Times New Roman" panose="02020603050405020304" pitchFamily="18" charset="0"/>
                  <a:cs typeface="Times New Roman" panose="02020603050405020304" pitchFamily="18" charset="0"/>
                </a:rPr>
                <a:t>pixels of nucleus present in the image of cell?</a:t>
              </a:r>
            </a:p>
            <a:p>
              <a:pPr algn="ctr"/>
              <a:r>
                <a:rPr lang="en-US" b="1" dirty="0" smtClean="0">
                  <a:latin typeface="Times New Roman" panose="02020603050405020304" pitchFamily="18" charset="0"/>
                  <a:cs typeface="Times New Roman" panose="02020603050405020304" pitchFamily="18" charset="0"/>
                </a:rPr>
                <a:t>Output: </a:t>
              </a:r>
              <a:r>
                <a:rPr lang="en-US" dirty="0" smtClean="0">
                  <a:latin typeface="Times New Roman" panose="02020603050405020304" pitchFamily="18" charset="0"/>
                  <a:cs typeface="Times New Roman" panose="02020603050405020304" pitchFamily="18" charset="0"/>
                </a:rPr>
                <a:t>Pixel-wise binary mask </a:t>
              </a:r>
              <a:r>
                <a:rPr lang="en-US" dirty="0">
                  <a:latin typeface="Times New Roman" panose="02020603050405020304" pitchFamily="18" charset="0"/>
                  <a:cs typeface="Times New Roman" panose="02020603050405020304" pitchFamily="18" charset="0"/>
                </a:rPr>
                <a:t>for </a:t>
              </a:r>
              <a:r>
                <a:rPr lang="en-US" dirty="0" smtClean="0">
                  <a:latin typeface="Times New Roman" panose="02020603050405020304" pitchFamily="18" charset="0"/>
                  <a:cs typeface="Times New Roman" panose="02020603050405020304" pitchFamily="18" charset="0"/>
                </a:rPr>
                <a:t>nuclei </a:t>
              </a:r>
              <a:r>
                <a:rPr lang="en-US" dirty="0">
                  <a:latin typeface="Times New Roman" panose="02020603050405020304" pitchFamily="18" charset="0"/>
                  <a:cs typeface="Times New Roman" panose="02020603050405020304" pitchFamily="18" charset="0"/>
                </a:rPr>
                <a:t>region</a:t>
              </a:r>
            </a:p>
          </p:txBody>
        </p:sp>
        <p:sp>
          <p:nvSpPr>
            <p:cNvPr id="15" name="Left Brace 14"/>
            <p:cNvSpPr/>
            <p:nvPr/>
          </p:nvSpPr>
          <p:spPr>
            <a:xfrm>
              <a:off x="6362461" y="865761"/>
              <a:ext cx="581076" cy="4299626"/>
            </a:xfrm>
            <a:prstGeom prst="leftBrace">
              <a:avLst>
                <a:gd name="adj1" fmla="val 66926"/>
                <a:gd name="adj2" fmla="val 45547"/>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16" name="TextBox 15"/>
            <p:cNvSpPr txBox="1"/>
            <p:nvPr/>
          </p:nvSpPr>
          <p:spPr>
            <a:xfrm>
              <a:off x="4160780" y="3765094"/>
              <a:ext cx="2237950" cy="369332"/>
            </a:xfrm>
            <a:prstGeom prst="rect">
              <a:avLst/>
            </a:prstGeom>
            <a:noFill/>
          </p:spPr>
          <p:txBody>
            <a:bodyPr wrap="square" rtlCol="0">
              <a:spAutoFit/>
            </a:bodyPr>
            <a:lstStyle/>
            <a:p>
              <a:r>
                <a:rPr lang="en-IN" dirty="0" smtClean="0">
                  <a:latin typeface="Times New Roman" panose="02020603050405020304" pitchFamily="18" charset="0"/>
                  <a:cs typeface="Times New Roman" panose="02020603050405020304" pitchFamily="18" charset="0"/>
                </a:rPr>
                <a:t>Deep Neural Network</a:t>
              </a:r>
              <a:endParaRPr lang="en-IN" dirty="0">
                <a:latin typeface="Times New Roman" panose="02020603050405020304" pitchFamily="18" charset="0"/>
                <a:cs typeface="Times New Roman" panose="02020603050405020304" pitchFamily="18" charset="0"/>
              </a:endParaRPr>
            </a:p>
          </p:txBody>
        </p:sp>
      </p:grpSp>
      <p:grpSp>
        <p:nvGrpSpPr>
          <p:cNvPr id="21" name="Group 20"/>
          <p:cNvGrpSpPr/>
          <p:nvPr/>
        </p:nvGrpSpPr>
        <p:grpSpPr>
          <a:xfrm>
            <a:off x="6974695" y="4947673"/>
            <a:ext cx="4793442" cy="1397088"/>
            <a:chOff x="6974695" y="4947673"/>
            <a:chExt cx="4793442" cy="1397088"/>
          </a:xfrm>
        </p:grpSpPr>
        <p:sp>
          <p:nvSpPr>
            <p:cNvPr id="3" name="Rectangle 2"/>
            <p:cNvSpPr/>
            <p:nvPr/>
          </p:nvSpPr>
          <p:spPr>
            <a:xfrm>
              <a:off x="6974695" y="4947673"/>
              <a:ext cx="3699933" cy="1397088"/>
            </a:xfrm>
            <a:prstGeom prst="rect">
              <a:avLst/>
            </a:prstGeom>
            <a:noFill/>
            <a:ln w="22225">
              <a:solidFill>
                <a:srgbClr val="FF0000"/>
              </a:solidFill>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4" name="TextBox 3"/>
            <p:cNvSpPr txBox="1"/>
            <p:nvPr/>
          </p:nvSpPr>
          <p:spPr>
            <a:xfrm>
              <a:off x="10561506" y="5244446"/>
              <a:ext cx="1206631" cy="369332"/>
            </a:xfrm>
            <a:prstGeom prst="rect">
              <a:avLst/>
            </a:prstGeom>
            <a:noFill/>
          </p:spPr>
          <p:txBody>
            <a:bodyPr wrap="square" rtlCol="0">
              <a:spAutoFit/>
            </a:bodyPr>
            <a:lstStyle/>
            <a:p>
              <a:r>
                <a:rPr lang="en-US" b="1" dirty="0" smtClean="0">
                  <a:solidFill>
                    <a:srgbClr val="FF0000"/>
                  </a:solidFill>
                  <a:latin typeface="Times New Roman" panose="02020603050405020304" pitchFamily="18" charset="0"/>
                  <a:cs typeface="Times New Roman" panose="02020603050405020304" pitchFamily="18" charset="0"/>
                </a:rPr>
                <a:t>Our Task</a:t>
              </a:r>
              <a:endParaRPr lang="en-IN" b="1" dirty="0">
                <a:solidFill>
                  <a:srgbClr val="FF0000"/>
                </a:solidFill>
                <a:latin typeface="Times New Roman" panose="02020603050405020304" pitchFamily="18" charset="0"/>
                <a:cs typeface="Times New Roman" panose="02020603050405020304" pitchFamily="18" charset="0"/>
              </a:endParaRPr>
            </a:p>
          </p:txBody>
        </p:sp>
      </p:grpSp>
      <p:pic>
        <p:nvPicPr>
          <p:cNvPr id="13"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a:extLst>
              <a:ext uri="{FF2B5EF4-FFF2-40B4-BE49-F238E27FC236}">
                <a16:creationId xmlns="" xmlns:a16="http://schemas.microsoft.com/office/drawing/2014/main" id="{572C64C8-B9A8-903F-7CFE-094C0BF1A78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2" name="Rectangle 1"/>
          <p:cNvSpPr/>
          <p:nvPr/>
        </p:nvSpPr>
        <p:spPr>
          <a:xfrm>
            <a:off x="1585688" y="222625"/>
            <a:ext cx="9107943" cy="523220"/>
          </a:xfrm>
          <a:prstGeom prst="rect">
            <a:avLst/>
          </a:prstGeom>
        </p:spPr>
        <p:txBody>
          <a:bodyPr wrap="none">
            <a:spAutoFit/>
          </a:bodyPr>
          <a:lstStyle/>
          <a:p>
            <a:r>
              <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Deep Learning-Based Analysis of Microscopic Cell Images</a:t>
            </a:r>
          </a:p>
        </p:txBody>
      </p:sp>
      <p:sp>
        <p:nvSpPr>
          <p:cNvPr id="10" name="TextBox 9"/>
          <p:cNvSpPr txBox="1"/>
          <p:nvPr/>
        </p:nvSpPr>
        <p:spPr>
          <a:xfrm>
            <a:off x="491632" y="5759986"/>
            <a:ext cx="6392271" cy="584775"/>
          </a:xfrm>
          <a:prstGeom prst="rect">
            <a:avLst/>
          </a:prstGeom>
          <a:noFill/>
        </p:spPr>
        <p:txBody>
          <a:bodyPr wrap="square" rtlCol="0">
            <a:spAutoFit/>
          </a:bodyPr>
          <a:lstStyle/>
          <a:p>
            <a:r>
              <a:rPr lang="en-IN" sz="1600" dirty="0" smtClean="0">
                <a:latin typeface="Times New Roman" panose="02020603050405020304" pitchFamily="18" charset="0"/>
                <a:cs typeface="Times New Roman" panose="02020603050405020304" pitchFamily="18" charset="0"/>
              </a:rPr>
              <a:t>Fig. 3: Comparative </a:t>
            </a:r>
            <a:r>
              <a:rPr lang="en-IN" sz="1600" dirty="0">
                <a:latin typeface="Times New Roman" panose="02020603050405020304" pitchFamily="18" charset="0"/>
                <a:cs typeface="Times New Roman" panose="02020603050405020304" pitchFamily="18" charset="0"/>
              </a:rPr>
              <a:t>Overview of Deep Learning Tasks in Cell Image Analysis — Classification, Detection, and Segmentation</a:t>
            </a:r>
          </a:p>
        </p:txBody>
      </p:sp>
      <p:sp>
        <p:nvSpPr>
          <p:cNvPr id="19" name="Date Placeholder 18"/>
          <p:cNvSpPr>
            <a:spLocks noGrp="1"/>
          </p:cNvSpPr>
          <p:nvPr>
            <p:ph type="dt" sz="half" idx="10"/>
          </p:nvPr>
        </p:nvSpPr>
        <p:spPr/>
        <p:txBody>
          <a:bodyPr/>
          <a:lstStyle/>
          <a:p>
            <a:fld id="{6FE174EF-4AC9-4362-B679-D3B3EEEF9052}" type="datetime1">
              <a:rPr lang="en-IN" smtClean="0"/>
              <a:t>28-10-2025</a:t>
            </a:fld>
            <a:endParaRPr lang="en-IN"/>
          </a:p>
        </p:txBody>
      </p:sp>
      <p:sp>
        <p:nvSpPr>
          <p:cNvPr id="20" name="Slide Number Placeholder 19"/>
          <p:cNvSpPr>
            <a:spLocks noGrp="1"/>
          </p:cNvSpPr>
          <p:nvPr>
            <p:ph type="sldNum" sz="quarter" idx="12"/>
          </p:nvPr>
        </p:nvSpPr>
        <p:spPr/>
        <p:txBody>
          <a:bodyPr/>
          <a:lstStyle/>
          <a:p>
            <a:fld id="{26606708-FFBC-471E-B8AF-88DD954A4F9C}" type="slidenum">
              <a:rPr lang="en-IN" smtClean="0"/>
              <a:t>5</a:t>
            </a:fld>
            <a:endParaRPr lang="en-IN"/>
          </a:p>
        </p:txBody>
      </p:sp>
    </p:spTree>
    <p:extLst>
      <p:ext uri="{BB962C8B-B14F-4D97-AF65-F5344CB8AC3E}">
        <p14:creationId xmlns:p14="http://schemas.microsoft.com/office/powerpoint/2010/main" val="635001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198" y="555625"/>
            <a:ext cx="10934700" cy="835025"/>
          </a:xfrm>
        </p:spPr>
        <p:txBody>
          <a:bodyPr>
            <a:normAutofit/>
          </a:bodyPr>
          <a:lstStyle/>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Why Choose U-Net for </a:t>
            </a:r>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Microscopic image Nucleus Segmentation</a:t>
            </a:r>
            <a:r>
              <a:rPr lang="en-US" sz="2800" b="1" dirty="0" smtClean="0">
                <a:latin typeface="Times New Roman" panose="02020603050405020304" pitchFamily="18" charset="0"/>
                <a:cs typeface="Times New Roman" panose="02020603050405020304" pitchFamily="18" charset="0"/>
              </a:rPr>
              <a:t>?</a:t>
            </a:r>
            <a:endParaRPr lang="en-IN"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36034" y="1205970"/>
            <a:ext cx="11487150" cy="5276850"/>
          </a:xfrm>
        </p:spPr>
        <p:txBody>
          <a:bodyPr>
            <a:noAutofit/>
          </a:bodyPr>
          <a:lstStyle/>
          <a:p>
            <a:pPr algn="just">
              <a:lnSpc>
                <a:spcPct val="100000"/>
              </a:lnSpc>
              <a:spcBef>
                <a:spcPts val="800"/>
              </a:spcBef>
            </a:pPr>
            <a:r>
              <a:rPr lang="en-IN" sz="2000" b="1" dirty="0">
                <a:latin typeface="Times New Roman" panose="02020603050405020304" pitchFamily="18" charset="0"/>
                <a:cs typeface="Times New Roman" panose="02020603050405020304" pitchFamily="18" charset="0"/>
              </a:rPr>
              <a:t>Biomedical Focus</a:t>
            </a:r>
            <a:r>
              <a:rPr lang="en-IN" sz="2000" b="1" dirty="0" smtClean="0">
                <a:latin typeface="Times New Roman" panose="02020603050405020304" pitchFamily="18" charset="0"/>
                <a:cs typeface="Times New Roman" panose="02020603050405020304" pitchFamily="18" charset="0"/>
              </a:rPr>
              <a:t>:</a:t>
            </a:r>
          </a:p>
          <a:p>
            <a:pPr marL="0" indent="0" algn="just">
              <a:lnSpc>
                <a:spcPct val="100000"/>
              </a:lnSpc>
              <a:spcBef>
                <a:spcPts val="800"/>
              </a:spcBef>
              <a:buNone/>
            </a:pPr>
            <a:r>
              <a:rPr lang="en-IN" sz="2000" dirty="0" smtClean="0">
                <a:latin typeface="Times New Roman" panose="02020603050405020304" pitchFamily="18" charset="0"/>
                <a:cs typeface="Times New Roman" panose="02020603050405020304" pitchFamily="18" charset="0"/>
              </a:rPr>
              <a:t>S</a:t>
            </a:r>
            <a:r>
              <a:rPr lang="en-IN" sz="2000" dirty="0">
                <a:latin typeface="Times New Roman" panose="02020603050405020304" pitchFamily="18" charset="0"/>
                <a:cs typeface="Times New Roman" panose="02020603050405020304" pitchFamily="18" charset="0"/>
              </a:rPr>
              <a:t>pecifically designed for medical image segmentation by </a:t>
            </a:r>
            <a:r>
              <a:rPr lang="en-IN" sz="2000" b="1" i="1" dirty="0">
                <a:latin typeface="Times New Roman" panose="02020603050405020304" pitchFamily="18" charset="0"/>
                <a:cs typeface="Times New Roman" panose="02020603050405020304" pitchFamily="18" charset="0"/>
              </a:rPr>
              <a:t>Olaf </a:t>
            </a:r>
            <a:r>
              <a:rPr lang="en-IN" sz="2000" b="1" i="1" dirty="0" err="1">
                <a:latin typeface="Times New Roman" panose="02020603050405020304" pitchFamily="18" charset="0"/>
                <a:cs typeface="Times New Roman" panose="02020603050405020304" pitchFamily="18" charset="0"/>
              </a:rPr>
              <a:t>Ronneberger</a:t>
            </a:r>
            <a:r>
              <a:rPr lang="en-IN" sz="2000" b="1" i="1" dirty="0">
                <a:latin typeface="Times New Roman" panose="02020603050405020304" pitchFamily="18" charset="0"/>
                <a:cs typeface="Times New Roman" panose="02020603050405020304" pitchFamily="18" charset="0"/>
              </a:rPr>
              <a:t>, Philipp Fischer, and Thomas </a:t>
            </a:r>
            <a:r>
              <a:rPr lang="en-IN" sz="2000" b="1" i="1" dirty="0" err="1">
                <a:latin typeface="Times New Roman" panose="02020603050405020304" pitchFamily="18" charset="0"/>
                <a:cs typeface="Times New Roman" panose="02020603050405020304" pitchFamily="18" charset="0"/>
              </a:rPr>
              <a:t>Brox</a:t>
            </a:r>
            <a:r>
              <a:rPr lang="en-IN" sz="2000" b="1" i="1" dirty="0">
                <a:latin typeface="Times New Roman" panose="02020603050405020304" pitchFamily="18" charset="0"/>
                <a:cs typeface="Times New Roman" panose="02020603050405020304" pitchFamily="18" charset="0"/>
              </a:rPr>
              <a:t> (2015</a:t>
            </a:r>
            <a:r>
              <a:rPr lang="en-IN" sz="2000" b="1" i="1" dirty="0" smtClean="0">
                <a:latin typeface="Times New Roman" panose="02020603050405020304" pitchFamily="18" charset="0"/>
                <a:cs typeface="Times New Roman" panose="02020603050405020304" pitchFamily="18" charset="0"/>
              </a:rPr>
              <a:t>)[2]</a:t>
            </a:r>
            <a:r>
              <a:rPr lang="en-IN" sz="2000" dirty="0" smtClean="0">
                <a:latin typeface="Times New Roman" panose="02020603050405020304" pitchFamily="18"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performs effectively even with limited microscopic image </a:t>
            </a:r>
            <a:r>
              <a:rPr lang="en-IN" sz="2000" dirty="0" smtClean="0">
                <a:latin typeface="Times New Roman" panose="02020603050405020304" pitchFamily="18" charset="0"/>
                <a:cs typeface="Times New Roman" panose="02020603050405020304" pitchFamily="18" charset="0"/>
              </a:rPr>
              <a:t>data.</a:t>
            </a:r>
          </a:p>
          <a:p>
            <a:pPr algn="just">
              <a:lnSpc>
                <a:spcPct val="100000"/>
              </a:lnSpc>
              <a:spcBef>
                <a:spcPts val="800"/>
              </a:spcBef>
            </a:pPr>
            <a:r>
              <a:rPr lang="en-IN" sz="2000" b="1" dirty="0" smtClean="0">
                <a:latin typeface="Times New Roman" panose="02020603050405020304" pitchFamily="18" charset="0"/>
                <a:cs typeface="Times New Roman" panose="02020603050405020304" pitchFamily="18" charset="0"/>
              </a:rPr>
              <a:t>Encoder–Decoder </a:t>
            </a:r>
            <a:r>
              <a:rPr lang="en-IN" sz="2000" b="1" dirty="0">
                <a:latin typeface="Times New Roman" panose="02020603050405020304" pitchFamily="18" charset="0"/>
                <a:cs typeface="Times New Roman" panose="02020603050405020304" pitchFamily="18" charset="0"/>
              </a:rPr>
              <a:t>Design</a:t>
            </a:r>
            <a:r>
              <a:rPr lang="en-IN" sz="2000" b="1" dirty="0" smtClean="0">
                <a:latin typeface="Times New Roman" panose="02020603050405020304" pitchFamily="18" charset="0"/>
                <a:cs typeface="Times New Roman" panose="02020603050405020304" pitchFamily="18" charset="0"/>
              </a:rPr>
              <a:t>:</a:t>
            </a:r>
          </a:p>
          <a:p>
            <a:pPr marL="0" indent="0" algn="just">
              <a:lnSpc>
                <a:spcPct val="100000"/>
              </a:lnSpc>
              <a:spcBef>
                <a:spcPts val="800"/>
              </a:spcBef>
              <a:buNone/>
            </a:pPr>
            <a:r>
              <a:rPr lang="en-IN" sz="2000" dirty="0" smtClean="0">
                <a:latin typeface="Times New Roman" panose="02020603050405020304" pitchFamily="18" charset="0"/>
                <a:cs typeface="Times New Roman" panose="02020603050405020304" pitchFamily="18" charset="0"/>
              </a:rPr>
              <a:t>Encoder </a:t>
            </a:r>
            <a:r>
              <a:rPr lang="en-IN" sz="2000" dirty="0">
                <a:latin typeface="Times New Roman" panose="02020603050405020304" pitchFamily="18" charset="0"/>
                <a:cs typeface="Times New Roman" panose="02020603050405020304" pitchFamily="18" charset="0"/>
              </a:rPr>
              <a:t>extracts hierarchical features; decoder reconstructs fine pixel-level maps with skip connections for accurate boundaries</a:t>
            </a:r>
            <a:r>
              <a:rPr lang="en-IN" sz="2000" dirty="0" smtClean="0">
                <a:latin typeface="Times New Roman" panose="02020603050405020304" pitchFamily="18" charset="0"/>
                <a:cs typeface="Times New Roman" panose="02020603050405020304" pitchFamily="18" charset="0"/>
              </a:rPr>
              <a:t>.</a:t>
            </a:r>
          </a:p>
          <a:p>
            <a:pPr algn="just">
              <a:lnSpc>
                <a:spcPct val="100000"/>
              </a:lnSpc>
              <a:spcBef>
                <a:spcPts val="800"/>
              </a:spcBef>
            </a:pPr>
            <a:r>
              <a:rPr lang="en-IN" sz="2000" b="1" dirty="0" smtClean="0">
                <a:latin typeface="Times New Roman" panose="02020603050405020304" pitchFamily="18" charset="0"/>
                <a:cs typeface="Times New Roman" panose="02020603050405020304" pitchFamily="18" charset="0"/>
              </a:rPr>
              <a:t>Pixel-Level </a:t>
            </a:r>
            <a:r>
              <a:rPr lang="en-IN" sz="2000" b="1" dirty="0">
                <a:latin typeface="Times New Roman" panose="02020603050405020304" pitchFamily="18" charset="0"/>
                <a:cs typeface="Times New Roman" panose="02020603050405020304" pitchFamily="18" charset="0"/>
              </a:rPr>
              <a:t>Precision</a:t>
            </a:r>
            <a:r>
              <a:rPr lang="en-IN" sz="2000" b="1" dirty="0" smtClean="0">
                <a:latin typeface="Times New Roman" panose="02020603050405020304" pitchFamily="18" charset="0"/>
                <a:cs typeface="Times New Roman" panose="02020603050405020304" pitchFamily="18" charset="0"/>
              </a:rPr>
              <a:t>:</a:t>
            </a:r>
          </a:p>
          <a:p>
            <a:pPr marL="0" indent="0" algn="just">
              <a:lnSpc>
                <a:spcPct val="100000"/>
              </a:lnSpc>
              <a:spcBef>
                <a:spcPts val="800"/>
              </a:spcBef>
              <a:buNone/>
            </a:pPr>
            <a:r>
              <a:rPr lang="en-IN" sz="2000" dirty="0" smtClean="0">
                <a:latin typeface="Times New Roman" panose="02020603050405020304" pitchFamily="18" charset="0"/>
                <a:cs typeface="Times New Roman" panose="02020603050405020304" pitchFamily="18" charset="0"/>
              </a:rPr>
              <a:t>Provides </a:t>
            </a:r>
            <a:r>
              <a:rPr lang="en-IN" sz="2000" dirty="0">
                <a:latin typeface="Times New Roman" panose="02020603050405020304" pitchFamily="18" charset="0"/>
                <a:cs typeface="Times New Roman" panose="02020603050405020304" pitchFamily="18" charset="0"/>
              </a:rPr>
              <a:t>dense segmentation distinguishing each pixel as nucleus or background, handling overlaps effectively</a:t>
            </a:r>
            <a:r>
              <a:rPr lang="en-IN" sz="2000" dirty="0" smtClean="0">
                <a:latin typeface="Times New Roman" panose="02020603050405020304" pitchFamily="18" charset="0"/>
                <a:cs typeface="Times New Roman" panose="02020603050405020304" pitchFamily="18" charset="0"/>
              </a:rPr>
              <a:t>.</a:t>
            </a:r>
          </a:p>
          <a:p>
            <a:pPr algn="just">
              <a:lnSpc>
                <a:spcPct val="100000"/>
              </a:lnSpc>
              <a:spcBef>
                <a:spcPts val="800"/>
              </a:spcBef>
            </a:pPr>
            <a:r>
              <a:rPr lang="en-IN" sz="2000" b="1" dirty="0" smtClean="0">
                <a:latin typeface="Times New Roman" panose="02020603050405020304" pitchFamily="18" charset="0"/>
                <a:cs typeface="Times New Roman" panose="02020603050405020304" pitchFamily="18" charset="0"/>
              </a:rPr>
              <a:t>Robust </a:t>
            </a:r>
            <a:r>
              <a:rPr lang="en-IN" sz="2000" b="1" dirty="0">
                <a:latin typeface="Times New Roman" panose="02020603050405020304" pitchFamily="18" charset="0"/>
                <a:cs typeface="Times New Roman" panose="02020603050405020304" pitchFamily="18" charset="0"/>
              </a:rPr>
              <a:t>to Variability</a:t>
            </a:r>
            <a:r>
              <a:rPr lang="en-IN" sz="2000" b="1" dirty="0" smtClean="0">
                <a:latin typeface="Times New Roman" panose="02020603050405020304" pitchFamily="18" charset="0"/>
                <a:cs typeface="Times New Roman" panose="02020603050405020304" pitchFamily="18" charset="0"/>
              </a:rPr>
              <a:t>:</a:t>
            </a:r>
          </a:p>
          <a:p>
            <a:pPr marL="0" indent="0" algn="just">
              <a:lnSpc>
                <a:spcPct val="100000"/>
              </a:lnSpc>
              <a:spcBef>
                <a:spcPts val="800"/>
              </a:spcBef>
              <a:buNone/>
            </a:pPr>
            <a:r>
              <a:rPr lang="en-IN" sz="2000" dirty="0" smtClean="0">
                <a:latin typeface="Times New Roman" panose="02020603050405020304" pitchFamily="18" charset="0"/>
                <a:cs typeface="Times New Roman" panose="02020603050405020304" pitchFamily="18" charset="0"/>
              </a:rPr>
              <a:t>Performs </a:t>
            </a:r>
            <a:r>
              <a:rPr lang="en-IN" sz="2000" dirty="0">
                <a:latin typeface="Times New Roman" panose="02020603050405020304" pitchFamily="18" charset="0"/>
                <a:cs typeface="Times New Roman" panose="02020603050405020304" pitchFamily="18" charset="0"/>
              </a:rPr>
              <a:t>well under uneven staining, illumination differences, noise, and overlapping cytoplasm due to multi-scale feature learning</a:t>
            </a:r>
            <a:r>
              <a:rPr lang="en-IN" sz="2000" dirty="0" smtClean="0">
                <a:latin typeface="Times New Roman" panose="02020603050405020304" pitchFamily="18" charset="0"/>
                <a:cs typeface="Times New Roman" panose="02020603050405020304" pitchFamily="18" charset="0"/>
              </a:rPr>
              <a:t>.</a:t>
            </a:r>
          </a:p>
          <a:p>
            <a:pPr algn="just">
              <a:lnSpc>
                <a:spcPct val="100000"/>
              </a:lnSpc>
              <a:spcBef>
                <a:spcPts val="800"/>
              </a:spcBef>
            </a:pPr>
            <a:r>
              <a:rPr lang="en-IN" sz="2000" b="1" dirty="0" smtClean="0">
                <a:latin typeface="Times New Roman" panose="02020603050405020304" pitchFamily="18" charset="0"/>
                <a:cs typeface="Times New Roman" panose="02020603050405020304" pitchFamily="18" charset="0"/>
              </a:rPr>
              <a:t>Efficient </a:t>
            </a:r>
            <a:r>
              <a:rPr lang="en-IN" sz="2000" b="1" dirty="0">
                <a:latin typeface="Times New Roman" panose="02020603050405020304" pitchFamily="18" charset="0"/>
                <a:cs typeface="Times New Roman" panose="02020603050405020304" pitchFamily="18" charset="0"/>
              </a:rPr>
              <a:t>&amp; Practical</a:t>
            </a:r>
            <a:r>
              <a:rPr lang="en-IN" sz="2000" b="1" dirty="0" smtClean="0">
                <a:latin typeface="Times New Roman" panose="02020603050405020304" pitchFamily="18" charset="0"/>
                <a:cs typeface="Times New Roman" panose="02020603050405020304" pitchFamily="18" charset="0"/>
              </a:rPr>
              <a:t>:</a:t>
            </a:r>
          </a:p>
          <a:p>
            <a:pPr marL="0" indent="0" algn="just">
              <a:lnSpc>
                <a:spcPct val="100000"/>
              </a:lnSpc>
              <a:spcBef>
                <a:spcPts val="800"/>
              </a:spcBef>
              <a:buNone/>
            </a:pPr>
            <a:r>
              <a:rPr lang="en-IN" sz="2000" dirty="0" smtClean="0">
                <a:latin typeface="Times New Roman" panose="02020603050405020304" pitchFamily="18" charset="0"/>
                <a:cs typeface="Times New Roman" panose="02020603050405020304" pitchFamily="18" charset="0"/>
              </a:rPr>
              <a:t>Lightweight </a:t>
            </a:r>
            <a:r>
              <a:rPr lang="en-IN" sz="2000" dirty="0">
                <a:latin typeface="Times New Roman" panose="02020603050405020304" pitchFamily="18" charset="0"/>
                <a:cs typeface="Times New Roman" panose="02020603050405020304" pitchFamily="18" charset="0"/>
              </a:rPr>
              <a:t>architecture; enables fast training and real-time inference for clinical diagnostic use.</a:t>
            </a:r>
          </a:p>
        </p:txBody>
      </p:sp>
      <p:pic>
        <p:nvPicPr>
          <p:cNvPr id="4"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 xmlns:a16="http://schemas.microsoft.com/office/drawing/2014/main" id="{572C64C8-B9A8-903F-7CFE-094C0BF1A7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6" name="Date Placeholder 5"/>
          <p:cNvSpPr>
            <a:spLocks noGrp="1"/>
          </p:cNvSpPr>
          <p:nvPr>
            <p:ph type="dt" sz="half" idx="10"/>
          </p:nvPr>
        </p:nvSpPr>
        <p:spPr/>
        <p:txBody>
          <a:bodyPr/>
          <a:lstStyle/>
          <a:p>
            <a:fld id="{8D345361-0853-47CC-9ED5-61BC2263657C}" type="datetime1">
              <a:rPr lang="en-IN" smtClean="0"/>
              <a:t>28-10-2025</a:t>
            </a:fld>
            <a:endParaRPr lang="en-IN"/>
          </a:p>
        </p:txBody>
      </p:sp>
      <p:sp>
        <p:nvSpPr>
          <p:cNvPr id="7" name="Slide Number Placeholder 6"/>
          <p:cNvSpPr>
            <a:spLocks noGrp="1"/>
          </p:cNvSpPr>
          <p:nvPr>
            <p:ph type="sldNum" sz="quarter" idx="12"/>
          </p:nvPr>
        </p:nvSpPr>
        <p:spPr/>
        <p:txBody>
          <a:bodyPr/>
          <a:lstStyle/>
          <a:p>
            <a:fld id="{26606708-FFBC-471E-B8AF-88DD954A4F9C}" type="slidenum">
              <a:rPr lang="en-IN" smtClean="0"/>
              <a:t>6</a:t>
            </a:fld>
            <a:endParaRPr lang="en-IN"/>
          </a:p>
        </p:txBody>
      </p:sp>
    </p:spTree>
    <p:extLst>
      <p:ext uri="{BB962C8B-B14F-4D97-AF65-F5344CB8AC3E}">
        <p14:creationId xmlns:p14="http://schemas.microsoft.com/office/powerpoint/2010/main" val="1214833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5371" y="1698629"/>
            <a:ext cx="1661362" cy="1661362"/>
          </a:xfrm>
          <a:prstGeom prst="rect">
            <a:avLst/>
          </a:prstGeom>
        </p:spPr>
      </p:pic>
      <p:grpSp>
        <p:nvGrpSpPr>
          <p:cNvPr id="11" name="Group 10"/>
          <p:cNvGrpSpPr/>
          <p:nvPr/>
        </p:nvGrpSpPr>
        <p:grpSpPr>
          <a:xfrm>
            <a:off x="194078" y="1374769"/>
            <a:ext cx="5663158" cy="2033844"/>
            <a:chOff x="234418" y="1861865"/>
            <a:chExt cx="5528111" cy="2295267"/>
          </a:xfrm>
        </p:grpSpPr>
        <p:pic>
          <p:nvPicPr>
            <p:cNvPr id="5" name="Picture 4"/>
            <p:cNvPicPr>
              <a:picLocks noChangeAspect="1"/>
            </p:cNvPicPr>
            <p:nvPr/>
          </p:nvPicPr>
          <p:blipFill>
            <a:blip r:embed="rId3"/>
            <a:stretch>
              <a:fillRect/>
            </a:stretch>
          </p:blipFill>
          <p:spPr>
            <a:xfrm>
              <a:off x="234418" y="2107858"/>
              <a:ext cx="5528111" cy="2049274"/>
            </a:xfrm>
            <a:prstGeom prst="rect">
              <a:avLst/>
            </a:prstGeom>
          </p:spPr>
        </p:pic>
        <p:sp>
          <p:nvSpPr>
            <p:cNvPr id="6" name="TextBox 5"/>
            <p:cNvSpPr txBox="1"/>
            <p:nvPr/>
          </p:nvSpPr>
          <p:spPr>
            <a:xfrm>
              <a:off x="934283" y="1861865"/>
              <a:ext cx="3992578" cy="347338"/>
            </a:xfrm>
            <a:prstGeom prst="rect">
              <a:avLst/>
            </a:prstGeom>
            <a:noFill/>
          </p:spPr>
          <p:txBody>
            <a:bodyPr wrap="square" rtlCol="0">
              <a:spAutoFit/>
            </a:bodyPr>
            <a:lstStyle/>
            <a:p>
              <a:pPr algn="ctr"/>
              <a:r>
                <a:rPr lang="en-IN" sz="1400" b="1" dirty="0" smtClean="0">
                  <a:latin typeface="Times New Roman" panose="02020603050405020304" pitchFamily="18" charset="0"/>
                  <a:cs typeface="Times New Roman" panose="02020603050405020304" pitchFamily="18" charset="0"/>
                </a:rPr>
                <a:t>Microscopic Image dataset </a:t>
              </a:r>
              <a:endParaRPr lang="en-IN" sz="1400" b="1" dirty="0">
                <a:latin typeface="Times New Roman" panose="02020603050405020304" pitchFamily="18" charset="0"/>
                <a:cs typeface="Times New Roman" panose="02020603050405020304" pitchFamily="18" charset="0"/>
              </a:endParaRPr>
            </a:p>
          </p:txBody>
        </p:sp>
      </p:grpSp>
      <p:grpSp>
        <p:nvGrpSpPr>
          <p:cNvPr id="91" name="Group 90"/>
          <p:cNvGrpSpPr/>
          <p:nvPr/>
        </p:nvGrpSpPr>
        <p:grpSpPr>
          <a:xfrm>
            <a:off x="202545" y="1289404"/>
            <a:ext cx="11779657" cy="2488778"/>
            <a:chOff x="204986" y="1247208"/>
            <a:chExt cx="11779657" cy="2488778"/>
          </a:xfrm>
        </p:grpSpPr>
        <p:sp>
          <p:nvSpPr>
            <p:cNvPr id="21" name="Right Arrow 20"/>
            <p:cNvSpPr/>
            <p:nvPr/>
          </p:nvSpPr>
          <p:spPr>
            <a:xfrm>
              <a:off x="8657229" y="2195969"/>
              <a:ext cx="383263" cy="50956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Can 7"/>
            <p:cNvSpPr/>
            <p:nvPr/>
          </p:nvSpPr>
          <p:spPr>
            <a:xfrm>
              <a:off x="204986" y="1247208"/>
              <a:ext cx="5653264" cy="2331715"/>
            </a:xfrm>
            <a:prstGeom prst="can">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Right Arrow 19"/>
            <p:cNvSpPr/>
            <p:nvPr/>
          </p:nvSpPr>
          <p:spPr>
            <a:xfrm>
              <a:off x="6111352" y="2244877"/>
              <a:ext cx="383263" cy="50956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24" name="Picture 23"/>
            <p:cNvPicPr>
              <a:picLocks noChangeAspect="1"/>
            </p:cNvPicPr>
            <p:nvPr/>
          </p:nvPicPr>
          <p:blipFill>
            <a:blip r:embed="rId4"/>
            <a:stretch>
              <a:fillRect/>
            </a:stretch>
          </p:blipFill>
          <p:spPr>
            <a:xfrm>
              <a:off x="9358652" y="2012579"/>
              <a:ext cx="2622506" cy="836074"/>
            </a:xfrm>
            <a:prstGeom prst="rect">
              <a:avLst/>
            </a:prstGeom>
          </p:spPr>
        </p:pic>
        <p:sp>
          <p:nvSpPr>
            <p:cNvPr id="28" name="Rectangle 27"/>
            <p:cNvSpPr/>
            <p:nvPr/>
          </p:nvSpPr>
          <p:spPr>
            <a:xfrm>
              <a:off x="9358652" y="2945692"/>
              <a:ext cx="2625991" cy="461665"/>
            </a:xfrm>
            <a:prstGeom prst="rect">
              <a:avLst/>
            </a:prstGeom>
          </p:spPr>
          <p:txBody>
            <a:bodyPr wrap="square">
              <a:spAutoFit/>
            </a:bodyPr>
            <a:lstStyle/>
            <a:p>
              <a:pPr algn="ctr"/>
              <a:r>
                <a:rPr lang="en-IN" sz="1200" dirty="0" smtClean="0">
                  <a:latin typeface="Times New Roman" panose="02020603050405020304" pitchFamily="18" charset="0"/>
                  <a:cs typeface="Times New Roman" panose="02020603050405020304" pitchFamily="18" charset="0"/>
                </a:rPr>
                <a:t>Segmented Nuclei region of Cytological image</a:t>
              </a:r>
              <a:endParaRPr lang="en-IN" sz="1200" dirty="0">
                <a:latin typeface="Times New Roman" panose="02020603050405020304" pitchFamily="18" charset="0"/>
                <a:cs typeface="Times New Roman" panose="02020603050405020304" pitchFamily="18" charset="0"/>
              </a:endParaRPr>
            </a:p>
          </p:txBody>
        </p:sp>
        <p:sp>
          <p:nvSpPr>
            <p:cNvPr id="19" name="Rectangle 18"/>
            <p:cNvSpPr/>
            <p:nvPr/>
          </p:nvSpPr>
          <p:spPr>
            <a:xfrm>
              <a:off x="6353935" y="3058878"/>
              <a:ext cx="2625991" cy="677108"/>
            </a:xfrm>
            <a:prstGeom prst="rect">
              <a:avLst/>
            </a:prstGeom>
          </p:spPr>
          <p:txBody>
            <a:bodyPr wrap="square">
              <a:spAutoFit/>
            </a:bodyPr>
            <a:lstStyle/>
            <a:p>
              <a:pPr algn="ctr"/>
              <a:r>
                <a:rPr lang="en-IN" sz="1400" b="1" dirty="0">
                  <a:latin typeface="Times New Roman" panose="02020603050405020304" pitchFamily="18" charset="0"/>
                  <a:cs typeface="Times New Roman" panose="02020603050405020304" pitchFamily="18" charset="0"/>
                </a:rPr>
                <a:t>Deep neural Network</a:t>
              </a:r>
              <a:r>
                <a:rPr lang="en-IN" sz="1200" dirty="0">
                  <a:latin typeface="Times New Roman" panose="02020603050405020304" pitchFamily="18" charset="0"/>
                  <a:cs typeface="Times New Roman" panose="02020603050405020304" pitchFamily="18" charset="0"/>
                </a:rPr>
                <a:t> (U-Net) for Segmenting nuclei region of Cytological Image</a:t>
              </a:r>
            </a:p>
          </p:txBody>
        </p:sp>
      </p:grpSp>
      <p:grpSp>
        <p:nvGrpSpPr>
          <p:cNvPr id="3" name="Group 2"/>
          <p:cNvGrpSpPr/>
          <p:nvPr/>
        </p:nvGrpSpPr>
        <p:grpSpPr>
          <a:xfrm>
            <a:off x="1787100" y="3229367"/>
            <a:ext cx="9081338" cy="2787482"/>
            <a:chOff x="1787100" y="3229367"/>
            <a:chExt cx="9081338" cy="2787482"/>
          </a:xfrm>
        </p:grpSpPr>
        <p:grpSp>
          <p:nvGrpSpPr>
            <p:cNvPr id="2" name="Group 1"/>
            <p:cNvGrpSpPr/>
            <p:nvPr/>
          </p:nvGrpSpPr>
          <p:grpSpPr>
            <a:xfrm>
              <a:off x="1787100" y="3229367"/>
              <a:ext cx="9081338" cy="2787482"/>
              <a:chOff x="1813266" y="3358068"/>
              <a:chExt cx="9081338" cy="2787482"/>
            </a:xfrm>
          </p:grpSpPr>
          <p:cxnSp>
            <p:nvCxnSpPr>
              <p:cNvPr id="88" name="Straight Arrow Connector 87"/>
              <p:cNvCxnSpPr/>
              <p:nvPr/>
            </p:nvCxnSpPr>
            <p:spPr>
              <a:xfrm>
                <a:off x="6545595" y="3358068"/>
                <a:ext cx="0" cy="813888"/>
              </a:xfrm>
              <a:prstGeom prst="straightConnector1">
                <a:avLst/>
              </a:prstGeom>
              <a:ln w="25400">
                <a:prstDash val="sysDash"/>
                <a:tailEnd type="triangle"/>
              </a:ln>
            </p:spPr>
            <p:style>
              <a:lnRef idx="3">
                <a:schemeClr val="accent6"/>
              </a:lnRef>
              <a:fillRef idx="0">
                <a:schemeClr val="accent6"/>
              </a:fillRef>
              <a:effectRef idx="2">
                <a:schemeClr val="accent6"/>
              </a:effectRef>
              <a:fontRef idx="minor">
                <a:schemeClr val="tx1"/>
              </a:fontRef>
            </p:style>
          </p:cxnSp>
          <p:grpSp>
            <p:nvGrpSpPr>
              <p:cNvPr id="94" name="Group 93"/>
              <p:cNvGrpSpPr/>
              <p:nvPr/>
            </p:nvGrpSpPr>
            <p:grpSpPr>
              <a:xfrm>
                <a:off x="1813266" y="4095753"/>
                <a:ext cx="9081338" cy="2049797"/>
                <a:chOff x="1431235" y="4127044"/>
                <a:chExt cx="9081338" cy="2049797"/>
              </a:xfrm>
            </p:grpSpPr>
            <p:sp>
              <p:nvSpPr>
                <p:cNvPr id="111" name="Rectangle 110"/>
                <p:cNvSpPr/>
                <p:nvPr/>
              </p:nvSpPr>
              <p:spPr>
                <a:xfrm>
                  <a:off x="1431235" y="4175951"/>
                  <a:ext cx="9081338" cy="2000890"/>
                </a:xfrm>
                <a:prstGeom prst="rect">
                  <a:avLst/>
                </a:prstGeom>
                <a:noFill/>
                <a:ln w="25400">
                  <a:solidFill>
                    <a:srgbClr val="00B050"/>
                  </a:solidFill>
                  <a:prstDash val="sysDash"/>
                </a:ln>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grpSp>
              <p:nvGrpSpPr>
                <p:cNvPr id="93" name="Group 92"/>
                <p:cNvGrpSpPr/>
                <p:nvPr/>
              </p:nvGrpSpPr>
              <p:grpSpPr>
                <a:xfrm>
                  <a:off x="1538462" y="4127044"/>
                  <a:ext cx="8974111" cy="1930628"/>
                  <a:chOff x="1517381" y="4105386"/>
                  <a:chExt cx="8974111" cy="1993209"/>
                </a:xfrm>
              </p:grpSpPr>
              <p:sp>
                <p:nvSpPr>
                  <p:cNvPr id="95" name="Rounded Rectangle 94"/>
                  <p:cNvSpPr/>
                  <p:nvPr/>
                </p:nvSpPr>
                <p:spPr>
                  <a:xfrm>
                    <a:off x="1517381" y="4636210"/>
                    <a:ext cx="474024"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Visual Images</a:t>
                    </a:r>
                    <a:endParaRPr lang="en-IN" sz="1400" dirty="0">
                      <a:latin typeface="Times New Roman" panose="02020603050405020304" pitchFamily="18" charset="0"/>
                      <a:cs typeface="Times New Roman" panose="02020603050405020304" pitchFamily="18" charset="0"/>
                    </a:endParaRPr>
                  </a:p>
                </p:txBody>
              </p:sp>
              <p:cxnSp>
                <p:nvCxnSpPr>
                  <p:cNvPr id="96" name="Straight Arrow Connector 95"/>
                  <p:cNvCxnSpPr/>
                  <p:nvPr/>
                </p:nvCxnSpPr>
                <p:spPr>
                  <a:xfrm>
                    <a:off x="2000565" y="5330886"/>
                    <a:ext cx="147793" cy="38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97" name="Rectangle 96"/>
                  <p:cNvSpPr/>
                  <p:nvPr/>
                </p:nvSpPr>
                <p:spPr>
                  <a:xfrm>
                    <a:off x="2115384" y="4432682"/>
                    <a:ext cx="1933763" cy="1627174"/>
                  </a:xfrm>
                  <a:prstGeom prst="rect">
                    <a:avLst/>
                  </a:prstGeom>
                  <a:solidFill>
                    <a:schemeClr val="accent2">
                      <a:lumMod val="75000"/>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8" name="Rounded Rectangle 97"/>
                  <p:cNvSpPr/>
                  <p:nvPr/>
                </p:nvSpPr>
                <p:spPr>
                  <a:xfrm>
                    <a:off x="2224824" y="4643284"/>
                    <a:ext cx="474024"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Convolution Layer</a:t>
                    </a:r>
                    <a:endParaRPr lang="en-IN" sz="1400" dirty="0">
                      <a:latin typeface="Times New Roman" panose="02020603050405020304" pitchFamily="18" charset="0"/>
                      <a:cs typeface="Times New Roman" panose="02020603050405020304" pitchFamily="18" charset="0"/>
                    </a:endParaRPr>
                  </a:p>
                </p:txBody>
              </p:sp>
              <p:sp>
                <p:nvSpPr>
                  <p:cNvPr id="99" name="Rounded Rectangle 98"/>
                  <p:cNvSpPr/>
                  <p:nvPr/>
                </p:nvSpPr>
                <p:spPr>
                  <a:xfrm>
                    <a:off x="2841295" y="4643284"/>
                    <a:ext cx="474024"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ReLU Activation</a:t>
                    </a:r>
                    <a:endParaRPr lang="en-IN" sz="1400" dirty="0">
                      <a:latin typeface="Times New Roman" panose="02020603050405020304" pitchFamily="18" charset="0"/>
                      <a:cs typeface="Times New Roman" panose="02020603050405020304" pitchFamily="18" charset="0"/>
                    </a:endParaRPr>
                  </a:p>
                </p:txBody>
              </p:sp>
              <p:sp>
                <p:nvSpPr>
                  <p:cNvPr id="100" name="Rectangle 99"/>
                  <p:cNvSpPr/>
                  <p:nvPr/>
                </p:nvSpPr>
                <p:spPr>
                  <a:xfrm>
                    <a:off x="4304281" y="4449496"/>
                    <a:ext cx="1775360" cy="1627174"/>
                  </a:xfrm>
                  <a:prstGeom prst="rect">
                    <a:avLst/>
                  </a:prstGeom>
                  <a:solidFill>
                    <a:schemeClr val="accent2">
                      <a:lumMod val="75000"/>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1" name="Rounded Rectangle 100"/>
                  <p:cNvSpPr/>
                  <p:nvPr/>
                </p:nvSpPr>
                <p:spPr>
                  <a:xfrm>
                    <a:off x="4378511" y="4665283"/>
                    <a:ext cx="445385"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Convolution Layer</a:t>
                    </a:r>
                    <a:endParaRPr lang="en-IN" sz="1400" dirty="0">
                      <a:latin typeface="Times New Roman" panose="02020603050405020304" pitchFamily="18" charset="0"/>
                      <a:cs typeface="Times New Roman" panose="02020603050405020304" pitchFamily="18" charset="0"/>
                    </a:endParaRPr>
                  </a:p>
                </p:txBody>
              </p:sp>
              <p:sp>
                <p:nvSpPr>
                  <p:cNvPr id="102" name="Rounded Rectangle 101"/>
                  <p:cNvSpPr/>
                  <p:nvPr/>
                </p:nvSpPr>
                <p:spPr>
                  <a:xfrm>
                    <a:off x="4957736" y="4665283"/>
                    <a:ext cx="445385"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ReLU Activation</a:t>
                    </a:r>
                    <a:endParaRPr lang="en-IN" sz="1400" dirty="0">
                      <a:latin typeface="Times New Roman" panose="02020603050405020304" pitchFamily="18" charset="0"/>
                      <a:cs typeface="Times New Roman" panose="02020603050405020304" pitchFamily="18" charset="0"/>
                    </a:endParaRPr>
                  </a:p>
                </p:txBody>
              </p:sp>
              <p:sp>
                <p:nvSpPr>
                  <p:cNvPr id="103" name="Rounded Rectangle 102"/>
                  <p:cNvSpPr/>
                  <p:nvPr/>
                </p:nvSpPr>
                <p:spPr>
                  <a:xfrm>
                    <a:off x="5522308" y="4660331"/>
                    <a:ext cx="445384"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Pooling</a:t>
                    </a:r>
                    <a:endParaRPr lang="en-IN" sz="1400" dirty="0">
                      <a:latin typeface="Times New Roman" panose="02020603050405020304" pitchFamily="18" charset="0"/>
                      <a:cs typeface="Times New Roman" panose="02020603050405020304" pitchFamily="18" charset="0"/>
                    </a:endParaRPr>
                  </a:p>
                </p:txBody>
              </p:sp>
              <p:sp>
                <p:nvSpPr>
                  <p:cNvPr id="104" name="TextBox 103"/>
                  <p:cNvSpPr txBox="1"/>
                  <p:nvPr/>
                </p:nvSpPr>
                <p:spPr>
                  <a:xfrm>
                    <a:off x="5943195" y="4914786"/>
                    <a:ext cx="951076" cy="523220"/>
                  </a:xfrm>
                  <a:prstGeom prst="rect">
                    <a:avLst/>
                  </a:prstGeom>
                  <a:noFill/>
                </p:spPr>
                <p:txBody>
                  <a:bodyPr wrap="square" rtlCol="0">
                    <a:spAutoFit/>
                  </a:bodyPr>
                  <a:lstStyle/>
                  <a:p>
                    <a:r>
                      <a:rPr lang="en-IN" sz="2800" dirty="0" smtClean="0"/>
                      <a:t>………</a:t>
                    </a:r>
                    <a:endParaRPr lang="en-IN" sz="2800" dirty="0"/>
                  </a:p>
                </p:txBody>
              </p:sp>
              <p:cxnSp>
                <p:nvCxnSpPr>
                  <p:cNvPr id="106" name="Straight Arrow Connector 105"/>
                  <p:cNvCxnSpPr/>
                  <p:nvPr/>
                </p:nvCxnSpPr>
                <p:spPr>
                  <a:xfrm flipV="1">
                    <a:off x="6724554" y="5268024"/>
                    <a:ext cx="287139" cy="465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07" name="Rectangle 106"/>
                  <p:cNvSpPr/>
                  <p:nvPr/>
                </p:nvSpPr>
                <p:spPr>
                  <a:xfrm>
                    <a:off x="5267866" y="4105386"/>
                    <a:ext cx="2396810" cy="369332"/>
                  </a:xfrm>
                  <a:prstGeom prst="rect">
                    <a:avLst/>
                  </a:prstGeom>
                </p:spPr>
                <p:txBody>
                  <a:bodyPr wrap="none">
                    <a:spAutoFit/>
                  </a:bodyPr>
                  <a:lstStyle/>
                  <a:p>
                    <a:r>
                      <a:rPr lang="en-IN"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Deep </a:t>
                    </a:r>
                    <a:r>
                      <a:rPr lang="en-IN"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Neural </a:t>
                    </a:r>
                    <a:r>
                      <a:rPr lang="en-IN"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Network </a:t>
                    </a:r>
                    <a:endParaRPr lang="en-IN" b="1" dirty="0">
                      <a:effectLst>
                        <a:outerShdw blurRad="38100" dist="38100" dir="2700000" algn="tl">
                          <a:srgbClr val="000000">
                            <a:alpha val="43137"/>
                          </a:srgbClr>
                        </a:outerShdw>
                      </a:effectLst>
                    </a:endParaRPr>
                  </a:p>
                </p:txBody>
              </p:sp>
              <p:sp>
                <p:nvSpPr>
                  <p:cNvPr id="112" name="Rectangle 111"/>
                  <p:cNvSpPr/>
                  <p:nvPr/>
                </p:nvSpPr>
                <p:spPr>
                  <a:xfrm>
                    <a:off x="6996007" y="4471421"/>
                    <a:ext cx="1775360" cy="1627174"/>
                  </a:xfrm>
                  <a:prstGeom prst="rect">
                    <a:avLst/>
                  </a:prstGeom>
                  <a:solidFill>
                    <a:schemeClr val="accent2">
                      <a:lumMod val="75000"/>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3" name="Rounded Rectangle 112"/>
                  <p:cNvSpPr/>
                  <p:nvPr/>
                </p:nvSpPr>
                <p:spPr>
                  <a:xfrm>
                    <a:off x="7095492" y="4689223"/>
                    <a:ext cx="445385"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Convolution Layer</a:t>
                    </a:r>
                    <a:endParaRPr lang="en-IN" sz="1400" dirty="0">
                      <a:latin typeface="Times New Roman" panose="02020603050405020304" pitchFamily="18" charset="0"/>
                      <a:cs typeface="Times New Roman" panose="02020603050405020304" pitchFamily="18" charset="0"/>
                    </a:endParaRPr>
                  </a:p>
                </p:txBody>
              </p:sp>
              <p:sp>
                <p:nvSpPr>
                  <p:cNvPr id="114" name="Rounded Rectangle 113"/>
                  <p:cNvSpPr/>
                  <p:nvPr/>
                </p:nvSpPr>
                <p:spPr>
                  <a:xfrm>
                    <a:off x="7674717" y="4689223"/>
                    <a:ext cx="445385"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ReLU Activation</a:t>
                    </a:r>
                    <a:endParaRPr lang="en-IN" sz="1400" dirty="0">
                      <a:latin typeface="Times New Roman" panose="02020603050405020304" pitchFamily="18" charset="0"/>
                      <a:cs typeface="Times New Roman" panose="02020603050405020304" pitchFamily="18" charset="0"/>
                    </a:endParaRPr>
                  </a:p>
                </p:txBody>
              </p:sp>
              <p:sp>
                <p:nvSpPr>
                  <p:cNvPr id="115" name="Rounded Rectangle 114"/>
                  <p:cNvSpPr/>
                  <p:nvPr/>
                </p:nvSpPr>
                <p:spPr>
                  <a:xfrm>
                    <a:off x="8239289" y="4684270"/>
                    <a:ext cx="445384"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Pooling</a:t>
                    </a:r>
                    <a:endParaRPr lang="en-IN" sz="1400" dirty="0">
                      <a:latin typeface="Times New Roman" panose="02020603050405020304" pitchFamily="18" charset="0"/>
                      <a:cs typeface="Times New Roman" panose="02020603050405020304" pitchFamily="18" charset="0"/>
                    </a:endParaRPr>
                  </a:p>
                </p:txBody>
              </p:sp>
              <p:sp>
                <p:nvSpPr>
                  <p:cNvPr id="117" name="Rounded Rectangle 116"/>
                  <p:cNvSpPr/>
                  <p:nvPr/>
                </p:nvSpPr>
                <p:spPr>
                  <a:xfrm>
                    <a:off x="3451537" y="4643284"/>
                    <a:ext cx="474024" cy="1341110"/>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Pooling</a:t>
                    </a:r>
                    <a:endParaRPr lang="en-IN" sz="1400" dirty="0">
                      <a:latin typeface="Times New Roman" panose="02020603050405020304" pitchFamily="18" charset="0"/>
                      <a:cs typeface="Times New Roman" panose="02020603050405020304" pitchFamily="18" charset="0"/>
                    </a:endParaRPr>
                  </a:p>
                </p:txBody>
              </p:sp>
              <p:sp>
                <p:nvSpPr>
                  <p:cNvPr id="118" name="Rectangle 117"/>
                  <p:cNvSpPr/>
                  <p:nvPr/>
                </p:nvSpPr>
                <p:spPr>
                  <a:xfrm>
                    <a:off x="2118541" y="4377535"/>
                    <a:ext cx="1894135" cy="29086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1400" b="1" dirty="0" smtClean="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Convolution Block</a:t>
                    </a:r>
                    <a:endParaRPr lang="en-IN" sz="1400" b="1" dirty="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19" name="Rectangle 118"/>
                  <p:cNvSpPr/>
                  <p:nvPr/>
                </p:nvSpPr>
                <p:spPr>
                  <a:xfrm>
                    <a:off x="4247397" y="4406616"/>
                    <a:ext cx="1869590" cy="29086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1400" b="1" dirty="0" smtClean="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Convolution Block</a:t>
                    </a:r>
                    <a:endParaRPr lang="en-IN" sz="1400" b="1" dirty="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20" name="Rectangle 119"/>
                  <p:cNvSpPr/>
                  <p:nvPr/>
                </p:nvSpPr>
                <p:spPr>
                  <a:xfrm>
                    <a:off x="6936619" y="4418072"/>
                    <a:ext cx="1894135" cy="29086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1400" b="1" dirty="0" smtClean="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Convolution Block</a:t>
                    </a:r>
                    <a:endParaRPr lang="en-IN" sz="1400" b="1" dirty="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grpSp>
                <p:nvGrpSpPr>
                  <p:cNvPr id="92" name="Group 91"/>
                  <p:cNvGrpSpPr/>
                  <p:nvPr/>
                </p:nvGrpSpPr>
                <p:grpSpPr>
                  <a:xfrm>
                    <a:off x="9071728" y="4451930"/>
                    <a:ext cx="1419764" cy="1646665"/>
                    <a:chOff x="9022033" y="4451930"/>
                    <a:chExt cx="1419764" cy="1646665"/>
                  </a:xfrm>
                </p:grpSpPr>
                <p:sp>
                  <p:nvSpPr>
                    <p:cNvPr id="108" name="Rectangle 107"/>
                    <p:cNvSpPr/>
                    <p:nvPr/>
                  </p:nvSpPr>
                  <p:spPr>
                    <a:xfrm>
                      <a:off x="9022033" y="4506458"/>
                      <a:ext cx="1361873" cy="1592137"/>
                    </a:xfrm>
                    <a:prstGeom prst="rect">
                      <a:avLst/>
                    </a:prstGeom>
                    <a:solidFill>
                      <a:schemeClr val="accent2">
                        <a:lumMod val="50000"/>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9" name="Rounded Rectangle 108"/>
                    <p:cNvSpPr/>
                    <p:nvPr/>
                  </p:nvSpPr>
                  <p:spPr>
                    <a:xfrm>
                      <a:off x="9102807" y="4790484"/>
                      <a:ext cx="547071" cy="1259845"/>
                    </a:xfrm>
                    <a:prstGeom prst="roundRect">
                      <a:avLst/>
                    </a:prstGeom>
                    <a:ln w="15875">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Convolution Layer</a:t>
                      </a:r>
                      <a:endParaRPr lang="en-IN" sz="1400" dirty="0">
                        <a:latin typeface="Times New Roman" panose="02020603050405020304" pitchFamily="18" charset="0"/>
                        <a:cs typeface="Times New Roman" panose="02020603050405020304" pitchFamily="18" charset="0"/>
                      </a:endParaRPr>
                    </a:p>
                  </p:txBody>
                </p:sp>
                <p:sp>
                  <p:nvSpPr>
                    <p:cNvPr id="110" name="Rounded Rectangle 109"/>
                    <p:cNvSpPr/>
                    <p:nvPr/>
                  </p:nvSpPr>
                  <p:spPr>
                    <a:xfrm>
                      <a:off x="9771364" y="4777690"/>
                      <a:ext cx="547071" cy="1259845"/>
                    </a:xfrm>
                    <a:prstGeom prst="roundRect">
                      <a:avLst/>
                    </a:prstGeom>
                    <a:ln w="15875">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Sigmoid Activation</a:t>
                      </a:r>
                      <a:endParaRPr lang="en-IN" sz="1400" dirty="0">
                        <a:latin typeface="Times New Roman" panose="02020603050405020304" pitchFamily="18" charset="0"/>
                        <a:cs typeface="Times New Roman" panose="02020603050405020304" pitchFamily="18" charset="0"/>
                      </a:endParaRPr>
                    </a:p>
                  </p:txBody>
                </p:sp>
                <p:sp>
                  <p:nvSpPr>
                    <p:cNvPr id="121" name="TextBox 120"/>
                    <p:cNvSpPr txBox="1"/>
                    <p:nvPr/>
                  </p:nvSpPr>
                  <p:spPr>
                    <a:xfrm>
                      <a:off x="9040492" y="4451930"/>
                      <a:ext cx="1401305" cy="338554"/>
                    </a:xfrm>
                    <a:prstGeom prst="rect">
                      <a:avLst/>
                    </a:prstGeom>
                    <a:noFill/>
                  </p:spPr>
                  <p:txBody>
                    <a:bodyPr wrap="square" rtlCol="0">
                      <a:spAutoFit/>
                    </a:bodyPr>
                    <a:lstStyle/>
                    <a:p>
                      <a:r>
                        <a:rPr lang="en-IN" sz="1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Segmentation</a:t>
                      </a:r>
                      <a:endParaRPr lang="en-IN" sz="1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cxnSp>
                <p:nvCxnSpPr>
                  <p:cNvPr id="122" name="Straight Arrow Connector 121"/>
                  <p:cNvCxnSpPr/>
                  <p:nvPr/>
                </p:nvCxnSpPr>
                <p:spPr>
                  <a:xfrm flipV="1">
                    <a:off x="8791769" y="5360175"/>
                    <a:ext cx="287139" cy="465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grpSp>
        </p:grpSp>
        <p:cxnSp>
          <p:nvCxnSpPr>
            <p:cNvPr id="49" name="Straight Arrow Connector 48"/>
            <p:cNvCxnSpPr/>
            <p:nvPr/>
          </p:nvCxnSpPr>
          <p:spPr>
            <a:xfrm flipV="1">
              <a:off x="4429983" y="5267219"/>
              <a:ext cx="287139" cy="451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grpSp>
      <p:sp>
        <p:nvSpPr>
          <p:cNvPr id="50" name="TextBox 49"/>
          <p:cNvSpPr txBox="1"/>
          <p:nvPr/>
        </p:nvSpPr>
        <p:spPr>
          <a:xfrm>
            <a:off x="1787100" y="193795"/>
            <a:ext cx="9031766" cy="954107"/>
          </a:xfrm>
          <a:prstGeom prst="rect">
            <a:avLst/>
          </a:prstGeom>
          <a:noFill/>
        </p:spPr>
        <p:txBody>
          <a:bodyPr wrap="square" rtlCol="0">
            <a:spAutoFit/>
          </a:bodyPr>
          <a:lstStyle/>
          <a:p>
            <a:pPr algn="ctr"/>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Nucleus Segmentation from Microscopic Images Using Deep Neural Network</a:t>
            </a:r>
            <a:endPar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7" name="TextBox 46"/>
          <p:cNvSpPr txBox="1"/>
          <p:nvPr/>
        </p:nvSpPr>
        <p:spPr>
          <a:xfrm>
            <a:off x="2956096" y="6231650"/>
            <a:ext cx="8294046" cy="338554"/>
          </a:xfrm>
          <a:prstGeom prst="rect">
            <a:avLst/>
          </a:prstGeom>
          <a:noFill/>
        </p:spPr>
        <p:txBody>
          <a:bodyPr wrap="square" rtlCol="0">
            <a:spAutoFit/>
          </a:bodyPr>
          <a:lstStyle/>
          <a:p>
            <a:r>
              <a:rPr lang="en-IN" sz="1600" dirty="0" smtClean="0">
                <a:latin typeface="Times New Roman" panose="02020603050405020304" pitchFamily="18" charset="0"/>
                <a:cs typeface="Times New Roman" panose="02020603050405020304" pitchFamily="18" charset="0"/>
              </a:rPr>
              <a:t>Fig. 4: The working flow of Nucleus Segmentation from microscopic images[1] </a:t>
            </a:r>
            <a:endParaRPr lang="en-IN" sz="1600" dirty="0">
              <a:latin typeface="Times New Roman" panose="02020603050405020304" pitchFamily="18" charset="0"/>
              <a:cs typeface="Times New Roman" panose="02020603050405020304" pitchFamily="18" charset="0"/>
            </a:endParaRPr>
          </a:p>
        </p:txBody>
      </p:sp>
      <p:pic>
        <p:nvPicPr>
          <p:cNvPr id="48"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50">
            <a:extLst>
              <a:ext uri="{FF2B5EF4-FFF2-40B4-BE49-F238E27FC236}">
                <a16:creationId xmlns="" xmlns:a16="http://schemas.microsoft.com/office/drawing/2014/main" id="{572C64C8-B9A8-903F-7CFE-094C0BF1A78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9" name="Date Placeholder 8"/>
          <p:cNvSpPr>
            <a:spLocks noGrp="1"/>
          </p:cNvSpPr>
          <p:nvPr>
            <p:ph type="dt" sz="half" idx="10"/>
          </p:nvPr>
        </p:nvSpPr>
        <p:spPr/>
        <p:txBody>
          <a:bodyPr/>
          <a:lstStyle/>
          <a:p>
            <a:fld id="{77A2DBB1-A4D6-461A-A46D-C2C1BA346FDE}" type="datetime1">
              <a:rPr lang="en-IN" smtClean="0"/>
              <a:t>28-10-2025</a:t>
            </a:fld>
            <a:endParaRPr lang="en-IN"/>
          </a:p>
        </p:txBody>
      </p:sp>
      <p:sp>
        <p:nvSpPr>
          <p:cNvPr id="10" name="Slide Number Placeholder 9"/>
          <p:cNvSpPr>
            <a:spLocks noGrp="1"/>
          </p:cNvSpPr>
          <p:nvPr>
            <p:ph type="sldNum" sz="quarter" idx="12"/>
          </p:nvPr>
        </p:nvSpPr>
        <p:spPr/>
        <p:txBody>
          <a:bodyPr/>
          <a:lstStyle/>
          <a:p>
            <a:fld id="{26606708-FFBC-471E-B8AF-88DD954A4F9C}" type="slidenum">
              <a:rPr lang="en-IN" smtClean="0"/>
              <a:t>7</a:t>
            </a:fld>
            <a:endParaRPr lang="en-IN"/>
          </a:p>
        </p:txBody>
      </p:sp>
    </p:spTree>
    <p:extLst>
      <p:ext uri="{BB962C8B-B14F-4D97-AF65-F5344CB8AC3E}">
        <p14:creationId xmlns:p14="http://schemas.microsoft.com/office/powerpoint/2010/main" val="3086954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Group 57"/>
          <p:cNvGrpSpPr/>
          <p:nvPr/>
        </p:nvGrpSpPr>
        <p:grpSpPr>
          <a:xfrm>
            <a:off x="485396" y="4914625"/>
            <a:ext cx="10944603" cy="1469550"/>
            <a:chOff x="438361" y="4798970"/>
            <a:chExt cx="11193188" cy="1619856"/>
          </a:xfrm>
        </p:grpSpPr>
        <p:cxnSp>
          <p:nvCxnSpPr>
            <p:cNvPr id="67" name="Straight Arrow Connector 66"/>
            <p:cNvCxnSpPr>
              <a:stCxn id="52" idx="3"/>
              <a:endCxn id="60" idx="1"/>
            </p:cNvCxnSpPr>
            <p:nvPr/>
          </p:nvCxnSpPr>
          <p:spPr>
            <a:xfrm flipV="1">
              <a:off x="2136089" y="5622078"/>
              <a:ext cx="201801" cy="26101"/>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56" name="Group 55"/>
            <p:cNvGrpSpPr/>
            <p:nvPr/>
          </p:nvGrpSpPr>
          <p:grpSpPr>
            <a:xfrm>
              <a:off x="438361" y="4798970"/>
              <a:ext cx="11193188" cy="1619856"/>
              <a:chOff x="433067" y="4772611"/>
              <a:chExt cx="11193188" cy="1619856"/>
            </a:xfrm>
          </p:grpSpPr>
          <p:sp>
            <p:nvSpPr>
              <p:cNvPr id="39" name="Rectangle 38"/>
              <p:cNvSpPr/>
              <p:nvPr/>
            </p:nvSpPr>
            <p:spPr>
              <a:xfrm>
                <a:off x="433067" y="5017877"/>
                <a:ext cx="1751017" cy="1215143"/>
              </a:xfrm>
              <a:prstGeom prst="rect">
                <a:avLst/>
              </a:prstGeom>
              <a:solidFill>
                <a:schemeClr val="accent2">
                  <a:lumMod val="75000"/>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0" name="Rounded Rectangle 39"/>
              <p:cNvSpPr/>
              <p:nvPr/>
            </p:nvSpPr>
            <p:spPr>
              <a:xfrm>
                <a:off x="542422" y="5131247"/>
                <a:ext cx="439278" cy="958493"/>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200" dirty="0" smtClean="0">
                    <a:latin typeface="Times New Roman" panose="02020603050405020304" pitchFamily="18" charset="0"/>
                    <a:cs typeface="Times New Roman" panose="02020603050405020304" pitchFamily="18" charset="0"/>
                  </a:rPr>
                  <a:t>Convolution Layer</a:t>
                </a:r>
                <a:endParaRPr lang="en-IN" sz="1200" dirty="0">
                  <a:latin typeface="Times New Roman" panose="02020603050405020304" pitchFamily="18" charset="0"/>
                  <a:cs typeface="Times New Roman" panose="02020603050405020304" pitchFamily="18" charset="0"/>
                </a:endParaRPr>
              </a:p>
            </p:txBody>
          </p:sp>
          <p:sp>
            <p:nvSpPr>
              <p:cNvPr id="41" name="Rounded Rectangle 40"/>
              <p:cNvSpPr/>
              <p:nvPr/>
            </p:nvSpPr>
            <p:spPr>
              <a:xfrm>
                <a:off x="1088789" y="5169919"/>
                <a:ext cx="439278" cy="919822"/>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200" dirty="0" smtClean="0">
                    <a:latin typeface="Times New Roman" panose="02020603050405020304" pitchFamily="18" charset="0"/>
                    <a:cs typeface="Times New Roman" panose="02020603050405020304" pitchFamily="18" charset="0"/>
                  </a:rPr>
                  <a:t>ReLU Activation</a:t>
                </a:r>
                <a:endParaRPr lang="en-IN" sz="1200" dirty="0">
                  <a:latin typeface="Times New Roman" panose="02020603050405020304" pitchFamily="18" charset="0"/>
                  <a:cs typeface="Times New Roman" panose="02020603050405020304" pitchFamily="18" charset="0"/>
                </a:endParaRPr>
              </a:p>
            </p:txBody>
          </p:sp>
          <p:sp>
            <p:nvSpPr>
              <p:cNvPr id="42" name="Rounded Rectangle 41"/>
              <p:cNvSpPr/>
              <p:nvPr/>
            </p:nvSpPr>
            <p:spPr>
              <a:xfrm>
                <a:off x="1653360" y="5165122"/>
                <a:ext cx="439277" cy="924618"/>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Pooling</a:t>
                </a:r>
                <a:endParaRPr lang="en-IN" sz="1400" dirty="0">
                  <a:latin typeface="Times New Roman" panose="02020603050405020304" pitchFamily="18" charset="0"/>
                  <a:cs typeface="Times New Roman" panose="02020603050405020304" pitchFamily="18" charset="0"/>
                </a:endParaRPr>
              </a:p>
            </p:txBody>
          </p:sp>
          <p:sp>
            <p:nvSpPr>
              <p:cNvPr id="52" name="Rectangle 51"/>
              <p:cNvSpPr/>
              <p:nvPr/>
            </p:nvSpPr>
            <p:spPr>
              <a:xfrm>
                <a:off x="1597805" y="5105609"/>
                <a:ext cx="532990" cy="1032422"/>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64"/>
              <p:cNvGrpSpPr/>
              <p:nvPr/>
            </p:nvGrpSpPr>
            <p:grpSpPr>
              <a:xfrm>
                <a:off x="2462891" y="4992566"/>
                <a:ext cx="4654663" cy="1343569"/>
                <a:chOff x="2471076" y="4992566"/>
                <a:chExt cx="4654663" cy="1343569"/>
              </a:xfrm>
            </p:grpSpPr>
            <p:grpSp>
              <p:nvGrpSpPr>
                <p:cNvPr id="64" name="Group 63"/>
                <p:cNvGrpSpPr/>
                <p:nvPr/>
              </p:nvGrpSpPr>
              <p:grpSpPr>
                <a:xfrm>
                  <a:off x="5505271" y="5284907"/>
                  <a:ext cx="1620468" cy="878762"/>
                  <a:chOff x="5505271" y="5284907"/>
                  <a:chExt cx="1620468" cy="878762"/>
                </a:xfrm>
              </p:grpSpPr>
              <p:pic>
                <p:nvPicPr>
                  <p:cNvPr id="47" name="Picture 46"/>
                  <p:cNvPicPr>
                    <a:picLocks noChangeAspect="1"/>
                  </p:cNvPicPr>
                  <p:nvPr/>
                </p:nvPicPr>
                <p:blipFill>
                  <a:blip r:embed="rId2"/>
                  <a:stretch>
                    <a:fillRect/>
                  </a:stretch>
                </p:blipFill>
                <p:spPr>
                  <a:xfrm>
                    <a:off x="5505271" y="5284907"/>
                    <a:ext cx="1620468" cy="878762"/>
                  </a:xfrm>
                  <a:prstGeom prst="rect">
                    <a:avLst/>
                  </a:prstGeom>
                </p:spPr>
              </p:pic>
              <p:sp>
                <p:nvSpPr>
                  <p:cNvPr id="49" name="Rectangle 48"/>
                  <p:cNvSpPr/>
                  <p:nvPr/>
                </p:nvSpPr>
                <p:spPr>
                  <a:xfrm>
                    <a:off x="5598195" y="5329667"/>
                    <a:ext cx="270341" cy="204009"/>
                  </a:xfrm>
                  <a:prstGeom prst="rect">
                    <a:avLst/>
                  </a:prstGeom>
                  <a:noFill/>
                  <a:ln w="19050">
                    <a:solidFill>
                      <a:schemeClr val="tx2"/>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50" name="Rectangle 49"/>
                  <p:cNvSpPr/>
                  <p:nvPr/>
                </p:nvSpPr>
                <p:spPr>
                  <a:xfrm>
                    <a:off x="5975512" y="5334301"/>
                    <a:ext cx="270341" cy="204009"/>
                  </a:xfrm>
                  <a:prstGeom prst="rect">
                    <a:avLst/>
                  </a:prstGeom>
                  <a:noFill/>
                  <a:ln w="19050">
                    <a:solidFill>
                      <a:srgbClr val="92D050"/>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51" name="Rectangle 50"/>
                  <p:cNvSpPr/>
                  <p:nvPr/>
                </p:nvSpPr>
                <p:spPr>
                  <a:xfrm>
                    <a:off x="6368427" y="5329752"/>
                    <a:ext cx="270341" cy="204009"/>
                  </a:xfrm>
                  <a:prstGeom prst="rect">
                    <a:avLst/>
                  </a:prstGeom>
                  <a:noFill/>
                  <a:ln w="19050">
                    <a:solidFill>
                      <a:srgbClr val="00B0F0"/>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grpSp>
            <p:grpSp>
              <p:nvGrpSpPr>
                <p:cNvPr id="62" name="Group 61"/>
                <p:cNvGrpSpPr/>
                <p:nvPr/>
              </p:nvGrpSpPr>
              <p:grpSpPr>
                <a:xfrm>
                  <a:off x="2471076" y="4992566"/>
                  <a:ext cx="4032522" cy="1343569"/>
                  <a:chOff x="2471076" y="4992566"/>
                  <a:chExt cx="4032522" cy="1343569"/>
                </a:xfrm>
              </p:grpSpPr>
              <p:grpSp>
                <p:nvGrpSpPr>
                  <p:cNvPr id="48" name="Group 47"/>
                  <p:cNvGrpSpPr/>
                  <p:nvPr/>
                </p:nvGrpSpPr>
                <p:grpSpPr>
                  <a:xfrm>
                    <a:off x="2471076" y="4992566"/>
                    <a:ext cx="2877337" cy="1343569"/>
                    <a:chOff x="2720859" y="4938708"/>
                    <a:chExt cx="2877337" cy="1343569"/>
                  </a:xfrm>
                </p:grpSpPr>
                <p:pic>
                  <p:nvPicPr>
                    <p:cNvPr id="43" name="Picture 42"/>
                    <p:cNvPicPr>
                      <a:picLocks noChangeAspect="1"/>
                    </p:cNvPicPr>
                    <p:nvPr/>
                  </p:nvPicPr>
                  <p:blipFill>
                    <a:blip r:embed="rId3"/>
                    <a:stretch>
                      <a:fillRect/>
                    </a:stretch>
                  </p:blipFill>
                  <p:spPr>
                    <a:xfrm>
                      <a:off x="2720859" y="4938708"/>
                      <a:ext cx="2877337" cy="1343569"/>
                    </a:xfrm>
                    <a:prstGeom prst="rect">
                      <a:avLst/>
                    </a:prstGeom>
                  </p:spPr>
                </p:pic>
                <p:sp>
                  <p:nvSpPr>
                    <p:cNvPr id="44" name="Rectangle 43"/>
                    <p:cNvSpPr/>
                    <p:nvPr/>
                  </p:nvSpPr>
                  <p:spPr>
                    <a:xfrm>
                      <a:off x="2785026" y="4982231"/>
                      <a:ext cx="599619" cy="30855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45" name="Rectangle 44"/>
                    <p:cNvSpPr/>
                    <p:nvPr/>
                  </p:nvSpPr>
                  <p:spPr>
                    <a:xfrm>
                      <a:off x="3496985" y="4977875"/>
                      <a:ext cx="588246" cy="308552"/>
                    </a:xfrm>
                    <a:prstGeom prst="rect">
                      <a:avLst/>
                    </a:prstGeom>
                    <a:no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46" name="Rectangle 45"/>
                    <p:cNvSpPr/>
                    <p:nvPr/>
                  </p:nvSpPr>
                  <p:spPr>
                    <a:xfrm>
                      <a:off x="4201977" y="4974246"/>
                      <a:ext cx="588246" cy="308552"/>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grpSp>
              <p:cxnSp>
                <p:nvCxnSpPr>
                  <p:cNvPr id="54" name="Elbow Connector 53"/>
                  <p:cNvCxnSpPr/>
                  <p:nvPr/>
                </p:nvCxnSpPr>
                <p:spPr>
                  <a:xfrm>
                    <a:off x="3090580" y="5344641"/>
                    <a:ext cx="2507615" cy="87030"/>
                  </a:xfrm>
                  <a:prstGeom prst="bentConnector3">
                    <a:avLst>
                      <a:gd name="adj1" fmla="val -16455"/>
                    </a:avLst>
                  </a:prstGeom>
                  <a:ln w="22225">
                    <a:solidFill>
                      <a:schemeClr val="tx2"/>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7" name="Elbow Connector 56"/>
                  <p:cNvCxnSpPr>
                    <a:stCxn id="45" idx="3"/>
                    <a:endCxn id="50" idx="0"/>
                  </p:cNvCxnSpPr>
                  <p:nvPr/>
                </p:nvCxnSpPr>
                <p:spPr>
                  <a:xfrm>
                    <a:off x="3835448" y="5186009"/>
                    <a:ext cx="2275235" cy="148292"/>
                  </a:xfrm>
                  <a:prstGeom prst="bentConnector2">
                    <a:avLst/>
                  </a:prstGeom>
                  <a:ln w="25400">
                    <a:solidFill>
                      <a:srgbClr val="92D05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9" name="Elbow Connector 58"/>
                  <p:cNvCxnSpPr>
                    <a:endCxn id="51" idx="0"/>
                  </p:cNvCxnSpPr>
                  <p:nvPr/>
                </p:nvCxnSpPr>
                <p:spPr>
                  <a:xfrm>
                    <a:off x="4540440" y="5036089"/>
                    <a:ext cx="1963158" cy="293663"/>
                  </a:xfrm>
                  <a:prstGeom prst="bentConnector2">
                    <a:avLst/>
                  </a:prstGeom>
                  <a:ln w="25400">
                    <a:solidFill>
                      <a:srgbClr val="00B0F0"/>
                    </a:solidFill>
                    <a:prstDash val="sysDot"/>
                    <a:tailEnd type="triangle"/>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2332596" y="4798970"/>
                <a:ext cx="4887354" cy="1593497"/>
              </a:xfrm>
              <a:prstGeom prst="rect">
                <a:avLst/>
              </a:prstGeom>
              <a:noFill/>
              <a:ln w="254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7690191" y="5363158"/>
                <a:ext cx="3936064" cy="646331"/>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Output feature of one Convolution block of 8×8 patch</a:t>
                </a:r>
                <a:endParaRPr lang="en-US" dirty="0">
                  <a:latin typeface="Times New Roman" panose="02020603050405020304" pitchFamily="18" charset="0"/>
                  <a:cs typeface="Times New Roman" panose="02020603050405020304" pitchFamily="18" charset="0"/>
                </a:endParaRPr>
              </a:p>
            </p:txBody>
          </p:sp>
          <p:cxnSp>
            <p:nvCxnSpPr>
              <p:cNvPr id="81" name="Straight Arrow Connector 80"/>
              <p:cNvCxnSpPr/>
              <p:nvPr/>
            </p:nvCxnSpPr>
            <p:spPr>
              <a:xfrm flipV="1">
                <a:off x="7043724" y="5621820"/>
                <a:ext cx="744058" cy="116215"/>
              </a:xfrm>
              <a:prstGeom prst="straightConnector1">
                <a:avLst/>
              </a:prstGeom>
              <a:ln w="25400" cmpd="thickThin">
                <a:tailEnd type="triangle"/>
              </a:ln>
            </p:spPr>
            <p:style>
              <a:lnRef idx="3">
                <a:schemeClr val="accent1"/>
              </a:lnRef>
              <a:fillRef idx="0">
                <a:schemeClr val="accent1"/>
              </a:fillRef>
              <a:effectRef idx="2">
                <a:schemeClr val="accent1"/>
              </a:effectRef>
              <a:fontRef idx="minor">
                <a:schemeClr val="tx1"/>
              </a:fontRef>
            </p:style>
          </p:cxnSp>
          <p:sp>
            <p:nvSpPr>
              <p:cNvPr id="69" name="TextBox 68"/>
              <p:cNvSpPr txBox="1"/>
              <p:nvPr/>
            </p:nvSpPr>
            <p:spPr>
              <a:xfrm>
                <a:off x="5149892" y="4772611"/>
                <a:ext cx="1581075" cy="292646"/>
              </a:xfrm>
              <a:prstGeom prst="rect">
                <a:avLst/>
              </a:prstGeom>
              <a:noFill/>
            </p:spPr>
            <p:txBody>
              <a:bodyPr wrap="square" rtlCol="0">
                <a:spAutoFit/>
              </a:bodyPr>
              <a:lstStyle/>
              <a:p>
                <a:r>
                  <a:rPr lang="en-US" sz="1200" b="1" dirty="0" smtClean="0">
                    <a:latin typeface="Times New Roman" panose="02020603050405020304" pitchFamily="18" charset="0"/>
                    <a:cs typeface="Times New Roman" panose="02020603050405020304" pitchFamily="18" charset="0"/>
                  </a:rPr>
                  <a:t>Max Pooling (2,2)</a:t>
                </a:r>
                <a:endParaRPr lang="en-US" sz="1200" b="1" dirty="0">
                  <a:latin typeface="Times New Roman" panose="02020603050405020304" pitchFamily="18" charset="0"/>
                  <a:cs typeface="Times New Roman" panose="02020603050405020304" pitchFamily="18" charset="0"/>
                </a:endParaRPr>
              </a:p>
            </p:txBody>
          </p:sp>
        </p:grpSp>
      </p:grpSp>
      <p:sp>
        <p:nvSpPr>
          <p:cNvPr id="70" name="TextBox 69"/>
          <p:cNvSpPr txBox="1"/>
          <p:nvPr/>
        </p:nvSpPr>
        <p:spPr>
          <a:xfrm>
            <a:off x="3926019" y="1039580"/>
            <a:ext cx="5613124" cy="461665"/>
          </a:xfrm>
          <a:prstGeom prst="rect">
            <a:avLst/>
          </a:prstGeom>
          <a:noFill/>
        </p:spPr>
        <p:txBody>
          <a:bodyPr wrap="square" rtlCol="0">
            <a:spAutoFit/>
          </a:bodyPr>
          <a:lstStyle/>
          <a:p>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Working of Convolution Block</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71"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71">
            <a:extLst>
              <a:ext uri="{FF2B5EF4-FFF2-40B4-BE49-F238E27FC236}">
                <a16:creationId xmlns="" xmlns:a16="http://schemas.microsoft.com/office/drawing/2014/main" id="{572C64C8-B9A8-903F-7CFE-094C0BF1A78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73" name="TextBox 72"/>
          <p:cNvSpPr txBox="1"/>
          <p:nvPr/>
        </p:nvSpPr>
        <p:spPr>
          <a:xfrm>
            <a:off x="337119" y="458462"/>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Continue</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8" name="Date Placeholder 27"/>
          <p:cNvSpPr>
            <a:spLocks noGrp="1"/>
          </p:cNvSpPr>
          <p:nvPr>
            <p:ph type="dt" sz="half" idx="10"/>
          </p:nvPr>
        </p:nvSpPr>
        <p:spPr/>
        <p:txBody>
          <a:bodyPr/>
          <a:lstStyle/>
          <a:p>
            <a:fld id="{A167C0EF-042D-43E8-A259-19E4813C70E7}" type="datetime1">
              <a:rPr lang="en-IN" smtClean="0"/>
              <a:t>28-10-2025</a:t>
            </a:fld>
            <a:endParaRPr lang="en-IN"/>
          </a:p>
        </p:txBody>
      </p:sp>
      <p:sp>
        <p:nvSpPr>
          <p:cNvPr id="36" name="Slide Number Placeholder 35"/>
          <p:cNvSpPr>
            <a:spLocks noGrp="1"/>
          </p:cNvSpPr>
          <p:nvPr>
            <p:ph type="sldNum" sz="quarter" idx="12"/>
          </p:nvPr>
        </p:nvSpPr>
        <p:spPr/>
        <p:txBody>
          <a:bodyPr/>
          <a:lstStyle/>
          <a:p>
            <a:fld id="{26606708-FFBC-471E-B8AF-88DD954A4F9C}" type="slidenum">
              <a:rPr lang="en-IN" smtClean="0"/>
              <a:t>8</a:t>
            </a:fld>
            <a:endParaRPr lang="en-IN"/>
          </a:p>
        </p:txBody>
      </p:sp>
      <p:grpSp>
        <p:nvGrpSpPr>
          <p:cNvPr id="55" name="Group 54"/>
          <p:cNvGrpSpPr/>
          <p:nvPr/>
        </p:nvGrpSpPr>
        <p:grpSpPr>
          <a:xfrm>
            <a:off x="378406" y="889462"/>
            <a:ext cx="11302847" cy="3950636"/>
            <a:chOff x="378406" y="889462"/>
            <a:chExt cx="11302847" cy="3950636"/>
          </a:xfrm>
        </p:grpSpPr>
        <p:grpSp>
          <p:nvGrpSpPr>
            <p:cNvPr id="63" name="Group 62"/>
            <p:cNvGrpSpPr/>
            <p:nvPr/>
          </p:nvGrpSpPr>
          <p:grpSpPr>
            <a:xfrm>
              <a:off x="378406" y="889462"/>
              <a:ext cx="11302847" cy="3950636"/>
              <a:chOff x="322894" y="650789"/>
              <a:chExt cx="11358360" cy="4189309"/>
            </a:xfrm>
          </p:grpSpPr>
          <p:sp>
            <p:nvSpPr>
              <p:cNvPr id="68" name="TextBox 67"/>
              <p:cNvSpPr txBox="1"/>
              <p:nvPr/>
            </p:nvSpPr>
            <p:spPr>
              <a:xfrm>
                <a:off x="7616053" y="2635852"/>
                <a:ext cx="2410014" cy="307777"/>
              </a:xfrm>
              <a:prstGeom prst="rect">
                <a:avLst/>
              </a:prstGeom>
              <a:noFill/>
            </p:spPr>
            <p:txBody>
              <a:bodyPr wrap="square" rtlCol="0">
                <a:spAutoFit/>
              </a:bodyPr>
              <a:lstStyle/>
              <a:p>
                <a:r>
                  <a:rPr lang="en-US" sz="1400" b="1" u="sng" dirty="0" smtClean="0">
                    <a:latin typeface="Times New Roman" panose="02020603050405020304" pitchFamily="18" charset="0"/>
                    <a:cs typeface="Times New Roman" panose="02020603050405020304" pitchFamily="18" charset="0"/>
                  </a:rPr>
                  <a:t>Convolution operation</a:t>
                </a:r>
                <a:endParaRPr lang="en-US" sz="1400" b="1" u="sng" dirty="0">
                  <a:latin typeface="Times New Roman" panose="02020603050405020304" pitchFamily="18" charset="0"/>
                  <a:cs typeface="Times New Roman" panose="02020603050405020304" pitchFamily="18" charset="0"/>
                </a:endParaRPr>
              </a:p>
            </p:txBody>
          </p:sp>
          <p:sp>
            <p:nvSpPr>
              <p:cNvPr id="76" name="TextBox 75"/>
              <p:cNvSpPr txBox="1"/>
              <p:nvPr/>
            </p:nvSpPr>
            <p:spPr>
              <a:xfrm>
                <a:off x="7080925" y="2502590"/>
                <a:ext cx="629291" cy="276999"/>
              </a:xfrm>
              <a:prstGeom prst="rect">
                <a:avLst/>
              </a:prstGeom>
              <a:noFill/>
            </p:spPr>
            <p:txBody>
              <a:bodyPr wrap="square" rtlCol="0">
                <a:spAutoFit/>
              </a:bodyPr>
              <a:lstStyle/>
              <a:p>
                <a:r>
                  <a:rPr lang="en-US" sz="1200" b="1" dirty="0" smtClean="0">
                    <a:latin typeface="Times New Roman" panose="02020603050405020304" pitchFamily="18" charset="0"/>
                    <a:cs typeface="Times New Roman" panose="02020603050405020304" pitchFamily="18" charset="0"/>
                  </a:rPr>
                  <a:t>Filter</a:t>
                </a:r>
                <a:endParaRPr lang="en-US" sz="1200" b="1" dirty="0">
                  <a:latin typeface="Times New Roman" panose="02020603050405020304" pitchFamily="18" charset="0"/>
                  <a:cs typeface="Times New Roman" panose="02020603050405020304" pitchFamily="18" charset="0"/>
                </a:endParaRPr>
              </a:p>
            </p:txBody>
          </p:sp>
          <p:grpSp>
            <p:nvGrpSpPr>
              <p:cNvPr id="78" name="Group 77"/>
              <p:cNvGrpSpPr/>
              <p:nvPr/>
            </p:nvGrpSpPr>
            <p:grpSpPr>
              <a:xfrm>
                <a:off x="322894" y="650789"/>
                <a:ext cx="11358360" cy="4189309"/>
                <a:chOff x="322894" y="323337"/>
                <a:chExt cx="11638950" cy="4425945"/>
              </a:xfrm>
            </p:grpSpPr>
            <p:grpSp>
              <p:nvGrpSpPr>
                <p:cNvPr id="38" name="Group 37"/>
                <p:cNvGrpSpPr/>
                <p:nvPr/>
              </p:nvGrpSpPr>
              <p:grpSpPr>
                <a:xfrm>
                  <a:off x="322894" y="323337"/>
                  <a:ext cx="11638950" cy="4425945"/>
                  <a:chOff x="313564" y="127394"/>
                  <a:chExt cx="11638950" cy="4425945"/>
                </a:xfrm>
              </p:grpSpPr>
              <p:grpSp>
                <p:nvGrpSpPr>
                  <p:cNvPr id="8" name="Group 7"/>
                  <p:cNvGrpSpPr/>
                  <p:nvPr/>
                </p:nvGrpSpPr>
                <p:grpSpPr>
                  <a:xfrm>
                    <a:off x="477537" y="1715043"/>
                    <a:ext cx="11310809" cy="2568634"/>
                    <a:chOff x="428711" y="754745"/>
                    <a:chExt cx="11543276" cy="2901443"/>
                  </a:xfrm>
                </p:grpSpPr>
                <p:grpSp>
                  <p:nvGrpSpPr>
                    <p:cNvPr id="12" name="Group 11"/>
                    <p:cNvGrpSpPr/>
                    <p:nvPr/>
                  </p:nvGrpSpPr>
                  <p:grpSpPr>
                    <a:xfrm>
                      <a:off x="8821752" y="2066148"/>
                      <a:ext cx="3150235" cy="1590040"/>
                      <a:chOff x="0" y="0"/>
                      <a:chExt cx="2693035" cy="1303020"/>
                    </a:xfrm>
                  </p:grpSpPr>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0"/>
                        <a:ext cx="2693035" cy="1303020"/>
                      </a:xfrm>
                      <a:prstGeom prst="rect">
                        <a:avLst/>
                      </a:prstGeom>
                    </p:spPr>
                  </p:pic>
                  <p:sp>
                    <p:nvSpPr>
                      <p:cNvPr id="14" name="Rectangle 13"/>
                      <p:cNvSpPr/>
                      <p:nvPr/>
                    </p:nvSpPr>
                    <p:spPr>
                      <a:xfrm>
                        <a:off x="745435" y="327991"/>
                        <a:ext cx="159026" cy="188844"/>
                      </a:xfrm>
                      <a:prstGeom prst="rect">
                        <a:avLst/>
                      </a:prstGeom>
                      <a:noFill/>
                      <a:ln w="19050">
                        <a:solidFill>
                          <a:srgbClr val="FF0000"/>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grpSp>
                <p:grpSp>
                  <p:nvGrpSpPr>
                    <p:cNvPr id="7" name="Group 6"/>
                    <p:cNvGrpSpPr/>
                    <p:nvPr/>
                  </p:nvGrpSpPr>
                  <p:grpSpPr>
                    <a:xfrm>
                      <a:off x="428711" y="754745"/>
                      <a:ext cx="10499474" cy="1445495"/>
                      <a:chOff x="428711" y="754745"/>
                      <a:chExt cx="12164486" cy="1542146"/>
                    </a:xfrm>
                  </p:grpSpPr>
                  <p:pic>
                    <p:nvPicPr>
                      <p:cNvPr id="3" name="Picture 2"/>
                      <p:cNvPicPr/>
                      <p:nvPr/>
                    </p:nvPicPr>
                    <p:blipFill>
                      <a:blip r:embed="rId7">
                        <a:extLst>
                          <a:ext uri="{28A0092B-C50C-407E-A947-70E740481C1C}">
                            <a14:useLocalDpi xmlns:a14="http://schemas.microsoft.com/office/drawing/2010/main" val="0"/>
                          </a:ext>
                        </a:extLst>
                      </a:blip>
                      <a:stretch>
                        <a:fillRect/>
                      </a:stretch>
                    </p:blipFill>
                    <p:spPr>
                      <a:xfrm>
                        <a:off x="2327361" y="1269278"/>
                        <a:ext cx="590550" cy="533400"/>
                      </a:xfrm>
                      <a:prstGeom prst="rect">
                        <a:avLst/>
                      </a:prstGeom>
                    </p:spPr>
                  </p:pic>
                  <p:pic>
                    <p:nvPicPr>
                      <p:cNvPr id="4" name="Picture 3" descr="D:\Papsmear\Test\papsmear\d1 (41).jpg"/>
                      <p:cNvPicPr/>
                      <p:nvPr/>
                    </p:nvPicPr>
                    <p:blipFill>
                      <a:blip r:embed="rId8">
                        <a:extLst>
                          <a:ext uri="{28A0092B-C50C-407E-A947-70E740481C1C}">
                            <a14:useLocalDpi xmlns:a14="http://schemas.microsoft.com/office/drawing/2010/main" val="0"/>
                          </a:ext>
                        </a:extLst>
                      </a:blip>
                      <a:srcRect/>
                      <a:stretch>
                        <a:fillRect/>
                      </a:stretch>
                    </p:blipFill>
                    <p:spPr bwMode="auto">
                      <a:xfrm>
                        <a:off x="428711" y="897803"/>
                        <a:ext cx="1507490" cy="1256030"/>
                      </a:xfrm>
                      <a:prstGeom prst="rect">
                        <a:avLst/>
                      </a:prstGeom>
                      <a:noFill/>
                      <a:ln>
                        <a:noFill/>
                      </a:ln>
                    </p:spPr>
                  </p:pic>
                  <p:sp>
                    <p:nvSpPr>
                      <p:cNvPr id="5" name="Rectangle 4"/>
                      <p:cNvSpPr/>
                      <p:nvPr/>
                    </p:nvSpPr>
                    <p:spPr>
                      <a:xfrm>
                        <a:off x="879561" y="1318808"/>
                        <a:ext cx="118745" cy="11874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cxnSp>
                    <p:nvCxnSpPr>
                      <p:cNvPr id="6" name="Straight Arrow Connector 5"/>
                      <p:cNvCxnSpPr/>
                      <p:nvPr/>
                    </p:nvCxnSpPr>
                    <p:spPr>
                      <a:xfrm>
                        <a:off x="1010371" y="1342303"/>
                        <a:ext cx="1335405" cy="94615"/>
                      </a:xfrm>
                      <a:prstGeom prst="straightConnector1">
                        <a:avLst/>
                      </a:prstGeom>
                      <a:ln>
                        <a:solidFill>
                          <a:srgbClr val="FF0000"/>
                        </a:solidFill>
                        <a:prstDash val="sysDash"/>
                        <a:tailEnd type="triangle"/>
                      </a:ln>
                    </p:spPr>
                    <p:style>
                      <a:lnRef idx="3">
                        <a:schemeClr val="accent1"/>
                      </a:lnRef>
                      <a:fillRef idx="0">
                        <a:schemeClr val="accent1"/>
                      </a:fillRef>
                      <a:effectRef idx="2">
                        <a:schemeClr val="accent1"/>
                      </a:effectRef>
                      <a:fontRef idx="minor">
                        <a:schemeClr val="tx1"/>
                      </a:fontRef>
                    </p:style>
                  </p:cxnSp>
                  <p:grpSp>
                    <p:nvGrpSpPr>
                      <p:cNvPr id="10" name="Group 9"/>
                      <p:cNvGrpSpPr/>
                      <p:nvPr/>
                    </p:nvGrpSpPr>
                    <p:grpSpPr>
                      <a:xfrm>
                        <a:off x="5829326" y="841510"/>
                        <a:ext cx="2657126" cy="694468"/>
                        <a:chOff x="0" y="0"/>
                        <a:chExt cx="3120666" cy="822960"/>
                      </a:xfrm>
                    </p:grpSpPr>
                    <p:pic>
                      <p:nvPicPr>
                        <p:cNvPr id="15" name="Picture 1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99391"/>
                          <a:ext cx="1252220" cy="717550"/>
                        </a:xfrm>
                        <a:prstGeom prst="rect">
                          <a:avLst/>
                        </a:prstGeom>
                      </p:spPr>
                    </p:pic>
                    <p:pic>
                      <p:nvPicPr>
                        <p:cNvPr id="17" name="Picture 16"/>
                        <p:cNvPicPr>
                          <a:picLocks noChangeAspect="1"/>
                        </p:cNvPicPr>
                        <p:nvPr/>
                      </p:nvPicPr>
                      <p:blipFill rotWithShape="1">
                        <a:blip r:embed="rId10">
                          <a:extLst>
                            <a:ext uri="{28A0092B-C50C-407E-A947-70E740481C1C}">
                              <a14:useLocalDpi xmlns:a14="http://schemas.microsoft.com/office/drawing/2010/main" val="0"/>
                            </a:ext>
                          </a:extLst>
                        </a:blip>
                        <a:srcRect l="26619"/>
                        <a:stretch/>
                      </p:blipFill>
                      <p:spPr bwMode="auto">
                        <a:xfrm>
                          <a:off x="1759226" y="0"/>
                          <a:ext cx="1361440" cy="822960"/>
                        </a:xfrm>
                        <a:prstGeom prst="rect">
                          <a:avLst/>
                        </a:prstGeom>
                        <a:ln>
                          <a:noFill/>
                        </a:ln>
                        <a:extLst>
                          <a:ext uri="{53640926-AAD7-44D8-BBD7-CCE9431645EC}">
                            <a14:shadowObscured xmlns:a14="http://schemas.microsoft.com/office/drawing/2010/main"/>
                          </a:ext>
                        </a:extLst>
                      </p:spPr>
                    </p:pic>
                  </p:grpSp>
                  <p:pic>
                    <p:nvPicPr>
                      <p:cNvPr id="11" name="Picture 10"/>
                      <p:cNvPicPr/>
                      <p:nvPr/>
                    </p:nvPicPr>
                    <p:blipFill>
                      <a:blip r:embed="rId11">
                        <a:extLst>
                          <a:ext uri="{28A0092B-C50C-407E-A947-70E740481C1C}">
                            <a14:useLocalDpi xmlns:a14="http://schemas.microsoft.com/office/drawing/2010/main" val="0"/>
                          </a:ext>
                        </a:extLst>
                      </a:blip>
                      <a:stretch>
                        <a:fillRect/>
                      </a:stretch>
                    </p:blipFill>
                    <p:spPr>
                      <a:xfrm>
                        <a:off x="5703911" y="1778733"/>
                        <a:ext cx="6889286" cy="242121"/>
                      </a:xfrm>
                      <a:prstGeom prst="rect">
                        <a:avLst/>
                      </a:prstGeom>
                    </p:spPr>
                  </p:pic>
                  <p:sp>
                    <p:nvSpPr>
                      <p:cNvPr id="18" name="TextBox 17"/>
                      <p:cNvSpPr txBox="1"/>
                      <p:nvPr/>
                    </p:nvSpPr>
                    <p:spPr>
                      <a:xfrm>
                        <a:off x="2217930" y="1770404"/>
                        <a:ext cx="1113790" cy="262684"/>
                      </a:xfrm>
                      <a:prstGeom prst="rect">
                        <a:avLst/>
                      </a:prstGeom>
                      <a:noFill/>
                    </p:spPr>
                    <p:txBody>
                      <a:bodyPr wrap="square" rtlCol="0">
                        <a:spAutoFit/>
                      </a:bodyPr>
                      <a:lstStyle/>
                      <a:p>
                        <a:r>
                          <a:rPr lang="en-US" sz="1000" b="1" dirty="0" smtClean="0">
                            <a:latin typeface="Times New Roman" panose="02020603050405020304" pitchFamily="18" charset="0"/>
                            <a:cs typeface="Times New Roman" panose="02020603050405020304" pitchFamily="18" charset="0"/>
                          </a:rPr>
                          <a:t>8×8 patch</a:t>
                        </a:r>
                        <a:endParaRPr lang="en-IN" sz="1000" b="1" dirty="0">
                          <a:latin typeface="Times New Roman" panose="02020603050405020304" pitchFamily="18" charset="0"/>
                          <a:cs typeface="Times New Roman" panose="02020603050405020304" pitchFamily="18" charset="0"/>
                        </a:endParaRPr>
                      </a:p>
                    </p:txBody>
                  </p:sp>
                  <p:grpSp>
                    <p:nvGrpSpPr>
                      <p:cNvPr id="20" name="Group 19"/>
                      <p:cNvGrpSpPr/>
                      <p:nvPr/>
                    </p:nvGrpSpPr>
                    <p:grpSpPr>
                      <a:xfrm>
                        <a:off x="3151098" y="754745"/>
                        <a:ext cx="2485772" cy="1542146"/>
                        <a:chOff x="3441151" y="564193"/>
                        <a:chExt cx="2835910" cy="1668380"/>
                      </a:xfrm>
                    </p:grpSpPr>
                    <p:pic>
                      <p:nvPicPr>
                        <p:cNvPr id="2" name="Picture 1"/>
                        <p:cNvPicPr/>
                        <p:nvPr/>
                      </p:nvPicPr>
                      <p:blipFill rotWithShape="1">
                        <a:blip r:embed="rId12">
                          <a:extLst>
                            <a:ext uri="{28A0092B-C50C-407E-A947-70E740481C1C}">
                              <a14:useLocalDpi xmlns:a14="http://schemas.microsoft.com/office/drawing/2010/main" val="0"/>
                            </a:ext>
                          </a:extLst>
                        </a:blip>
                        <a:srcRect l="9790"/>
                        <a:stretch/>
                      </p:blipFill>
                      <p:spPr bwMode="auto">
                        <a:xfrm>
                          <a:off x="3441151" y="851448"/>
                          <a:ext cx="2835910" cy="1381125"/>
                        </a:xfrm>
                        <a:prstGeom prst="rect">
                          <a:avLst/>
                        </a:prstGeom>
                        <a:ln>
                          <a:noFill/>
                        </a:ln>
                        <a:extLst>
                          <a:ext uri="{53640926-AAD7-44D8-BBD7-CCE9431645EC}">
                            <a14:shadowObscured xmlns:a14="http://schemas.microsoft.com/office/drawing/2010/main"/>
                          </a:ext>
                        </a:extLst>
                      </p:spPr>
                    </p:pic>
                    <p:sp>
                      <p:nvSpPr>
                        <p:cNvPr id="9" name="Rectangle 8"/>
                        <p:cNvSpPr/>
                        <p:nvPr/>
                      </p:nvSpPr>
                      <p:spPr>
                        <a:xfrm>
                          <a:off x="3847551" y="1050838"/>
                          <a:ext cx="983615" cy="47688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9" name="TextBox 18"/>
                        <p:cNvSpPr txBox="1"/>
                        <p:nvPr/>
                      </p:nvSpPr>
                      <p:spPr>
                        <a:xfrm>
                          <a:off x="3927184" y="564193"/>
                          <a:ext cx="2213084" cy="299673"/>
                        </a:xfrm>
                        <a:prstGeom prst="rect">
                          <a:avLst/>
                        </a:prstGeom>
                        <a:noFill/>
                      </p:spPr>
                      <p:txBody>
                        <a:bodyPr wrap="square" rtlCol="0">
                          <a:spAutoFit/>
                        </a:bodyPr>
                        <a:lstStyle/>
                        <a:p>
                          <a:r>
                            <a:rPr lang="en-US" sz="1200" b="1" dirty="0" smtClean="0">
                              <a:latin typeface="Times New Roman" panose="02020603050405020304" pitchFamily="18" charset="0"/>
                              <a:cs typeface="Times New Roman" panose="02020603050405020304" pitchFamily="18" charset="0"/>
                            </a:rPr>
                            <a:t>Pixel Value 8×8 patch</a:t>
                          </a:r>
                          <a:endParaRPr lang="en-IN" sz="1200" b="1" dirty="0">
                            <a:latin typeface="Times New Roman" panose="02020603050405020304" pitchFamily="18" charset="0"/>
                            <a:cs typeface="Times New Roman" panose="02020603050405020304" pitchFamily="18" charset="0"/>
                          </a:endParaRPr>
                        </a:p>
                      </p:txBody>
                    </p:sp>
                  </p:grpSp>
                  <p:cxnSp>
                    <p:nvCxnSpPr>
                      <p:cNvPr id="22" name="Straight Arrow Connector 21"/>
                      <p:cNvCxnSpPr>
                        <a:stCxn id="9" idx="3"/>
                      </p:cNvCxnSpPr>
                      <p:nvPr/>
                    </p:nvCxnSpPr>
                    <p:spPr>
                      <a:xfrm flipV="1">
                        <a:off x="4369493" y="1020266"/>
                        <a:ext cx="1500564" cy="40470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sp>
                  <p:nvSpPr>
                    <p:cNvPr id="23" name="TextBox 22"/>
                    <p:cNvSpPr txBox="1"/>
                    <p:nvPr/>
                  </p:nvSpPr>
                  <p:spPr>
                    <a:xfrm>
                      <a:off x="9561326" y="1868574"/>
                      <a:ext cx="2124910" cy="246221"/>
                    </a:xfrm>
                    <a:prstGeom prst="rect">
                      <a:avLst/>
                    </a:prstGeom>
                    <a:noFill/>
                  </p:spPr>
                  <p:txBody>
                    <a:bodyPr wrap="square" rtlCol="0">
                      <a:spAutoFit/>
                    </a:bodyPr>
                    <a:lstStyle/>
                    <a:p>
                      <a:r>
                        <a:rPr lang="en-US" sz="1000" b="1" dirty="0" smtClean="0">
                          <a:latin typeface="Times New Roman" panose="02020603050405020304" pitchFamily="18" charset="0"/>
                          <a:cs typeface="Times New Roman" panose="02020603050405020304" pitchFamily="18" charset="0"/>
                        </a:rPr>
                        <a:t>Convolution 8×8 feature map</a:t>
                      </a:r>
                      <a:endParaRPr lang="en-IN" sz="1000" b="1" dirty="0">
                        <a:latin typeface="Times New Roman" panose="02020603050405020304" pitchFamily="18" charset="0"/>
                        <a:cs typeface="Times New Roman" panose="02020603050405020304" pitchFamily="18" charset="0"/>
                      </a:endParaRPr>
                    </a:p>
                  </p:txBody>
                </p:sp>
              </p:grpSp>
              <p:grpSp>
                <p:nvGrpSpPr>
                  <p:cNvPr id="24" name="Group 23"/>
                  <p:cNvGrpSpPr/>
                  <p:nvPr/>
                </p:nvGrpSpPr>
                <p:grpSpPr>
                  <a:xfrm>
                    <a:off x="1707044" y="3043461"/>
                    <a:ext cx="6676050" cy="1344529"/>
                    <a:chOff x="1699700" y="2505714"/>
                    <a:chExt cx="7002883" cy="1479394"/>
                  </a:xfrm>
                </p:grpSpPr>
                <p:pic>
                  <p:nvPicPr>
                    <p:cNvPr id="21" name="Picture 20"/>
                    <p:cNvPicPr>
                      <a:picLocks noChangeAspect="1"/>
                    </p:cNvPicPr>
                    <p:nvPr/>
                  </p:nvPicPr>
                  <p:blipFill>
                    <a:blip r:embed="rId13"/>
                    <a:stretch>
                      <a:fillRect/>
                    </a:stretch>
                  </p:blipFill>
                  <p:spPr>
                    <a:xfrm>
                      <a:off x="4680563" y="2924051"/>
                      <a:ext cx="1123950" cy="695325"/>
                    </a:xfrm>
                    <a:prstGeom prst="rect">
                      <a:avLst/>
                    </a:prstGeom>
                  </p:spPr>
                </p:pic>
                <p:pic>
                  <p:nvPicPr>
                    <p:cNvPr id="25" name="Picture 2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71561" y="2505714"/>
                      <a:ext cx="2931022" cy="1479394"/>
                    </a:xfrm>
                    <a:prstGeom prst="rect">
                      <a:avLst/>
                    </a:prstGeom>
                  </p:spPr>
                </p:pic>
                <p:pic>
                  <p:nvPicPr>
                    <p:cNvPr id="27" name="Picture 26"/>
                    <p:cNvPicPr>
                      <a:picLocks noChangeAspect="1"/>
                    </p:cNvPicPr>
                    <p:nvPr/>
                  </p:nvPicPr>
                  <p:blipFill>
                    <a:blip r:embed="rId3"/>
                    <a:stretch>
                      <a:fillRect/>
                    </a:stretch>
                  </p:blipFill>
                  <p:spPr>
                    <a:xfrm>
                      <a:off x="1699700" y="2506770"/>
                      <a:ext cx="3018200" cy="1478338"/>
                    </a:xfrm>
                    <a:prstGeom prst="rect">
                      <a:avLst/>
                    </a:prstGeom>
                  </p:spPr>
                </p:pic>
              </p:grpSp>
              <p:grpSp>
                <p:nvGrpSpPr>
                  <p:cNvPr id="26" name="Group 25"/>
                  <p:cNvGrpSpPr/>
                  <p:nvPr/>
                </p:nvGrpSpPr>
                <p:grpSpPr>
                  <a:xfrm>
                    <a:off x="313564" y="127394"/>
                    <a:ext cx="1843955" cy="1256678"/>
                    <a:chOff x="1726131" y="43370"/>
                    <a:chExt cx="1843955" cy="1256678"/>
                  </a:xfrm>
                </p:grpSpPr>
                <p:sp>
                  <p:nvSpPr>
                    <p:cNvPr id="29" name="Rectangle 28"/>
                    <p:cNvSpPr/>
                    <p:nvPr/>
                  </p:nvSpPr>
                  <p:spPr>
                    <a:xfrm>
                      <a:off x="1783015" y="84905"/>
                      <a:ext cx="1751017" cy="1215143"/>
                    </a:xfrm>
                    <a:prstGeom prst="rect">
                      <a:avLst/>
                    </a:prstGeom>
                    <a:solidFill>
                      <a:schemeClr val="accent2">
                        <a:lumMod val="75000"/>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Rounded Rectangle 29"/>
                    <p:cNvSpPr/>
                    <p:nvPr/>
                  </p:nvSpPr>
                  <p:spPr>
                    <a:xfrm>
                      <a:off x="1890104" y="255245"/>
                      <a:ext cx="439278" cy="958493"/>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200" dirty="0" smtClean="0">
                          <a:latin typeface="Times New Roman" panose="02020603050405020304" pitchFamily="18" charset="0"/>
                          <a:cs typeface="Times New Roman" panose="02020603050405020304" pitchFamily="18" charset="0"/>
                        </a:rPr>
                        <a:t>Convolution Layer</a:t>
                      </a:r>
                      <a:endParaRPr lang="en-IN" sz="1200" dirty="0">
                        <a:latin typeface="Times New Roman" panose="02020603050405020304" pitchFamily="18" charset="0"/>
                        <a:cs typeface="Times New Roman" panose="02020603050405020304" pitchFamily="18" charset="0"/>
                      </a:endParaRPr>
                    </a:p>
                  </p:txBody>
                </p:sp>
                <p:sp>
                  <p:nvSpPr>
                    <p:cNvPr id="31" name="Rounded Rectangle 30"/>
                    <p:cNvSpPr/>
                    <p:nvPr/>
                  </p:nvSpPr>
                  <p:spPr>
                    <a:xfrm>
                      <a:off x="2436471" y="293917"/>
                      <a:ext cx="439278" cy="919822"/>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200" dirty="0" smtClean="0">
                          <a:latin typeface="Times New Roman" panose="02020603050405020304" pitchFamily="18" charset="0"/>
                          <a:cs typeface="Times New Roman" panose="02020603050405020304" pitchFamily="18" charset="0"/>
                        </a:rPr>
                        <a:t>ReLU Activation</a:t>
                      </a:r>
                      <a:endParaRPr lang="en-IN" sz="1200" dirty="0">
                        <a:latin typeface="Times New Roman" panose="02020603050405020304" pitchFamily="18" charset="0"/>
                        <a:cs typeface="Times New Roman" panose="02020603050405020304" pitchFamily="18" charset="0"/>
                      </a:endParaRPr>
                    </a:p>
                  </p:txBody>
                </p:sp>
                <p:sp>
                  <p:nvSpPr>
                    <p:cNvPr id="32" name="Rounded Rectangle 31"/>
                    <p:cNvSpPr/>
                    <p:nvPr/>
                  </p:nvSpPr>
                  <p:spPr>
                    <a:xfrm>
                      <a:off x="3001042" y="289120"/>
                      <a:ext cx="439277" cy="924618"/>
                    </a:xfrm>
                    <a:prstGeom prst="roundRect">
                      <a:avLst/>
                    </a:prstGeom>
                    <a:ln w="19050">
                      <a:solidFill>
                        <a:schemeClr val="tx1"/>
                      </a:solidFill>
                    </a:ln>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IN" sz="1400" dirty="0" smtClean="0">
                          <a:latin typeface="Times New Roman" panose="02020603050405020304" pitchFamily="18" charset="0"/>
                          <a:cs typeface="Times New Roman" panose="02020603050405020304" pitchFamily="18" charset="0"/>
                        </a:rPr>
                        <a:t>Pooling</a:t>
                      </a:r>
                      <a:endParaRPr lang="en-IN" sz="1400" dirty="0">
                        <a:latin typeface="Times New Roman" panose="02020603050405020304" pitchFamily="18" charset="0"/>
                        <a:cs typeface="Times New Roman" panose="02020603050405020304" pitchFamily="18" charset="0"/>
                      </a:endParaRPr>
                    </a:p>
                  </p:txBody>
                </p:sp>
                <p:sp>
                  <p:nvSpPr>
                    <p:cNvPr id="33" name="Rectangle 32"/>
                    <p:cNvSpPr/>
                    <p:nvPr/>
                  </p:nvSpPr>
                  <p:spPr>
                    <a:xfrm>
                      <a:off x="1726131" y="43370"/>
                      <a:ext cx="1843955" cy="225755"/>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IN" sz="1200" b="1" dirty="0" smtClean="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Convolution Block</a:t>
                      </a:r>
                      <a:endParaRPr lang="en-IN" sz="1200" b="1" dirty="0">
                        <a:ln w="0"/>
                        <a:solidFill>
                          <a:schemeClr val="accent4">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grpSp>
              <p:sp>
                <p:nvSpPr>
                  <p:cNvPr id="34" name="Rectangle 33"/>
                  <p:cNvSpPr/>
                  <p:nvPr/>
                </p:nvSpPr>
                <p:spPr>
                  <a:xfrm>
                    <a:off x="423737" y="299843"/>
                    <a:ext cx="1074884" cy="1084230"/>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p:cNvSpPr/>
                  <p:nvPr/>
                </p:nvSpPr>
                <p:spPr>
                  <a:xfrm>
                    <a:off x="423737" y="1613356"/>
                    <a:ext cx="11528777" cy="2939983"/>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p:nvPr/>
                </p:nvCxnSpPr>
                <p:spPr>
                  <a:xfrm>
                    <a:off x="858840" y="1384072"/>
                    <a:ext cx="0" cy="229284"/>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75" name="Straight Arrow Connector 74"/>
                <p:cNvCxnSpPr/>
                <p:nvPr/>
              </p:nvCxnSpPr>
              <p:spPr>
                <a:xfrm>
                  <a:off x="2592090" y="2640122"/>
                  <a:ext cx="25717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77" name="Equal 76"/>
                <p:cNvSpPr/>
                <p:nvPr/>
              </p:nvSpPr>
              <p:spPr>
                <a:xfrm rot="5400000">
                  <a:off x="6678392" y="2529621"/>
                  <a:ext cx="245569" cy="246993"/>
                </a:xfrm>
                <a:prstGeom prst="mathEqual">
                  <a:avLst>
                    <a:gd name="adj1" fmla="val 10179"/>
                    <a:gd name="adj2" fmla="val 11760"/>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grpSp>
        </p:grpSp>
        <p:sp>
          <p:nvSpPr>
            <p:cNvPr id="53" name="Rectangle 52"/>
            <p:cNvSpPr/>
            <p:nvPr/>
          </p:nvSpPr>
          <p:spPr>
            <a:xfrm>
              <a:off x="5894860" y="2376721"/>
              <a:ext cx="339180" cy="259041"/>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3600" dirty="0" smtClean="0"/>
                <a:t>.</a:t>
              </a:r>
              <a:endParaRPr lang="en-IN" sz="3600" dirty="0"/>
            </a:p>
          </p:txBody>
        </p:sp>
      </p:grpSp>
    </p:spTree>
    <p:extLst>
      <p:ext uri="{BB962C8B-B14F-4D97-AF65-F5344CB8AC3E}">
        <p14:creationId xmlns:p14="http://schemas.microsoft.com/office/powerpoint/2010/main" val="104897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1" name="Elbow Connector 100"/>
          <p:cNvCxnSpPr/>
          <p:nvPr/>
        </p:nvCxnSpPr>
        <p:spPr>
          <a:xfrm flipV="1">
            <a:off x="9238375" y="5058848"/>
            <a:ext cx="405648"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cxnSp>
        <p:nvCxnSpPr>
          <p:cNvPr id="102" name="Straight Arrow Connector 101"/>
          <p:cNvCxnSpPr/>
          <p:nvPr/>
        </p:nvCxnSpPr>
        <p:spPr>
          <a:xfrm>
            <a:off x="9644468" y="4683525"/>
            <a:ext cx="6217" cy="254342"/>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9696148" y="4587883"/>
            <a:ext cx="1871767" cy="461665"/>
          </a:xfrm>
          <a:prstGeom prst="rect">
            <a:avLst/>
          </a:prstGeom>
          <a:noFill/>
        </p:spPr>
        <p:txBody>
          <a:bodyPr wrap="square" rtlCol="0">
            <a:spAutoFit/>
          </a:bodyPr>
          <a:lstStyle/>
          <a:p>
            <a:r>
              <a:rPr lang="en-US" sz="1200" dirty="0" smtClean="0">
                <a:effectLst>
                  <a:outerShdw blurRad="38100" dist="38100" dir="2700000" algn="tl">
                    <a:srgbClr val="000000">
                      <a:alpha val="43137"/>
                    </a:srgbClr>
                  </a:outerShdw>
                </a:effectLst>
                <a:latin typeface="Times New Roman" pitchFamily="18" charset="0"/>
                <a:cs typeface="Times New Roman" pitchFamily="18" charset="0"/>
              </a:rPr>
              <a:t>Upsampling or Maxpooling</a:t>
            </a: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 name="Rectangle 1"/>
          <p:cNvSpPr/>
          <p:nvPr/>
        </p:nvSpPr>
        <p:spPr>
          <a:xfrm>
            <a:off x="9625338" y="4961244"/>
            <a:ext cx="2173677" cy="461665"/>
          </a:xfrm>
          <a:prstGeom prst="rect">
            <a:avLst/>
          </a:prstGeom>
        </p:spPr>
        <p:txBody>
          <a:bodyPr wrap="square">
            <a:spAutoFit/>
          </a:bodyPr>
          <a:lstStyle/>
          <a:p>
            <a:r>
              <a:rPr lang="en-US" sz="1200" dirty="0" smtClean="0">
                <a:effectLst>
                  <a:outerShdw blurRad="38100" dist="38100" dir="2700000" algn="tl">
                    <a:srgbClr val="000000">
                      <a:alpha val="43137"/>
                    </a:srgbClr>
                  </a:outerShdw>
                </a:effectLst>
                <a:latin typeface="Times New Roman" pitchFamily="18" charset="0"/>
                <a:cs typeface="Times New Roman" pitchFamily="18" charset="0"/>
              </a:rPr>
              <a:t>Downsampling or Convolution Transpose</a:t>
            </a: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25" name="Straight Connector 24"/>
          <p:cNvCxnSpPr/>
          <p:nvPr/>
        </p:nvCxnSpPr>
        <p:spPr>
          <a:xfrm>
            <a:off x="9548452" y="4559127"/>
            <a:ext cx="172000" cy="0"/>
          </a:xfrm>
          <a:prstGeom prst="line">
            <a:avLst/>
          </a:prstGeom>
          <a:ln>
            <a:solidFill>
              <a:srgbClr val="0070C0"/>
            </a:solidFill>
            <a:prstDash val="sysDash"/>
          </a:ln>
        </p:spPr>
        <p:style>
          <a:lnRef idx="3">
            <a:schemeClr val="accent1"/>
          </a:lnRef>
          <a:fillRef idx="0">
            <a:schemeClr val="accent1"/>
          </a:fillRef>
          <a:effectRef idx="2">
            <a:schemeClr val="accent1"/>
          </a:effectRef>
          <a:fontRef idx="minor">
            <a:schemeClr val="tx1"/>
          </a:fontRef>
        </p:style>
      </p:cxnSp>
      <p:sp>
        <p:nvSpPr>
          <p:cNvPr id="127" name="TextBox 126"/>
          <p:cNvSpPr txBox="1"/>
          <p:nvPr/>
        </p:nvSpPr>
        <p:spPr>
          <a:xfrm>
            <a:off x="9696148" y="4393893"/>
            <a:ext cx="1871767" cy="276999"/>
          </a:xfrm>
          <a:prstGeom prst="rect">
            <a:avLst/>
          </a:prstGeom>
          <a:noFill/>
        </p:spPr>
        <p:txBody>
          <a:bodyPr wrap="square" rtlCol="0">
            <a:spAutoFit/>
          </a:bodyPr>
          <a:lstStyle/>
          <a:p>
            <a:r>
              <a:rPr lang="en-US" sz="1200" dirty="0" smtClean="0">
                <a:effectLst>
                  <a:outerShdw blurRad="38100" dist="38100" dir="2700000" algn="tl">
                    <a:srgbClr val="000000">
                      <a:alpha val="43137"/>
                    </a:srgbClr>
                  </a:outerShdw>
                </a:effectLst>
                <a:latin typeface="Times New Roman" pitchFamily="18" charset="0"/>
                <a:cs typeface="Times New Roman" pitchFamily="18" charset="0"/>
              </a:rPr>
              <a:t>Concatenation</a:t>
            </a: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135" name="Straight Arrow Connector 134"/>
          <p:cNvCxnSpPr/>
          <p:nvPr/>
        </p:nvCxnSpPr>
        <p:spPr>
          <a:xfrm>
            <a:off x="9574194" y="5541751"/>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sp>
        <p:nvSpPr>
          <p:cNvPr id="136" name="TextBox 135"/>
          <p:cNvSpPr txBox="1"/>
          <p:nvPr/>
        </p:nvSpPr>
        <p:spPr>
          <a:xfrm>
            <a:off x="9713852" y="5395332"/>
            <a:ext cx="1871767" cy="276999"/>
          </a:xfrm>
          <a:prstGeom prst="rect">
            <a:avLst/>
          </a:prstGeom>
          <a:noFill/>
        </p:spPr>
        <p:txBody>
          <a:bodyPr wrap="square" rtlCol="0">
            <a:spAutoFit/>
          </a:bodyPr>
          <a:lstStyle/>
          <a:p>
            <a:r>
              <a:rPr lang="en-US" sz="1200" dirty="0" smtClean="0">
                <a:effectLst>
                  <a:outerShdw blurRad="38100" dist="38100" dir="2700000" algn="tl">
                    <a:srgbClr val="000000">
                      <a:alpha val="43137"/>
                    </a:srgbClr>
                  </a:outerShdw>
                </a:effectLst>
                <a:latin typeface="Times New Roman" pitchFamily="18" charset="0"/>
                <a:cs typeface="Times New Roman" pitchFamily="18" charset="0"/>
              </a:rPr>
              <a:t>Convolution</a:t>
            </a: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0" name="Rectangle 29"/>
          <p:cNvSpPr/>
          <p:nvPr/>
        </p:nvSpPr>
        <p:spPr>
          <a:xfrm>
            <a:off x="9430913" y="5649610"/>
            <a:ext cx="439544" cy="307777"/>
          </a:xfrm>
          <a:prstGeom prst="rect">
            <a:avLst/>
          </a:prstGeom>
        </p:spPr>
        <p:txBody>
          <a:bodyPr wrap="none">
            <a:spAutoFit/>
          </a:bodyPr>
          <a:lstStyle/>
          <a:p>
            <a:r>
              <a:rPr lang="en-US" sz="1400" dirty="0">
                <a:latin typeface="Times New Roman" pitchFamily="18" charset="0"/>
                <a:cs typeface="Times New Roman" pitchFamily="18" charset="0"/>
              </a:rPr>
              <a:t>@2</a:t>
            </a:r>
          </a:p>
        </p:txBody>
      </p:sp>
      <p:sp>
        <p:nvSpPr>
          <p:cNvPr id="137" name="TextBox 136"/>
          <p:cNvSpPr txBox="1"/>
          <p:nvPr/>
        </p:nvSpPr>
        <p:spPr>
          <a:xfrm>
            <a:off x="9776292" y="5911332"/>
            <a:ext cx="1871767" cy="276999"/>
          </a:xfrm>
          <a:prstGeom prst="rect">
            <a:avLst/>
          </a:prstGeom>
          <a:noFill/>
        </p:spPr>
        <p:txBody>
          <a:bodyPr wrap="square" rtlCol="0">
            <a:spAutoFit/>
          </a:bodyPr>
          <a:lstStyle/>
          <a:p>
            <a:r>
              <a:rPr lang="en-US" sz="1200" dirty="0" smtClean="0">
                <a:effectLst>
                  <a:outerShdw blurRad="38100" dist="38100" dir="2700000" algn="tl">
                    <a:srgbClr val="000000">
                      <a:alpha val="43137"/>
                    </a:srgbClr>
                  </a:outerShdw>
                </a:effectLst>
                <a:latin typeface="Times New Roman" pitchFamily="18" charset="0"/>
                <a:cs typeface="Times New Roman" pitchFamily="18" charset="0"/>
              </a:rPr>
              <a:t>Sigmoid Activation</a:t>
            </a: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138" name="Straight Arrow Connector 137"/>
          <p:cNvCxnSpPr/>
          <p:nvPr/>
        </p:nvCxnSpPr>
        <p:spPr>
          <a:xfrm flipV="1">
            <a:off x="9493182" y="6076366"/>
            <a:ext cx="319927" cy="54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39" name="TextBox 138"/>
          <p:cNvSpPr txBox="1"/>
          <p:nvPr/>
        </p:nvSpPr>
        <p:spPr>
          <a:xfrm>
            <a:off x="9737623" y="5657361"/>
            <a:ext cx="1871767" cy="276999"/>
          </a:xfrm>
          <a:prstGeom prst="rect">
            <a:avLst/>
          </a:prstGeom>
          <a:noFill/>
        </p:spPr>
        <p:txBody>
          <a:bodyPr wrap="square" rtlCol="0">
            <a:spAutoFit/>
          </a:bodyPr>
          <a:lstStyle/>
          <a:p>
            <a:r>
              <a:rPr lang="en-US" sz="1200" dirty="0" smtClean="0">
                <a:effectLst>
                  <a:outerShdw blurRad="38100" dist="38100" dir="2700000" algn="tl">
                    <a:srgbClr val="000000">
                      <a:alpha val="43137"/>
                    </a:srgbClr>
                  </a:outerShdw>
                </a:effectLst>
                <a:latin typeface="Times New Roman" pitchFamily="18" charset="0"/>
                <a:cs typeface="Times New Roman" pitchFamily="18" charset="0"/>
              </a:rPr>
              <a:t>Two times Convolution</a:t>
            </a: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36" name="Group 35"/>
          <p:cNvGrpSpPr/>
          <p:nvPr/>
        </p:nvGrpSpPr>
        <p:grpSpPr>
          <a:xfrm>
            <a:off x="951554" y="536973"/>
            <a:ext cx="10256013" cy="5314870"/>
            <a:chOff x="939669" y="485045"/>
            <a:chExt cx="10256013" cy="5314870"/>
          </a:xfrm>
        </p:grpSpPr>
        <p:grpSp>
          <p:nvGrpSpPr>
            <p:cNvPr id="34" name="Group 33"/>
            <p:cNvGrpSpPr/>
            <p:nvPr/>
          </p:nvGrpSpPr>
          <p:grpSpPr>
            <a:xfrm>
              <a:off x="939669" y="485045"/>
              <a:ext cx="10256013" cy="5314870"/>
              <a:chOff x="939669" y="485045"/>
              <a:chExt cx="10256013" cy="5314870"/>
            </a:xfrm>
          </p:grpSpPr>
          <p:sp>
            <p:nvSpPr>
              <p:cNvPr id="3" name="Cube 2"/>
              <p:cNvSpPr/>
              <p:nvPr/>
            </p:nvSpPr>
            <p:spPr>
              <a:xfrm>
                <a:off x="9691430" y="836184"/>
                <a:ext cx="345327" cy="1222649"/>
              </a:xfrm>
              <a:prstGeom prst="cube">
                <a:avLst>
                  <a:gd name="adj" fmla="val 87559"/>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IN"/>
              </a:p>
            </p:txBody>
          </p:sp>
          <p:grpSp>
            <p:nvGrpSpPr>
              <p:cNvPr id="75" name="Group 74"/>
              <p:cNvGrpSpPr/>
              <p:nvPr/>
            </p:nvGrpSpPr>
            <p:grpSpPr>
              <a:xfrm>
                <a:off x="939669" y="485045"/>
                <a:ext cx="10256013" cy="5314870"/>
                <a:chOff x="1015961" y="365331"/>
                <a:chExt cx="10919387" cy="5486512"/>
              </a:xfrm>
            </p:grpSpPr>
            <p:sp>
              <p:nvSpPr>
                <p:cNvPr id="122" name="TextBox 121"/>
                <p:cNvSpPr txBox="1"/>
                <p:nvPr/>
              </p:nvSpPr>
              <p:spPr>
                <a:xfrm rot="18820334">
                  <a:off x="11084027" y="755701"/>
                  <a:ext cx="978607" cy="261610"/>
                </a:xfrm>
                <a:prstGeom prst="rect">
                  <a:avLst/>
                </a:prstGeom>
                <a:noFill/>
              </p:spPr>
              <p:txBody>
                <a:bodyPr wrap="square" rtlCol="0">
                  <a:spAutoFit/>
                </a:bodyPr>
                <a:lstStyle/>
                <a:p>
                  <a:r>
                    <a:rPr lang="en-US" sz="1100" dirty="0">
                      <a:latin typeface="Times New Roman" pitchFamily="18" charset="0"/>
                      <a:cs typeface="Times New Roman" pitchFamily="18" charset="0"/>
                    </a:rPr>
                    <a:t>128 ×</a:t>
                  </a:r>
                  <a:r>
                    <a:rPr lang="en-US" sz="1100" dirty="0" smtClean="0">
                      <a:latin typeface="Times New Roman" pitchFamily="18" charset="0"/>
                      <a:cs typeface="Times New Roman" pitchFamily="18" charset="0"/>
                    </a:rPr>
                    <a:t>128 × </a:t>
                  </a:r>
                  <a:r>
                    <a:rPr lang="en-US" sz="1100" dirty="0">
                      <a:latin typeface="Times New Roman" pitchFamily="18" charset="0"/>
                      <a:cs typeface="Times New Roman" pitchFamily="18" charset="0"/>
                    </a:rPr>
                    <a:t>1</a:t>
                  </a:r>
                </a:p>
              </p:txBody>
            </p:sp>
            <p:grpSp>
              <p:nvGrpSpPr>
                <p:cNvPr id="74" name="Group 73"/>
                <p:cNvGrpSpPr/>
                <p:nvPr/>
              </p:nvGrpSpPr>
              <p:grpSpPr>
                <a:xfrm>
                  <a:off x="1015961" y="365331"/>
                  <a:ext cx="10919387" cy="5486512"/>
                  <a:chOff x="1025486" y="411603"/>
                  <a:chExt cx="10919387" cy="5486512"/>
                </a:xfrm>
              </p:grpSpPr>
              <p:grpSp>
                <p:nvGrpSpPr>
                  <p:cNvPr id="104" name="Group 103"/>
                  <p:cNvGrpSpPr/>
                  <p:nvPr/>
                </p:nvGrpSpPr>
                <p:grpSpPr>
                  <a:xfrm>
                    <a:off x="1025486" y="411603"/>
                    <a:ext cx="10919387" cy="5486512"/>
                    <a:chOff x="1563984" y="376760"/>
                    <a:chExt cx="10919387" cy="5486512"/>
                  </a:xfrm>
                </p:grpSpPr>
                <p:grpSp>
                  <p:nvGrpSpPr>
                    <p:cNvPr id="121" name="Group 120"/>
                    <p:cNvGrpSpPr/>
                    <p:nvPr/>
                  </p:nvGrpSpPr>
                  <p:grpSpPr>
                    <a:xfrm>
                      <a:off x="1563984" y="376760"/>
                      <a:ext cx="10919387" cy="5486512"/>
                      <a:chOff x="1091682" y="510936"/>
                      <a:chExt cx="10919387" cy="5486512"/>
                    </a:xfrm>
                  </p:grpSpPr>
                  <p:grpSp>
                    <p:nvGrpSpPr>
                      <p:cNvPr id="109" name="Group 108"/>
                      <p:cNvGrpSpPr/>
                      <p:nvPr/>
                    </p:nvGrpSpPr>
                    <p:grpSpPr>
                      <a:xfrm>
                        <a:off x="1091682" y="510936"/>
                        <a:ext cx="10919387" cy="5486512"/>
                        <a:chOff x="1322370" y="930814"/>
                        <a:chExt cx="9418029" cy="5486512"/>
                      </a:xfrm>
                    </p:grpSpPr>
                    <p:cxnSp>
                      <p:nvCxnSpPr>
                        <p:cNvPr id="86" name="Elbow Connector 85"/>
                        <p:cNvCxnSpPr/>
                        <p:nvPr/>
                      </p:nvCxnSpPr>
                      <p:spPr>
                        <a:xfrm flipV="1">
                          <a:off x="6040246" y="4779543"/>
                          <a:ext cx="349874"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grpSp>
                      <p:nvGrpSpPr>
                        <p:cNvPr id="108" name="Group 107"/>
                        <p:cNvGrpSpPr/>
                        <p:nvPr/>
                      </p:nvGrpSpPr>
                      <p:grpSpPr>
                        <a:xfrm>
                          <a:off x="1322370" y="930814"/>
                          <a:ext cx="9418029" cy="5486512"/>
                          <a:chOff x="1322370" y="930814"/>
                          <a:chExt cx="9418029" cy="5486512"/>
                        </a:xfrm>
                      </p:grpSpPr>
                      <p:cxnSp>
                        <p:nvCxnSpPr>
                          <p:cNvPr id="31" name="Elbow Connector 30"/>
                          <p:cNvCxnSpPr>
                            <a:endCxn id="55" idx="3"/>
                          </p:cNvCxnSpPr>
                          <p:nvPr/>
                        </p:nvCxnSpPr>
                        <p:spPr>
                          <a:xfrm flipV="1">
                            <a:off x="5021232" y="5783163"/>
                            <a:ext cx="349874"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cxnSp>
                        <p:nvCxnSpPr>
                          <p:cNvPr id="33" name="Straight Connector 32"/>
                          <p:cNvCxnSpPr/>
                          <p:nvPr/>
                        </p:nvCxnSpPr>
                        <p:spPr>
                          <a:xfrm flipV="1">
                            <a:off x="3709611" y="5001209"/>
                            <a:ext cx="1564182" cy="2228"/>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grpSp>
                        <p:nvGrpSpPr>
                          <p:cNvPr id="107" name="Group 106"/>
                          <p:cNvGrpSpPr/>
                          <p:nvPr/>
                        </p:nvGrpSpPr>
                        <p:grpSpPr>
                          <a:xfrm>
                            <a:off x="1322370" y="930814"/>
                            <a:ext cx="9418029" cy="5486512"/>
                            <a:chOff x="1322370" y="930814"/>
                            <a:chExt cx="9418029" cy="5486512"/>
                          </a:xfrm>
                        </p:grpSpPr>
                        <p:grpSp>
                          <p:nvGrpSpPr>
                            <p:cNvPr id="28" name="Group 27"/>
                            <p:cNvGrpSpPr/>
                            <p:nvPr/>
                          </p:nvGrpSpPr>
                          <p:grpSpPr>
                            <a:xfrm>
                              <a:off x="8421754" y="1328311"/>
                              <a:ext cx="839021" cy="1210042"/>
                              <a:chOff x="8920770" y="1326543"/>
                              <a:chExt cx="839021" cy="1210042"/>
                            </a:xfrm>
                          </p:grpSpPr>
                          <p:sp>
                            <p:nvSpPr>
                              <p:cNvPr id="73" name="Cube 72"/>
                              <p:cNvSpPr/>
                              <p:nvPr/>
                            </p:nvSpPr>
                            <p:spPr>
                              <a:xfrm>
                                <a:off x="8920770" y="1326543"/>
                                <a:ext cx="363766" cy="1206507"/>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grpSp>
                            <p:nvGrpSpPr>
                              <p:cNvPr id="42" name="Group 41"/>
                              <p:cNvGrpSpPr/>
                              <p:nvPr/>
                            </p:nvGrpSpPr>
                            <p:grpSpPr>
                              <a:xfrm>
                                <a:off x="8999813" y="1330078"/>
                                <a:ext cx="759978" cy="1206507"/>
                                <a:chOff x="1371600" y="1396538"/>
                                <a:chExt cx="798880" cy="1396538"/>
                              </a:xfrm>
                            </p:grpSpPr>
                            <p:sp>
                              <p:nvSpPr>
                                <p:cNvPr id="43" name="Cube 42"/>
                                <p:cNvSpPr/>
                                <p:nvPr/>
                              </p:nvSpPr>
                              <p:spPr>
                                <a:xfrm>
                                  <a:off x="1371600" y="1396538"/>
                                  <a:ext cx="382385" cy="1396538"/>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44" name="Cube 43"/>
                                <p:cNvSpPr/>
                                <p:nvPr/>
                              </p:nvSpPr>
                              <p:spPr>
                                <a:xfrm>
                                  <a:off x="1578535" y="1396538"/>
                                  <a:ext cx="382385" cy="1396538"/>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45" name="Cube 44"/>
                                <p:cNvSpPr/>
                                <p:nvPr/>
                              </p:nvSpPr>
                              <p:spPr>
                                <a:xfrm>
                                  <a:off x="1788095" y="1396538"/>
                                  <a:ext cx="382385" cy="1396538"/>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grpSp>
                        </p:grpSp>
                        <p:grpSp>
                          <p:nvGrpSpPr>
                            <p:cNvPr id="20" name="Group 19"/>
                            <p:cNvGrpSpPr/>
                            <p:nvPr/>
                          </p:nvGrpSpPr>
                          <p:grpSpPr>
                            <a:xfrm>
                              <a:off x="1774076" y="1330080"/>
                              <a:ext cx="575600" cy="1206507"/>
                              <a:chOff x="1562792" y="1396538"/>
                              <a:chExt cx="605065" cy="1396538"/>
                            </a:xfrm>
                          </p:grpSpPr>
                          <p:sp>
                            <p:nvSpPr>
                              <p:cNvPr id="5" name="Cube 4"/>
                              <p:cNvSpPr/>
                              <p:nvPr/>
                            </p:nvSpPr>
                            <p:spPr>
                              <a:xfrm>
                                <a:off x="1562792" y="1396538"/>
                                <a:ext cx="382385" cy="1396538"/>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6" name="Cube 5"/>
                              <p:cNvSpPr/>
                              <p:nvPr/>
                            </p:nvSpPr>
                            <p:spPr>
                              <a:xfrm>
                                <a:off x="1785472" y="1396538"/>
                                <a:ext cx="382385" cy="1396538"/>
                              </a:xfrm>
                              <a:prstGeom prst="cube">
                                <a:avLst>
                                  <a:gd name="adj" fmla="val 7908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grpSp>
                        <p:sp>
                          <p:nvSpPr>
                            <p:cNvPr id="7" name="TextBox 6"/>
                            <p:cNvSpPr txBox="1"/>
                            <p:nvPr/>
                          </p:nvSpPr>
                          <p:spPr>
                            <a:xfrm rot="18820334">
                              <a:off x="963871" y="1289313"/>
                              <a:ext cx="978607" cy="261610"/>
                            </a:xfrm>
                            <a:prstGeom prst="rect">
                              <a:avLst/>
                            </a:prstGeom>
                            <a:noFill/>
                          </p:spPr>
                          <p:txBody>
                            <a:bodyPr wrap="square" rtlCol="0">
                              <a:spAutoFit/>
                            </a:bodyPr>
                            <a:lstStyle/>
                            <a:p>
                              <a:r>
                                <a:rPr lang="en-US" sz="1100" dirty="0">
                                  <a:latin typeface="Times New Roman" pitchFamily="18" charset="0"/>
                                  <a:cs typeface="Times New Roman" pitchFamily="18" charset="0"/>
                                </a:rPr>
                                <a:t>128 ×</a:t>
                              </a:r>
                              <a:r>
                                <a:rPr lang="en-US" sz="1100" dirty="0" smtClean="0">
                                  <a:latin typeface="Times New Roman" pitchFamily="18" charset="0"/>
                                  <a:cs typeface="Times New Roman" pitchFamily="18" charset="0"/>
                                </a:rPr>
                                <a:t>128 × </a:t>
                              </a:r>
                              <a:r>
                                <a:rPr lang="en-US" sz="1100" dirty="0">
                                  <a:latin typeface="Times New Roman" pitchFamily="18" charset="0"/>
                                  <a:cs typeface="Times New Roman" pitchFamily="18" charset="0"/>
                                </a:rPr>
                                <a:t>3</a:t>
                              </a:r>
                            </a:p>
                          </p:txBody>
                        </p:sp>
                        <p:grpSp>
                          <p:nvGrpSpPr>
                            <p:cNvPr id="11" name="Group 10"/>
                            <p:cNvGrpSpPr/>
                            <p:nvPr/>
                          </p:nvGrpSpPr>
                          <p:grpSpPr>
                            <a:xfrm>
                              <a:off x="2045055" y="2441235"/>
                              <a:ext cx="812817" cy="1177732"/>
                              <a:chOff x="1766585" y="2793076"/>
                              <a:chExt cx="786483" cy="1396538"/>
                            </a:xfrm>
                          </p:grpSpPr>
                          <p:sp>
                            <p:nvSpPr>
                              <p:cNvPr id="8" name="Cube 7"/>
                              <p:cNvSpPr/>
                              <p:nvPr/>
                            </p:nvSpPr>
                            <p:spPr>
                              <a:xfrm>
                                <a:off x="1766585" y="2793076"/>
                                <a:ext cx="382385" cy="1396538"/>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9" name="Cube 8"/>
                              <p:cNvSpPr/>
                              <p:nvPr/>
                            </p:nvSpPr>
                            <p:spPr>
                              <a:xfrm>
                                <a:off x="1962334" y="2793076"/>
                                <a:ext cx="382385" cy="1396538"/>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10" name="Cube 9"/>
                              <p:cNvSpPr/>
                              <p:nvPr/>
                            </p:nvSpPr>
                            <p:spPr>
                              <a:xfrm>
                                <a:off x="2170683" y="2793076"/>
                                <a:ext cx="382385" cy="1396538"/>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grpSp>
                        <p:grpSp>
                          <p:nvGrpSpPr>
                            <p:cNvPr id="12" name="Group 11"/>
                            <p:cNvGrpSpPr/>
                            <p:nvPr/>
                          </p:nvGrpSpPr>
                          <p:grpSpPr>
                            <a:xfrm>
                              <a:off x="2506185" y="3563722"/>
                              <a:ext cx="868639" cy="1226456"/>
                              <a:chOff x="1766585" y="2793076"/>
                              <a:chExt cx="786483" cy="1396538"/>
                            </a:xfrm>
                          </p:grpSpPr>
                          <p:sp>
                            <p:nvSpPr>
                              <p:cNvPr id="13" name="Cube 12"/>
                              <p:cNvSpPr/>
                              <p:nvPr/>
                            </p:nvSpPr>
                            <p:spPr>
                              <a:xfrm>
                                <a:off x="1766585" y="2793076"/>
                                <a:ext cx="382385" cy="1396538"/>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4" name="Cube 13"/>
                              <p:cNvSpPr/>
                              <p:nvPr/>
                            </p:nvSpPr>
                            <p:spPr>
                              <a:xfrm>
                                <a:off x="1962334" y="2793076"/>
                                <a:ext cx="382385" cy="1396538"/>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15" name="Cube 14"/>
                              <p:cNvSpPr/>
                              <p:nvPr/>
                            </p:nvSpPr>
                            <p:spPr>
                              <a:xfrm>
                                <a:off x="2170683" y="2793076"/>
                                <a:ext cx="382385" cy="1396538"/>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grpSp>
                        <p:grpSp>
                          <p:nvGrpSpPr>
                            <p:cNvPr id="16" name="Group 15"/>
                            <p:cNvGrpSpPr/>
                            <p:nvPr/>
                          </p:nvGrpSpPr>
                          <p:grpSpPr>
                            <a:xfrm>
                              <a:off x="3085896" y="4686209"/>
                              <a:ext cx="747363" cy="1077147"/>
                              <a:chOff x="1766585" y="2793076"/>
                              <a:chExt cx="802565" cy="1396538"/>
                            </a:xfrm>
                          </p:grpSpPr>
                          <p:sp>
                            <p:nvSpPr>
                              <p:cNvPr id="17" name="Cube 16"/>
                              <p:cNvSpPr/>
                              <p:nvPr/>
                            </p:nvSpPr>
                            <p:spPr>
                              <a:xfrm>
                                <a:off x="1766585" y="2793076"/>
                                <a:ext cx="382385" cy="1396538"/>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18" name="Cube 17"/>
                              <p:cNvSpPr/>
                              <p:nvPr/>
                            </p:nvSpPr>
                            <p:spPr>
                              <a:xfrm>
                                <a:off x="1975737" y="2793076"/>
                                <a:ext cx="382385" cy="1396538"/>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19" name="Cube 18"/>
                              <p:cNvSpPr/>
                              <p:nvPr/>
                            </p:nvSpPr>
                            <p:spPr>
                              <a:xfrm>
                                <a:off x="2186765" y="2793076"/>
                                <a:ext cx="382385" cy="1396538"/>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grpSp>
                        <p:grpSp>
                          <p:nvGrpSpPr>
                            <p:cNvPr id="27" name="Group 26"/>
                            <p:cNvGrpSpPr/>
                            <p:nvPr/>
                          </p:nvGrpSpPr>
                          <p:grpSpPr>
                            <a:xfrm>
                              <a:off x="7374464" y="2441235"/>
                              <a:ext cx="909291" cy="1177732"/>
                              <a:chOff x="7961941" y="2441235"/>
                              <a:chExt cx="909291" cy="1177732"/>
                            </a:xfrm>
                          </p:grpSpPr>
                          <p:sp>
                            <p:nvSpPr>
                              <p:cNvPr id="72" name="Cube 71"/>
                              <p:cNvSpPr/>
                              <p:nvPr/>
                            </p:nvSpPr>
                            <p:spPr>
                              <a:xfrm>
                                <a:off x="7961941" y="2441235"/>
                                <a:ext cx="395188" cy="1177732"/>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grpSp>
                            <p:nvGrpSpPr>
                              <p:cNvPr id="46" name="Group 45"/>
                              <p:cNvGrpSpPr/>
                              <p:nvPr/>
                            </p:nvGrpSpPr>
                            <p:grpSpPr>
                              <a:xfrm>
                                <a:off x="8058415" y="2441235"/>
                                <a:ext cx="812817" cy="1177732"/>
                                <a:chOff x="1766585" y="2793076"/>
                                <a:chExt cx="786483" cy="1396538"/>
                              </a:xfrm>
                            </p:grpSpPr>
                            <p:sp>
                              <p:nvSpPr>
                                <p:cNvPr id="47" name="Cube 46"/>
                                <p:cNvSpPr/>
                                <p:nvPr/>
                              </p:nvSpPr>
                              <p:spPr>
                                <a:xfrm>
                                  <a:off x="1766585" y="2793076"/>
                                  <a:ext cx="382385" cy="1396538"/>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48" name="Cube 47"/>
                                <p:cNvSpPr/>
                                <p:nvPr/>
                              </p:nvSpPr>
                              <p:spPr>
                                <a:xfrm>
                                  <a:off x="1962334" y="2793076"/>
                                  <a:ext cx="382385" cy="1396538"/>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49" name="Cube 48"/>
                                <p:cNvSpPr/>
                                <p:nvPr/>
                              </p:nvSpPr>
                              <p:spPr>
                                <a:xfrm>
                                  <a:off x="2170683" y="2793076"/>
                                  <a:ext cx="382385" cy="1396538"/>
                                </a:xfrm>
                                <a:prstGeom prst="cube">
                                  <a:avLst>
                                    <a:gd name="adj" fmla="val 79087"/>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grpSp>
                        </p:grpSp>
                        <p:grpSp>
                          <p:nvGrpSpPr>
                            <p:cNvPr id="26" name="Group 25"/>
                            <p:cNvGrpSpPr/>
                            <p:nvPr/>
                          </p:nvGrpSpPr>
                          <p:grpSpPr>
                            <a:xfrm>
                              <a:off x="6245228" y="3559012"/>
                              <a:ext cx="951677" cy="1231166"/>
                              <a:chOff x="7087324" y="3495171"/>
                              <a:chExt cx="801262" cy="1110265"/>
                            </a:xfrm>
                          </p:grpSpPr>
                          <p:sp>
                            <p:nvSpPr>
                              <p:cNvPr id="71" name="Cube 70"/>
                              <p:cNvSpPr/>
                              <p:nvPr/>
                            </p:nvSpPr>
                            <p:spPr>
                              <a:xfrm>
                                <a:off x="7087324" y="3495171"/>
                                <a:ext cx="349706" cy="1110265"/>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grpSp>
                            <p:nvGrpSpPr>
                              <p:cNvPr id="50" name="Group 49"/>
                              <p:cNvGrpSpPr/>
                              <p:nvPr/>
                            </p:nvGrpSpPr>
                            <p:grpSpPr>
                              <a:xfrm>
                                <a:off x="7169316" y="3495171"/>
                                <a:ext cx="719270" cy="1110265"/>
                                <a:chOff x="1766585" y="2793076"/>
                                <a:chExt cx="786483" cy="1396538"/>
                              </a:xfrm>
                            </p:grpSpPr>
                            <p:sp>
                              <p:nvSpPr>
                                <p:cNvPr id="51" name="Cube 50"/>
                                <p:cNvSpPr/>
                                <p:nvPr/>
                              </p:nvSpPr>
                              <p:spPr>
                                <a:xfrm>
                                  <a:off x="1766585" y="2793076"/>
                                  <a:ext cx="382385" cy="1396538"/>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52" name="Cube 51"/>
                                <p:cNvSpPr/>
                                <p:nvPr/>
                              </p:nvSpPr>
                              <p:spPr>
                                <a:xfrm>
                                  <a:off x="1962334" y="2793076"/>
                                  <a:ext cx="382385" cy="1396538"/>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sp>
                              <p:nvSpPr>
                                <p:cNvPr id="53" name="Cube 52"/>
                                <p:cNvSpPr/>
                                <p:nvPr/>
                              </p:nvSpPr>
                              <p:spPr>
                                <a:xfrm>
                                  <a:off x="2170683" y="2793076"/>
                                  <a:ext cx="382385" cy="1396538"/>
                                </a:xfrm>
                                <a:prstGeom prst="cube">
                                  <a:avLst>
                                    <a:gd name="adj" fmla="val 79087"/>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N"/>
                                </a:p>
                              </p:txBody>
                            </p:sp>
                          </p:grpSp>
                        </p:grpSp>
                        <p:grpSp>
                          <p:nvGrpSpPr>
                            <p:cNvPr id="63" name="Group 62"/>
                            <p:cNvGrpSpPr/>
                            <p:nvPr/>
                          </p:nvGrpSpPr>
                          <p:grpSpPr>
                            <a:xfrm>
                              <a:off x="5256626" y="4703491"/>
                              <a:ext cx="826257" cy="1079672"/>
                              <a:chOff x="6163121" y="4356963"/>
                              <a:chExt cx="826257" cy="1079672"/>
                            </a:xfrm>
                          </p:grpSpPr>
                          <p:sp>
                            <p:nvSpPr>
                              <p:cNvPr id="61" name="Cube 60"/>
                              <p:cNvSpPr/>
                              <p:nvPr/>
                            </p:nvSpPr>
                            <p:spPr>
                              <a:xfrm>
                                <a:off x="6163121" y="4359248"/>
                                <a:ext cx="356083" cy="1077147"/>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grpSp>
                            <p:nvGrpSpPr>
                              <p:cNvPr id="54" name="Group 53"/>
                              <p:cNvGrpSpPr/>
                              <p:nvPr/>
                            </p:nvGrpSpPr>
                            <p:grpSpPr>
                              <a:xfrm>
                                <a:off x="6240367" y="4356963"/>
                                <a:ext cx="749011" cy="1079672"/>
                                <a:chOff x="1748731" y="2793076"/>
                                <a:chExt cx="804337" cy="1399812"/>
                              </a:xfrm>
                            </p:grpSpPr>
                            <p:sp>
                              <p:nvSpPr>
                                <p:cNvPr id="55" name="Cube 54"/>
                                <p:cNvSpPr/>
                                <p:nvPr/>
                              </p:nvSpPr>
                              <p:spPr>
                                <a:xfrm>
                                  <a:off x="1748731" y="2796350"/>
                                  <a:ext cx="382385" cy="1396538"/>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56" name="Cube 55"/>
                                <p:cNvSpPr/>
                                <p:nvPr/>
                              </p:nvSpPr>
                              <p:spPr>
                                <a:xfrm>
                                  <a:off x="1962334" y="2793076"/>
                                  <a:ext cx="382385" cy="1396538"/>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sp>
                              <p:nvSpPr>
                                <p:cNvPr id="57" name="Cube 56"/>
                                <p:cNvSpPr/>
                                <p:nvPr/>
                              </p:nvSpPr>
                              <p:spPr>
                                <a:xfrm>
                                  <a:off x="2170683" y="2793076"/>
                                  <a:ext cx="382385" cy="1396538"/>
                                </a:xfrm>
                                <a:prstGeom prst="cube">
                                  <a:avLst>
                                    <a:gd name="adj" fmla="val 7908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IN"/>
                                </a:p>
                              </p:txBody>
                            </p:sp>
                          </p:grpSp>
                        </p:grpSp>
                        <p:sp>
                          <p:nvSpPr>
                            <p:cNvPr id="59" name="Cube 58"/>
                            <p:cNvSpPr/>
                            <p:nvPr/>
                          </p:nvSpPr>
                          <p:spPr>
                            <a:xfrm>
                              <a:off x="1328409" y="1330078"/>
                              <a:ext cx="363766" cy="1206507"/>
                            </a:xfrm>
                            <a:prstGeom prst="cube">
                              <a:avLst>
                                <a:gd name="adj" fmla="val 79087"/>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60" name="Cube 59"/>
                            <p:cNvSpPr/>
                            <p:nvPr/>
                          </p:nvSpPr>
                          <p:spPr>
                            <a:xfrm>
                              <a:off x="10376633" y="1311342"/>
                              <a:ext cx="363766" cy="1206507"/>
                            </a:xfrm>
                            <a:prstGeom prst="cube">
                              <a:avLst>
                                <a:gd name="adj" fmla="val 79087"/>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62" name="TextBox 61"/>
                            <p:cNvSpPr txBox="1"/>
                            <p:nvPr/>
                          </p:nvSpPr>
                          <p:spPr>
                            <a:xfrm>
                              <a:off x="2000293" y="1133775"/>
                              <a:ext cx="528348"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64  64   </a:t>
                              </a:r>
                              <a:r>
                                <a:rPr lang="en-US" sz="1000" dirty="0">
                                  <a:latin typeface="Times New Roman" pitchFamily="18" charset="0"/>
                                  <a:cs typeface="Times New Roman" pitchFamily="18" charset="0"/>
                                </a:rPr>
                                <a:t>	</a:t>
                              </a:r>
                            </a:p>
                          </p:txBody>
                        </p:sp>
                        <p:sp>
                          <p:nvSpPr>
                            <p:cNvPr id="64" name="TextBox 63"/>
                            <p:cNvSpPr txBox="1"/>
                            <p:nvPr/>
                          </p:nvSpPr>
                          <p:spPr>
                            <a:xfrm>
                              <a:off x="2427168" y="2255123"/>
                              <a:ext cx="679326"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128  128   </a:t>
                              </a:r>
                              <a:r>
                                <a:rPr lang="en-US" sz="1000" dirty="0">
                                  <a:latin typeface="Times New Roman" pitchFamily="18" charset="0"/>
                                  <a:cs typeface="Times New Roman" pitchFamily="18" charset="0"/>
                                </a:rPr>
                                <a:t>	</a:t>
                              </a:r>
                            </a:p>
                          </p:txBody>
                        </p:sp>
                        <p:sp>
                          <p:nvSpPr>
                            <p:cNvPr id="65" name="TextBox 64"/>
                            <p:cNvSpPr txBox="1"/>
                            <p:nvPr/>
                          </p:nvSpPr>
                          <p:spPr>
                            <a:xfrm>
                              <a:off x="2962284" y="3363667"/>
                              <a:ext cx="679326"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256 256   </a:t>
                              </a:r>
                              <a:r>
                                <a:rPr lang="en-US" sz="1000" dirty="0">
                                  <a:latin typeface="Times New Roman" pitchFamily="18" charset="0"/>
                                  <a:cs typeface="Times New Roman" pitchFamily="18" charset="0"/>
                                </a:rPr>
                                <a:t>	</a:t>
                              </a:r>
                            </a:p>
                          </p:txBody>
                        </p:sp>
                        <p:sp>
                          <p:nvSpPr>
                            <p:cNvPr id="66" name="TextBox 65"/>
                            <p:cNvSpPr txBox="1"/>
                            <p:nvPr/>
                          </p:nvSpPr>
                          <p:spPr>
                            <a:xfrm>
                              <a:off x="3413579" y="4503436"/>
                              <a:ext cx="679326"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512 512   </a:t>
                              </a:r>
                              <a:r>
                                <a:rPr lang="en-US" sz="1000" dirty="0">
                                  <a:latin typeface="Times New Roman" pitchFamily="18" charset="0"/>
                                  <a:cs typeface="Times New Roman" pitchFamily="18" charset="0"/>
                                </a:rPr>
                                <a:t>	</a:t>
                              </a:r>
                            </a:p>
                          </p:txBody>
                        </p:sp>
                        <p:sp>
                          <p:nvSpPr>
                            <p:cNvPr id="58" name="TextBox 57"/>
                            <p:cNvSpPr txBox="1"/>
                            <p:nvPr/>
                          </p:nvSpPr>
                          <p:spPr>
                            <a:xfrm>
                              <a:off x="4518540" y="5003437"/>
                              <a:ext cx="759025"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1024 1024   </a:t>
                              </a:r>
                              <a:r>
                                <a:rPr lang="en-US" sz="1000" dirty="0">
                                  <a:latin typeface="Times New Roman" pitchFamily="18" charset="0"/>
                                  <a:cs typeface="Times New Roman" pitchFamily="18" charset="0"/>
                                </a:rPr>
                                <a:t>	</a:t>
                              </a:r>
                            </a:p>
                          </p:txBody>
                        </p:sp>
                        <p:sp>
                          <p:nvSpPr>
                            <p:cNvPr id="67" name="TextBox 66"/>
                            <p:cNvSpPr txBox="1"/>
                            <p:nvPr/>
                          </p:nvSpPr>
                          <p:spPr>
                            <a:xfrm>
                              <a:off x="5640852" y="4511749"/>
                              <a:ext cx="679326"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512 512   </a:t>
                              </a:r>
                              <a:r>
                                <a:rPr lang="en-US" sz="1000" dirty="0">
                                  <a:latin typeface="Times New Roman" pitchFamily="18" charset="0"/>
                                  <a:cs typeface="Times New Roman" pitchFamily="18" charset="0"/>
                                </a:rPr>
                                <a:t>	</a:t>
                              </a:r>
                            </a:p>
                          </p:txBody>
                        </p:sp>
                        <p:sp>
                          <p:nvSpPr>
                            <p:cNvPr id="68" name="TextBox 67"/>
                            <p:cNvSpPr txBox="1"/>
                            <p:nvPr/>
                          </p:nvSpPr>
                          <p:spPr>
                            <a:xfrm>
                              <a:off x="6727403" y="3363667"/>
                              <a:ext cx="679326"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256 256   </a:t>
                              </a:r>
                              <a:r>
                                <a:rPr lang="en-US" sz="1000" dirty="0">
                                  <a:latin typeface="Times New Roman" pitchFamily="18" charset="0"/>
                                  <a:cs typeface="Times New Roman" pitchFamily="18" charset="0"/>
                                </a:rPr>
                                <a:t>	</a:t>
                              </a:r>
                            </a:p>
                          </p:txBody>
                        </p:sp>
                        <p:sp>
                          <p:nvSpPr>
                            <p:cNvPr id="69" name="TextBox 68"/>
                            <p:cNvSpPr txBox="1"/>
                            <p:nvPr/>
                          </p:nvSpPr>
                          <p:spPr>
                            <a:xfrm>
                              <a:off x="7776850" y="2241180"/>
                              <a:ext cx="679326"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128  128   </a:t>
                              </a:r>
                              <a:r>
                                <a:rPr lang="en-US" sz="1000" dirty="0">
                                  <a:latin typeface="Times New Roman" pitchFamily="18" charset="0"/>
                                  <a:cs typeface="Times New Roman" pitchFamily="18" charset="0"/>
                                </a:rPr>
                                <a:t>	</a:t>
                              </a:r>
                            </a:p>
                          </p:txBody>
                        </p:sp>
                        <p:sp>
                          <p:nvSpPr>
                            <p:cNvPr id="70" name="TextBox 69"/>
                            <p:cNvSpPr txBox="1"/>
                            <p:nvPr/>
                          </p:nvSpPr>
                          <p:spPr>
                            <a:xfrm>
                              <a:off x="8842578" y="1128256"/>
                              <a:ext cx="528348" cy="400110"/>
                            </a:xfrm>
                            <a:prstGeom prst="rect">
                              <a:avLst/>
                            </a:prstGeom>
                            <a:noFill/>
                          </p:spPr>
                          <p:txBody>
                            <a:bodyPr wrap="square" rtlCol="0">
                              <a:spAutoFit/>
                            </a:bodyPr>
                            <a:lstStyle/>
                            <a:p>
                              <a:r>
                                <a:rPr lang="en-US" sz="1000" dirty="0" smtClean="0">
                                  <a:latin typeface="Times New Roman" pitchFamily="18" charset="0"/>
                                  <a:cs typeface="Times New Roman" pitchFamily="18" charset="0"/>
                                </a:rPr>
                                <a:t>64  64</a:t>
                              </a:r>
                              <a:r>
                                <a:rPr lang="en-US" sz="1000" dirty="0">
                                  <a:latin typeface="Times New Roman" pitchFamily="18" charset="0"/>
                                  <a:cs typeface="Times New Roman" pitchFamily="18" charset="0"/>
                                </a:rPr>
                                <a:t>	</a:t>
                              </a:r>
                            </a:p>
                          </p:txBody>
                        </p:sp>
                        <p:cxnSp>
                          <p:nvCxnSpPr>
                            <p:cNvPr id="24" name="Straight Arrow Connector 23"/>
                            <p:cNvCxnSpPr/>
                            <p:nvPr/>
                          </p:nvCxnSpPr>
                          <p:spPr>
                            <a:xfrm>
                              <a:off x="3524302" y="5735979"/>
                              <a:ext cx="657000" cy="8114"/>
                            </a:xfrm>
                            <a:prstGeom prst="straightConnector1">
                              <a:avLst/>
                            </a:prstGeom>
                            <a:ln>
                              <a:solidFill>
                                <a:srgbClr val="00B0F0"/>
                              </a:solidFill>
                              <a:tailEnd type="triangle"/>
                            </a:ln>
                          </p:spPr>
                          <p:style>
                            <a:lnRef idx="3">
                              <a:schemeClr val="dk1"/>
                            </a:lnRef>
                            <a:fillRef idx="0">
                              <a:schemeClr val="dk1"/>
                            </a:fillRef>
                            <a:effectRef idx="2">
                              <a:schemeClr val="dk1"/>
                            </a:effectRef>
                            <a:fontRef idx="minor">
                              <a:schemeClr val="tx1"/>
                            </a:fontRef>
                          </p:style>
                        </p:cxnSp>
                        <p:sp>
                          <p:nvSpPr>
                            <p:cNvPr id="76" name="TextBox 75"/>
                            <p:cNvSpPr txBox="1"/>
                            <p:nvPr/>
                          </p:nvSpPr>
                          <p:spPr>
                            <a:xfrm rot="16200000">
                              <a:off x="1511472" y="3024640"/>
                              <a:ext cx="978607"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 64</a:t>
                              </a:r>
                              <a:endParaRPr lang="en-US" sz="1100" dirty="0">
                                <a:latin typeface="Times New Roman" pitchFamily="18" charset="0"/>
                                <a:cs typeface="Times New Roman" pitchFamily="18" charset="0"/>
                              </a:endParaRPr>
                            </a:p>
                          </p:txBody>
                        </p:sp>
                        <p:sp>
                          <p:nvSpPr>
                            <p:cNvPr id="77" name="TextBox 76"/>
                            <p:cNvSpPr txBox="1"/>
                            <p:nvPr/>
                          </p:nvSpPr>
                          <p:spPr>
                            <a:xfrm>
                              <a:off x="2815068" y="2624299"/>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 @2</a:t>
                              </a:r>
                              <a:endParaRPr lang="en-US" sz="1100" dirty="0">
                                <a:latin typeface="Times New Roman" pitchFamily="18" charset="0"/>
                                <a:cs typeface="Times New Roman" pitchFamily="18" charset="0"/>
                              </a:endParaRPr>
                            </a:p>
                          </p:txBody>
                        </p:sp>
                        <p:sp>
                          <p:nvSpPr>
                            <p:cNvPr id="78" name="TextBox 77"/>
                            <p:cNvSpPr txBox="1"/>
                            <p:nvPr/>
                          </p:nvSpPr>
                          <p:spPr>
                            <a:xfrm rot="16200000">
                              <a:off x="1963840" y="4156365"/>
                              <a:ext cx="978607"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32×32×128</a:t>
                              </a:r>
                              <a:endParaRPr lang="en-US" sz="1100" dirty="0">
                                <a:latin typeface="Times New Roman" pitchFamily="18" charset="0"/>
                                <a:cs typeface="Times New Roman" pitchFamily="18" charset="0"/>
                              </a:endParaRPr>
                            </a:p>
                          </p:txBody>
                        </p:sp>
                        <p:sp>
                          <p:nvSpPr>
                            <p:cNvPr id="79" name="TextBox 78"/>
                            <p:cNvSpPr txBox="1"/>
                            <p:nvPr/>
                          </p:nvSpPr>
                          <p:spPr>
                            <a:xfrm>
                              <a:off x="3323384" y="3825610"/>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 @2</a:t>
                              </a:r>
                              <a:endParaRPr lang="en-US" sz="1100" dirty="0">
                                <a:latin typeface="Times New Roman" pitchFamily="18" charset="0"/>
                                <a:cs typeface="Times New Roman" pitchFamily="18" charset="0"/>
                              </a:endParaRPr>
                            </a:p>
                          </p:txBody>
                        </p:sp>
                        <p:sp>
                          <p:nvSpPr>
                            <p:cNvPr id="80" name="TextBox 79"/>
                            <p:cNvSpPr txBox="1"/>
                            <p:nvPr/>
                          </p:nvSpPr>
                          <p:spPr>
                            <a:xfrm rot="16200000">
                              <a:off x="2523518" y="5227334"/>
                              <a:ext cx="978607"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16×16×256</a:t>
                              </a:r>
                              <a:endParaRPr lang="en-US" sz="1100" dirty="0">
                                <a:latin typeface="Times New Roman" pitchFamily="18" charset="0"/>
                                <a:cs typeface="Times New Roman" pitchFamily="18" charset="0"/>
                              </a:endParaRPr>
                            </a:p>
                          </p:txBody>
                        </p:sp>
                        <p:sp>
                          <p:nvSpPr>
                            <p:cNvPr id="81" name="TextBox 80"/>
                            <p:cNvSpPr txBox="1"/>
                            <p:nvPr/>
                          </p:nvSpPr>
                          <p:spPr>
                            <a:xfrm>
                              <a:off x="3741803" y="4666321"/>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 @2</a:t>
                              </a:r>
                              <a:endParaRPr lang="en-US" sz="1100" dirty="0">
                                <a:latin typeface="Times New Roman" pitchFamily="18" charset="0"/>
                                <a:cs typeface="Times New Roman" pitchFamily="18" charset="0"/>
                              </a:endParaRPr>
                            </a:p>
                          </p:txBody>
                        </p:sp>
                        <p:sp>
                          <p:nvSpPr>
                            <p:cNvPr id="82" name="TextBox 81"/>
                            <p:cNvSpPr txBox="1"/>
                            <p:nvPr/>
                          </p:nvSpPr>
                          <p:spPr>
                            <a:xfrm>
                              <a:off x="4927805" y="5965000"/>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8×8×1024 @2</a:t>
                              </a:r>
                              <a:endParaRPr lang="en-US" sz="1100" dirty="0">
                                <a:latin typeface="Times New Roman" pitchFamily="18" charset="0"/>
                                <a:cs typeface="Times New Roman" pitchFamily="18" charset="0"/>
                              </a:endParaRPr>
                            </a:p>
                          </p:txBody>
                        </p:sp>
                        <p:grpSp>
                          <p:nvGrpSpPr>
                            <p:cNvPr id="29" name="Group 28"/>
                            <p:cNvGrpSpPr/>
                            <p:nvPr/>
                          </p:nvGrpSpPr>
                          <p:grpSpPr>
                            <a:xfrm>
                              <a:off x="4181349" y="5207366"/>
                              <a:ext cx="839883" cy="1111980"/>
                              <a:chOff x="4164723" y="5207366"/>
                              <a:chExt cx="839883" cy="1111980"/>
                            </a:xfrm>
                          </p:grpSpPr>
                          <p:grpSp>
                            <p:nvGrpSpPr>
                              <p:cNvPr id="21" name="Group 20"/>
                              <p:cNvGrpSpPr/>
                              <p:nvPr/>
                            </p:nvGrpSpPr>
                            <p:grpSpPr>
                              <a:xfrm>
                                <a:off x="4164723" y="5207366"/>
                                <a:ext cx="613520" cy="1111980"/>
                                <a:chOff x="1766585" y="2793076"/>
                                <a:chExt cx="578134" cy="1396538"/>
                              </a:xfrm>
                            </p:grpSpPr>
                            <p:sp>
                              <p:nvSpPr>
                                <p:cNvPr id="22" name="Cube 21"/>
                                <p:cNvSpPr/>
                                <p:nvPr/>
                              </p:nvSpPr>
                              <p:spPr>
                                <a:xfrm>
                                  <a:off x="1766585" y="2793076"/>
                                  <a:ext cx="382385" cy="1396538"/>
                                </a:xfrm>
                                <a:prstGeom prst="cube">
                                  <a:avLst>
                                    <a:gd name="adj" fmla="val 7908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23" name="Cube 22"/>
                                <p:cNvSpPr/>
                                <p:nvPr/>
                              </p:nvSpPr>
                              <p:spPr>
                                <a:xfrm>
                                  <a:off x="1962334" y="2793076"/>
                                  <a:ext cx="382385" cy="1396538"/>
                                </a:xfrm>
                                <a:prstGeom prst="cube">
                                  <a:avLst>
                                    <a:gd name="adj" fmla="val 7908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grpSp>
                          <p:sp>
                            <p:nvSpPr>
                              <p:cNvPr id="83" name="Cube 82"/>
                              <p:cNvSpPr/>
                              <p:nvPr/>
                            </p:nvSpPr>
                            <p:spPr>
                              <a:xfrm>
                                <a:off x="4598816" y="5207366"/>
                                <a:ext cx="405790" cy="1111980"/>
                              </a:xfrm>
                              <a:prstGeom prst="cube">
                                <a:avLst>
                                  <a:gd name="adj" fmla="val 7908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grpSp>
                        <p:sp>
                          <p:nvSpPr>
                            <p:cNvPr id="84" name="TextBox 83"/>
                            <p:cNvSpPr txBox="1"/>
                            <p:nvPr/>
                          </p:nvSpPr>
                          <p:spPr>
                            <a:xfrm rot="16200000">
                              <a:off x="3725368" y="5927684"/>
                              <a:ext cx="753644" cy="225640"/>
                            </a:xfrm>
                            <a:prstGeom prst="rect">
                              <a:avLst/>
                            </a:prstGeom>
                            <a:noFill/>
                          </p:spPr>
                          <p:txBody>
                            <a:bodyPr wrap="square" rtlCol="0">
                              <a:spAutoFit/>
                            </a:bodyPr>
                            <a:lstStyle/>
                            <a:p>
                              <a:r>
                                <a:rPr lang="en-US" sz="1100" dirty="0" smtClean="0">
                                  <a:latin typeface="Times New Roman" pitchFamily="18" charset="0"/>
                                  <a:cs typeface="Times New Roman" pitchFamily="18" charset="0"/>
                                </a:rPr>
                                <a:t>8×8×512</a:t>
                              </a:r>
                              <a:endParaRPr lang="en-US" sz="1100" dirty="0">
                                <a:latin typeface="Times New Roman" pitchFamily="18" charset="0"/>
                                <a:cs typeface="Times New Roman" pitchFamily="18" charset="0"/>
                              </a:endParaRPr>
                            </a:p>
                          </p:txBody>
                        </p:sp>
                        <p:sp>
                          <p:nvSpPr>
                            <p:cNvPr id="85" name="TextBox 84"/>
                            <p:cNvSpPr txBox="1"/>
                            <p:nvPr/>
                          </p:nvSpPr>
                          <p:spPr>
                            <a:xfrm>
                              <a:off x="2269313" y="1714372"/>
                              <a:ext cx="1172660"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×64 @2</a:t>
                              </a:r>
                              <a:endParaRPr lang="en-US" sz="1100" dirty="0">
                                <a:latin typeface="Times New Roman" pitchFamily="18" charset="0"/>
                                <a:cs typeface="Times New Roman" pitchFamily="18" charset="0"/>
                              </a:endParaRPr>
                            </a:p>
                          </p:txBody>
                        </p:sp>
                        <p:cxnSp>
                          <p:nvCxnSpPr>
                            <p:cNvPr id="87" name="Elbow Connector 86"/>
                            <p:cNvCxnSpPr/>
                            <p:nvPr/>
                          </p:nvCxnSpPr>
                          <p:spPr>
                            <a:xfrm flipV="1">
                              <a:off x="7158002" y="3607200"/>
                              <a:ext cx="349874"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cxnSp>
                          <p:nvCxnSpPr>
                            <p:cNvPr id="88" name="Elbow Connector 87"/>
                            <p:cNvCxnSpPr/>
                            <p:nvPr/>
                          </p:nvCxnSpPr>
                          <p:spPr>
                            <a:xfrm flipV="1">
                              <a:off x="8197243" y="2536274"/>
                              <a:ext cx="349874" cy="176049"/>
                            </a:xfrm>
                            <a:prstGeom prst="bentConnector2">
                              <a:avLst/>
                            </a:prstGeom>
                            <a:ln>
                              <a:solidFill>
                                <a:schemeClr val="accent2">
                                  <a:lumMod val="50000"/>
                                </a:schemeClr>
                              </a:solidFill>
                              <a:tailEnd type="triangle"/>
                            </a:ln>
                          </p:spPr>
                          <p:style>
                            <a:lnRef idx="3">
                              <a:schemeClr val="dk1"/>
                            </a:lnRef>
                            <a:fillRef idx="0">
                              <a:schemeClr val="dk1"/>
                            </a:fillRef>
                            <a:effectRef idx="2">
                              <a:schemeClr val="dk1"/>
                            </a:effectRef>
                            <a:fontRef idx="minor">
                              <a:schemeClr val="tx1"/>
                            </a:fontRef>
                          </p:style>
                        </p:cxnSp>
                        <p:sp>
                          <p:nvSpPr>
                            <p:cNvPr id="89" name="TextBox 88"/>
                            <p:cNvSpPr txBox="1"/>
                            <p:nvPr/>
                          </p:nvSpPr>
                          <p:spPr>
                            <a:xfrm>
                              <a:off x="8239943" y="2912378"/>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 @2</a:t>
                              </a:r>
                              <a:endParaRPr lang="en-US" sz="1100" dirty="0">
                                <a:latin typeface="Times New Roman" pitchFamily="18" charset="0"/>
                                <a:cs typeface="Times New Roman" pitchFamily="18" charset="0"/>
                              </a:endParaRPr>
                            </a:p>
                          </p:txBody>
                        </p:sp>
                        <p:sp>
                          <p:nvSpPr>
                            <p:cNvPr id="91" name="TextBox 90"/>
                            <p:cNvSpPr txBox="1"/>
                            <p:nvPr/>
                          </p:nvSpPr>
                          <p:spPr>
                            <a:xfrm>
                              <a:off x="7153891" y="4015367"/>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 @2</a:t>
                              </a:r>
                              <a:endParaRPr lang="en-US" sz="1100" dirty="0">
                                <a:latin typeface="Times New Roman" pitchFamily="18" charset="0"/>
                                <a:cs typeface="Times New Roman" pitchFamily="18" charset="0"/>
                              </a:endParaRPr>
                            </a:p>
                          </p:txBody>
                        </p:sp>
                        <p:sp>
                          <p:nvSpPr>
                            <p:cNvPr id="92" name="TextBox 91"/>
                            <p:cNvSpPr txBox="1"/>
                            <p:nvPr/>
                          </p:nvSpPr>
                          <p:spPr>
                            <a:xfrm>
                              <a:off x="6040212" y="5141937"/>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 @2</a:t>
                              </a:r>
                              <a:endParaRPr lang="en-US" sz="1100" dirty="0">
                                <a:latin typeface="Times New Roman" pitchFamily="18" charset="0"/>
                                <a:cs typeface="Times New Roman" pitchFamily="18" charset="0"/>
                              </a:endParaRPr>
                            </a:p>
                          </p:txBody>
                        </p:sp>
                        <p:sp>
                          <p:nvSpPr>
                            <p:cNvPr id="93" name="TextBox 92"/>
                            <p:cNvSpPr txBox="1"/>
                            <p:nvPr/>
                          </p:nvSpPr>
                          <p:spPr>
                            <a:xfrm>
                              <a:off x="5296648" y="5786822"/>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16×16×1024</a:t>
                              </a:r>
                              <a:endParaRPr lang="en-US" sz="1100" dirty="0">
                                <a:latin typeface="Times New Roman" pitchFamily="18" charset="0"/>
                                <a:cs typeface="Times New Roman" pitchFamily="18" charset="0"/>
                              </a:endParaRPr>
                            </a:p>
                          </p:txBody>
                        </p:sp>
                        <p:sp>
                          <p:nvSpPr>
                            <p:cNvPr id="94" name="TextBox 93"/>
                            <p:cNvSpPr txBox="1"/>
                            <p:nvPr/>
                          </p:nvSpPr>
                          <p:spPr>
                            <a:xfrm>
                              <a:off x="6320178" y="4792232"/>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×512 @2</a:t>
                              </a:r>
                              <a:endParaRPr lang="en-US" sz="1100" dirty="0">
                                <a:latin typeface="Times New Roman" pitchFamily="18" charset="0"/>
                                <a:cs typeface="Times New Roman" pitchFamily="18" charset="0"/>
                              </a:endParaRPr>
                            </a:p>
                          </p:txBody>
                        </p:sp>
                        <p:sp>
                          <p:nvSpPr>
                            <p:cNvPr id="95" name="TextBox 94"/>
                            <p:cNvSpPr txBox="1"/>
                            <p:nvPr/>
                          </p:nvSpPr>
                          <p:spPr>
                            <a:xfrm>
                              <a:off x="7439690" y="3607200"/>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×256</a:t>
                              </a:r>
                              <a:endParaRPr lang="en-US" sz="1100" dirty="0">
                                <a:latin typeface="Times New Roman" pitchFamily="18" charset="0"/>
                                <a:cs typeface="Times New Roman" pitchFamily="18" charset="0"/>
                              </a:endParaRPr>
                            </a:p>
                          </p:txBody>
                        </p:sp>
                        <p:sp>
                          <p:nvSpPr>
                            <p:cNvPr id="96" name="TextBox 95"/>
                            <p:cNvSpPr txBox="1"/>
                            <p:nvPr/>
                          </p:nvSpPr>
                          <p:spPr>
                            <a:xfrm>
                              <a:off x="8491497" y="2517849"/>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×128</a:t>
                              </a:r>
                              <a:endParaRPr lang="en-US" sz="1100" dirty="0">
                                <a:latin typeface="Times New Roman" pitchFamily="18" charset="0"/>
                                <a:cs typeface="Times New Roman" pitchFamily="18" charset="0"/>
                              </a:endParaRPr>
                            </a:p>
                          </p:txBody>
                        </p:sp>
                        <p:cxnSp>
                          <p:nvCxnSpPr>
                            <p:cNvPr id="35" name="Straight Connector 34"/>
                            <p:cNvCxnSpPr/>
                            <p:nvPr/>
                          </p:nvCxnSpPr>
                          <p:spPr>
                            <a:xfrm flipV="1">
                              <a:off x="3262263" y="4142792"/>
                              <a:ext cx="3001398" cy="3380"/>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cxnSp>
                          <p:nvCxnSpPr>
                            <p:cNvPr id="37" name="Straight Connector 36"/>
                            <p:cNvCxnSpPr/>
                            <p:nvPr/>
                          </p:nvCxnSpPr>
                          <p:spPr>
                            <a:xfrm>
                              <a:off x="2737274" y="3030101"/>
                              <a:ext cx="4637190" cy="0"/>
                            </a:xfrm>
                            <a:prstGeom prst="line">
                              <a:avLst/>
                            </a:prstGeom>
                            <a:ln>
                              <a:prstDash val="sysDash"/>
                            </a:ln>
                          </p:spPr>
                          <p:style>
                            <a:lnRef idx="3">
                              <a:schemeClr val="accent1"/>
                            </a:lnRef>
                            <a:fillRef idx="0">
                              <a:schemeClr val="accent1"/>
                            </a:fillRef>
                            <a:effectRef idx="2">
                              <a:schemeClr val="accent1"/>
                            </a:effectRef>
                            <a:fontRef idx="minor">
                              <a:schemeClr val="tx1"/>
                            </a:fontRef>
                          </p:style>
                        </p:cxnSp>
                        <p:cxnSp>
                          <p:nvCxnSpPr>
                            <p:cNvPr id="39" name="Straight Connector 38"/>
                            <p:cNvCxnSpPr/>
                            <p:nvPr/>
                          </p:nvCxnSpPr>
                          <p:spPr>
                            <a:xfrm>
                              <a:off x="2193605" y="1975982"/>
                              <a:ext cx="6228149"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7636735" y="1759409"/>
                              <a:ext cx="899837"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128×128 ×64</a:t>
                              </a:r>
                              <a:endParaRPr lang="en-US" sz="1100" dirty="0">
                                <a:latin typeface="Times New Roman" pitchFamily="18" charset="0"/>
                                <a:cs typeface="Times New Roman" pitchFamily="18" charset="0"/>
                              </a:endParaRPr>
                            </a:p>
                          </p:txBody>
                        </p:sp>
                        <p:sp>
                          <p:nvSpPr>
                            <p:cNvPr id="98" name="TextBox 97"/>
                            <p:cNvSpPr txBox="1"/>
                            <p:nvPr/>
                          </p:nvSpPr>
                          <p:spPr>
                            <a:xfrm>
                              <a:off x="6650141" y="2830335"/>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64×64 ×128</a:t>
                              </a:r>
                              <a:endParaRPr lang="en-US" sz="1100" dirty="0">
                                <a:latin typeface="Times New Roman" pitchFamily="18" charset="0"/>
                                <a:cs typeface="Times New Roman" pitchFamily="18" charset="0"/>
                              </a:endParaRPr>
                            </a:p>
                          </p:txBody>
                        </p:sp>
                        <p:sp>
                          <p:nvSpPr>
                            <p:cNvPr id="99" name="TextBox 98"/>
                            <p:cNvSpPr txBox="1"/>
                            <p:nvPr/>
                          </p:nvSpPr>
                          <p:spPr>
                            <a:xfrm>
                              <a:off x="5555725" y="3927697"/>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32×32 ×256</a:t>
                              </a:r>
                              <a:endParaRPr lang="en-US" sz="1100" dirty="0">
                                <a:latin typeface="Times New Roman" pitchFamily="18" charset="0"/>
                                <a:cs typeface="Times New Roman" pitchFamily="18" charset="0"/>
                              </a:endParaRPr>
                            </a:p>
                          </p:txBody>
                        </p:sp>
                        <p:sp>
                          <p:nvSpPr>
                            <p:cNvPr id="100" name="TextBox 99"/>
                            <p:cNvSpPr txBox="1"/>
                            <p:nvPr/>
                          </p:nvSpPr>
                          <p:spPr>
                            <a:xfrm>
                              <a:off x="4599331" y="4810795"/>
                              <a:ext cx="1119512"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16×16×512</a:t>
                              </a:r>
                              <a:endParaRPr lang="en-US" sz="1100" dirty="0">
                                <a:latin typeface="Times New Roman" pitchFamily="18" charset="0"/>
                                <a:cs typeface="Times New Roman" pitchFamily="18" charset="0"/>
                              </a:endParaRPr>
                            </a:p>
                          </p:txBody>
                        </p:sp>
                        <p:cxnSp>
                          <p:nvCxnSpPr>
                            <p:cNvPr id="41" name="Straight Arrow Connector 40"/>
                            <p:cNvCxnSpPr/>
                            <p:nvPr/>
                          </p:nvCxnSpPr>
                          <p:spPr>
                            <a:xfrm flipV="1">
                              <a:off x="1506326" y="2062214"/>
                              <a:ext cx="275939" cy="548"/>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06" name="Straight Arrow Connector 105"/>
                            <p:cNvCxnSpPr/>
                            <p:nvPr/>
                          </p:nvCxnSpPr>
                          <p:spPr>
                            <a:xfrm flipV="1">
                              <a:off x="9572789" y="2021019"/>
                              <a:ext cx="275939" cy="54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grpSp>
                    </p:grpSp>
                  </p:grpSp>
                  <p:cxnSp>
                    <p:nvCxnSpPr>
                      <p:cNvPr id="117" name="Straight Arrow Connector 116"/>
                      <p:cNvCxnSpPr/>
                      <p:nvPr/>
                    </p:nvCxnSpPr>
                    <p:spPr>
                      <a:xfrm>
                        <a:off x="1929572" y="2123328"/>
                        <a:ext cx="9330" cy="251927"/>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cxnSp>
                    <p:nvCxnSpPr>
                      <p:cNvPr id="119" name="Straight Arrow Connector 118"/>
                      <p:cNvCxnSpPr/>
                      <p:nvPr/>
                    </p:nvCxnSpPr>
                    <p:spPr>
                      <a:xfrm>
                        <a:off x="2513197" y="3187322"/>
                        <a:ext cx="3108" cy="286418"/>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p:nvPr/>
                    </p:nvCxnSpPr>
                    <p:spPr>
                      <a:xfrm>
                        <a:off x="3125499" y="4326989"/>
                        <a:ext cx="6217" cy="254342"/>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 name="Straight Arrow Connector 3"/>
                    <p:cNvCxnSpPr/>
                    <p:nvPr/>
                  </p:nvCxnSpPr>
                  <p:spPr>
                    <a:xfrm>
                      <a:off x="2192760" y="1508160"/>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2" name="Straight Arrow Connector 111"/>
                    <p:cNvCxnSpPr/>
                    <p:nvPr/>
                  </p:nvCxnSpPr>
                  <p:spPr>
                    <a:xfrm>
                      <a:off x="2740803" y="2619934"/>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3" name="Straight Arrow Connector 112"/>
                    <p:cNvCxnSpPr/>
                    <p:nvPr/>
                  </p:nvCxnSpPr>
                  <p:spPr>
                    <a:xfrm>
                      <a:off x="3314314" y="37966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4" name="Straight Arrow Connector 113"/>
                    <p:cNvCxnSpPr/>
                    <p:nvPr/>
                  </p:nvCxnSpPr>
                  <p:spPr>
                    <a:xfrm>
                      <a:off x="2502193" y="2619934"/>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5" name="Straight Arrow Connector 114"/>
                    <p:cNvCxnSpPr/>
                    <p:nvPr/>
                  </p:nvCxnSpPr>
                  <p:spPr>
                    <a:xfrm>
                      <a:off x="3045342" y="37966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18" name="Straight Arrow Connector 117"/>
                    <p:cNvCxnSpPr/>
                    <p:nvPr/>
                  </p:nvCxnSpPr>
                  <p:spPr>
                    <a:xfrm>
                      <a:off x="3698798" y="4795460"/>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23" name="Straight Arrow Connector 122"/>
                    <p:cNvCxnSpPr/>
                    <p:nvPr/>
                  </p:nvCxnSpPr>
                  <p:spPr>
                    <a:xfrm>
                      <a:off x="3922634" y="480408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24" name="Straight Arrow Connector 123"/>
                    <p:cNvCxnSpPr/>
                    <p:nvPr/>
                  </p:nvCxnSpPr>
                  <p:spPr>
                    <a:xfrm>
                      <a:off x="4974302" y="540773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25" name="Straight Arrow Connector 124"/>
                    <p:cNvCxnSpPr/>
                    <p:nvPr/>
                  </p:nvCxnSpPr>
                  <p:spPr>
                    <a:xfrm>
                      <a:off x="5238548" y="5407735"/>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26" name="Straight Arrow Connector 125"/>
                    <p:cNvCxnSpPr/>
                    <p:nvPr/>
                  </p:nvCxnSpPr>
                  <p:spPr>
                    <a:xfrm>
                      <a:off x="6305931" y="48494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28" name="Straight Arrow Connector 127"/>
                    <p:cNvCxnSpPr/>
                    <p:nvPr/>
                  </p:nvCxnSpPr>
                  <p:spPr>
                    <a:xfrm>
                      <a:off x="6530878" y="4849493"/>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29" name="Straight Arrow Connector 128"/>
                    <p:cNvCxnSpPr/>
                    <p:nvPr/>
                  </p:nvCxnSpPr>
                  <p:spPr>
                    <a:xfrm>
                      <a:off x="7485641" y="3786748"/>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30" name="Straight Arrow Connector 129"/>
                    <p:cNvCxnSpPr/>
                    <p:nvPr/>
                  </p:nvCxnSpPr>
                  <p:spPr>
                    <a:xfrm>
                      <a:off x="7753174" y="3803342"/>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31" name="Straight Arrow Connector 130"/>
                    <p:cNvCxnSpPr/>
                    <p:nvPr/>
                  </p:nvCxnSpPr>
                  <p:spPr>
                    <a:xfrm>
                      <a:off x="8790637" y="2622686"/>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32" name="Straight Arrow Connector 131"/>
                    <p:cNvCxnSpPr/>
                    <p:nvPr/>
                  </p:nvCxnSpPr>
                  <p:spPr>
                    <a:xfrm>
                      <a:off x="9037258" y="2619934"/>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33" name="Straight Arrow Connector 132"/>
                    <p:cNvCxnSpPr/>
                    <p:nvPr/>
                  </p:nvCxnSpPr>
                  <p:spPr>
                    <a:xfrm>
                      <a:off x="9978971" y="1553957"/>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cxnSp>
                  <p:nvCxnSpPr>
                    <p:cNvPr id="134" name="Straight Arrow Connector 133"/>
                    <p:cNvCxnSpPr/>
                    <p:nvPr/>
                  </p:nvCxnSpPr>
                  <p:spPr>
                    <a:xfrm>
                      <a:off x="10213180" y="1553957"/>
                      <a:ext cx="139658"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grpSp>
                <p:nvGrpSpPr>
                  <p:cNvPr id="40" name="Group 39"/>
                  <p:cNvGrpSpPr/>
                  <p:nvPr/>
                </p:nvGrpSpPr>
                <p:grpSpPr>
                  <a:xfrm>
                    <a:off x="10900841" y="1279014"/>
                    <a:ext cx="619488" cy="432422"/>
                    <a:chOff x="10900841" y="1279014"/>
                    <a:chExt cx="619488" cy="432422"/>
                  </a:xfrm>
                </p:grpSpPr>
                <p:pic>
                  <p:nvPicPr>
                    <p:cNvPr id="140" name="Picture 1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00841" y="1279014"/>
                      <a:ext cx="432422" cy="432422"/>
                    </a:xfrm>
                    <a:prstGeom prst="rect">
                      <a:avLst/>
                    </a:prstGeom>
                  </p:spPr>
                </p:pic>
                <p:cxnSp>
                  <p:nvCxnSpPr>
                    <p:cNvPr id="32" name="Straight Arrow Connector 31"/>
                    <p:cNvCxnSpPr>
                      <a:stCxn id="140" idx="3"/>
                    </p:cNvCxnSpPr>
                    <p:nvPr/>
                  </p:nvCxnSpPr>
                  <p:spPr>
                    <a:xfrm>
                      <a:off x="11333263" y="1495225"/>
                      <a:ext cx="187066"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grpSp>
            </p:grpSp>
          </p:grpSp>
        </p:grpSp>
        <p:cxnSp>
          <p:nvCxnSpPr>
            <p:cNvPr id="142" name="Straight Arrow Connector 141"/>
            <p:cNvCxnSpPr/>
            <p:nvPr/>
          </p:nvCxnSpPr>
          <p:spPr>
            <a:xfrm>
              <a:off x="9468967" y="1539995"/>
              <a:ext cx="251485" cy="0"/>
            </a:xfrm>
            <a:prstGeom prst="straightConnector1">
              <a:avLst/>
            </a:prstGeom>
            <a:ln>
              <a:tailEnd type="stealth"/>
            </a:ln>
          </p:spPr>
          <p:style>
            <a:lnRef idx="3">
              <a:schemeClr val="accent5"/>
            </a:lnRef>
            <a:fillRef idx="0">
              <a:schemeClr val="accent5"/>
            </a:fillRef>
            <a:effectRef idx="2">
              <a:schemeClr val="accent5"/>
            </a:effectRef>
            <a:fontRef idx="minor">
              <a:schemeClr val="tx1"/>
            </a:fontRef>
          </p:style>
        </p:cxnSp>
      </p:grpSp>
      <p:sp>
        <p:nvSpPr>
          <p:cNvPr id="90" name="TextBox 89"/>
          <p:cNvSpPr txBox="1"/>
          <p:nvPr/>
        </p:nvSpPr>
        <p:spPr>
          <a:xfrm>
            <a:off x="2788781" y="6076366"/>
            <a:ext cx="6181134" cy="369332"/>
          </a:xfrm>
          <a:prstGeom prst="rect">
            <a:avLst/>
          </a:prstGeom>
          <a:noFill/>
        </p:spPr>
        <p:txBody>
          <a:bodyPr wrap="square" rtlCol="0">
            <a:spAutoFit/>
          </a:bodyPr>
          <a:lstStyle/>
          <a:p>
            <a:r>
              <a:rPr lang="en-IN" dirty="0" smtClean="0">
                <a:latin typeface="Times New Roman" panose="02020603050405020304" pitchFamily="18" charset="0"/>
                <a:cs typeface="Times New Roman" panose="02020603050405020304" pitchFamily="18" charset="0"/>
              </a:rPr>
              <a:t>Fig.: The diagrammatic representation of U-Net architecture [2] </a:t>
            </a:r>
            <a:endParaRPr lang="en-IN" dirty="0">
              <a:latin typeface="Times New Roman" panose="02020603050405020304" pitchFamily="18" charset="0"/>
              <a:cs typeface="Times New Roman" panose="02020603050405020304" pitchFamily="18" charset="0"/>
            </a:endParaRPr>
          </a:p>
        </p:txBody>
      </p:sp>
      <p:sp>
        <p:nvSpPr>
          <p:cNvPr id="143" name="TextBox 142"/>
          <p:cNvSpPr txBox="1"/>
          <p:nvPr/>
        </p:nvSpPr>
        <p:spPr>
          <a:xfrm>
            <a:off x="543212" y="2050786"/>
            <a:ext cx="975426" cy="276999"/>
          </a:xfrm>
          <a:prstGeom prst="rect">
            <a:avLst/>
          </a:prstGeom>
          <a:noFill/>
        </p:spPr>
        <p:txBody>
          <a:bodyPr wrap="square" rtlCol="0">
            <a:spAutoFit/>
          </a:bodyPr>
          <a:lstStyle/>
          <a:p>
            <a:r>
              <a:rPr lang="en-IN" sz="1200" dirty="0" smtClean="0">
                <a:latin typeface="Times New Roman" panose="02020603050405020304" pitchFamily="18" charset="0"/>
                <a:cs typeface="Times New Roman" panose="02020603050405020304" pitchFamily="18" charset="0"/>
              </a:rPr>
              <a:t>Input Image</a:t>
            </a:r>
            <a:endParaRPr lang="en-IN" sz="1200" dirty="0">
              <a:latin typeface="Times New Roman" panose="02020603050405020304" pitchFamily="18" charset="0"/>
              <a:cs typeface="Times New Roman" panose="02020603050405020304" pitchFamily="18" charset="0"/>
            </a:endParaRPr>
          </a:p>
        </p:txBody>
      </p:sp>
      <p:sp>
        <p:nvSpPr>
          <p:cNvPr id="144" name="TextBox 143"/>
          <p:cNvSpPr txBox="1"/>
          <p:nvPr/>
        </p:nvSpPr>
        <p:spPr>
          <a:xfrm>
            <a:off x="10529421" y="2019152"/>
            <a:ext cx="1118638" cy="276999"/>
          </a:xfrm>
          <a:prstGeom prst="rect">
            <a:avLst/>
          </a:prstGeom>
          <a:noFill/>
        </p:spPr>
        <p:txBody>
          <a:bodyPr wrap="square" rtlCol="0">
            <a:spAutoFit/>
          </a:bodyPr>
          <a:lstStyle/>
          <a:p>
            <a:r>
              <a:rPr lang="en-IN" sz="1200" dirty="0" smtClean="0">
                <a:latin typeface="Times New Roman" panose="02020603050405020304" pitchFamily="18" charset="0"/>
                <a:cs typeface="Times New Roman" panose="02020603050405020304" pitchFamily="18" charset="0"/>
              </a:rPr>
              <a:t>Output Image</a:t>
            </a:r>
            <a:endParaRPr lang="en-IN" sz="1200" dirty="0">
              <a:latin typeface="Times New Roman" panose="02020603050405020304" pitchFamily="18" charset="0"/>
              <a:cs typeface="Times New Roman" panose="02020603050405020304" pitchFamily="18" charset="0"/>
            </a:endParaRPr>
          </a:p>
        </p:txBody>
      </p:sp>
      <p:pic>
        <p:nvPicPr>
          <p:cNvPr id="145" name="Picture 2" descr="GIAN - Global Initiative of Academic Networks">
            <a:extLst>
              <a:ext uri="{FF2B5EF4-FFF2-40B4-BE49-F238E27FC236}">
                <a16:creationId xmlns="" xmlns:a16="http://schemas.microsoft.com/office/drawing/2014/main" id="{B0F1AE57-410C-C8FB-7E09-27A5E30368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963" y="5128"/>
            <a:ext cx="1302161" cy="614362"/>
          </a:xfrm>
          <a:prstGeom prst="rect">
            <a:avLst/>
          </a:prstGeom>
          <a:noFill/>
          <a:extLst>
            <a:ext uri="{909E8E84-426E-40DD-AFC4-6F175D3DCCD1}">
              <a14:hiddenFill xmlns:a14="http://schemas.microsoft.com/office/drawing/2010/main">
                <a:solidFill>
                  <a:srgbClr val="FFFFFF"/>
                </a:solidFill>
              </a14:hiddenFill>
            </a:ext>
          </a:extLst>
        </p:spPr>
      </p:pic>
      <p:pic>
        <p:nvPicPr>
          <p:cNvPr id="146" name="Picture 145">
            <a:extLst>
              <a:ext uri="{FF2B5EF4-FFF2-40B4-BE49-F238E27FC236}">
                <a16:creationId xmlns="" xmlns:a16="http://schemas.microsoft.com/office/drawing/2014/main" id="{572C64C8-B9A8-903F-7CFE-094C0BF1A78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9037" y="0"/>
            <a:ext cx="838200" cy="836185"/>
          </a:xfrm>
          <a:prstGeom prst="rect">
            <a:avLst/>
          </a:prstGeom>
        </p:spPr>
      </p:pic>
      <p:sp>
        <p:nvSpPr>
          <p:cNvPr id="38" name="TextBox 37"/>
          <p:cNvSpPr txBox="1"/>
          <p:nvPr/>
        </p:nvSpPr>
        <p:spPr>
          <a:xfrm>
            <a:off x="1994892" y="161527"/>
            <a:ext cx="8204036" cy="52322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Demonstration of Hands on U-Net Architecture[2]</a:t>
            </a:r>
            <a:endParaRPr lang="en-IN"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5" name="Date Placeholder 104"/>
          <p:cNvSpPr>
            <a:spLocks noGrp="1"/>
          </p:cNvSpPr>
          <p:nvPr>
            <p:ph type="dt" sz="half" idx="10"/>
          </p:nvPr>
        </p:nvSpPr>
        <p:spPr/>
        <p:txBody>
          <a:bodyPr/>
          <a:lstStyle/>
          <a:p>
            <a:fld id="{1D11496D-AEA9-4D95-AE8D-341FE2C1C902}" type="datetime1">
              <a:rPr lang="en-IN" smtClean="0"/>
              <a:t>28-10-2025</a:t>
            </a:fld>
            <a:endParaRPr lang="en-IN"/>
          </a:p>
        </p:txBody>
      </p:sp>
      <p:sp>
        <p:nvSpPr>
          <p:cNvPr id="110" name="Slide Number Placeholder 109"/>
          <p:cNvSpPr>
            <a:spLocks noGrp="1"/>
          </p:cNvSpPr>
          <p:nvPr>
            <p:ph type="sldNum" sz="quarter" idx="12"/>
          </p:nvPr>
        </p:nvSpPr>
        <p:spPr/>
        <p:txBody>
          <a:bodyPr/>
          <a:lstStyle/>
          <a:p>
            <a:fld id="{26606708-FFBC-471E-B8AF-88DD954A4F9C}" type="slidenum">
              <a:rPr lang="en-IN" smtClean="0"/>
              <a:t>9</a:t>
            </a:fld>
            <a:endParaRPr lang="en-IN"/>
          </a:p>
        </p:txBody>
      </p:sp>
    </p:spTree>
    <p:extLst>
      <p:ext uri="{BB962C8B-B14F-4D97-AF65-F5344CB8AC3E}">
        <p14:creationId xmlns:p14="http://schemas.microsoft.com/office/powerpoint/2010/main" val="41920740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1841</TotalTime>
  <Words>1237</Words>
  <Application>Microsoft Office PowerPoint</Application>
  <PresentationFormat>Widescreen</PresentationFormat>
  <Paragraphs>276</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Hands on Demonstration using the Microscopic Images to Segment or Extract the suspicious Region of Interest from the Holistic Microscopic Images for Abnormality Detection</vt:lpstr>
      <vt:lpstr>Content</vt:lpstr>
      <vt:lpstr>Introduction</vt:lpstr>
      <vt:lpstr>Importance of Nucleus Segmentation in Microscopic Images</vt:lpstr>
      <vt:lpstr>PowerPoint Presentation</vt:lpstr>
      <vt:lpstr>Why Choose U-Net for Microscopic image Nucleus Segmentation?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MKB</dc:creator>
  <cp:lastModifiedBy>Microsoft account</cp:lastModifiedBy>
  <cp:revision>119</cp:revision>
  <dcterms:created xsi:type="dcterms:W3CDTF">2025-10-23T10:33:04Z</dcterms:created>
  <dcterms:modified xsi:type="dcterms:W3CDTF">2025-10-28T07:37:29Z</dcterms:modified>
</cp:coreProperties>
</file>