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sldIdLst>
    <p:sldId id="303" r:id="rId2"/>
    <p:sldId id="318" r:id="rId3"/>
    <p:sldId id="275" r:id="rId4"/>
    <p:sldId id="277" r:id="rId5"/>
    <p:sldId id="278" r:id="rId6"/>
    <p:sldId id="317" r:id="rId7"/>
    <p:sldId id="287" r:id="rId8"/>
    <p:sldId id="288" r:id="rId9"/>
    <p:sldId id="292" r:id="rId10"/>
    <p:sldId id="293" r:id="rId11"/>
    <p:sldId id="294" r:id="rId12"/>
    <p:sldId id="300" r:id="rId13"/>
    <p:sldId id="295" r:id="rId14"/>
    <p:sldId id="298" r:id="rId15"/>
    <p:sldId id="299" r:id="rId16"/>
    <p:sldId id="304" r:id="rId17"/>
    <p:sldId id="301" r:id="rId18"/>
    <p:sldId id="302" r:id="rId19"/>
    <p:sldId id="306" r:id="rId20"/>
    <p:sldId id="307" r:id="rId21"/>
    <p:sldId id="308" r:id="rId22"/>
    <p:sldId id="310" r:id="rId23"/>
    <p:sldId id="311" r:id="rId24"/>
    <p:sldId id="312" r:id="rId25"/>
    <p:sldId id="313" r:id="rId26"/>
    <p:sldId id="314" r:id="rId27"/>
    <p:sldId id="315" r:id="rId28"/>
    <p:sldId id="309" r:id="rId29"/>
  </p:sldIdLst>
  <p:sldSz cx="26901775" cy="15132050"/>
  <p:notesSz cx="10693400" cy="15132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4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618" y="78"/>
      </p:cViewPr>
      <p:guideLst>
        <p:guide orient="horz" pos="2880"/>
        <p:guide pos="54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626" y="2870159"/>
            <a:ext cx="19174523" cy="5536532"/>
          </a:xfrm>
        </p:spPr>
        <p:txBody>
          <a:bodyPr anchor="b">
            <a:normAutofit/>
          </a:bodyPr>
          <a:lstStyle>
            <a:lvl1pPr algn="ctr">
              <a:defRPr sz="105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626" y="8574829"/>
            <a:ext cx="19174523" cy="3026408"/>
          </a:xfrm>
        </p:spPr>
        <p:txBody>
          <a:bodyPr>
            <a:normAutofit/>
          </a:bodyPr>
          <a:lstStyle>
            <a:lvl1pPr marL="0" indent="0" algn="ctr">
              <a:buNone/>
              <a:defRPr sz="4854">
                <a:solidFill>
                  <a:schemeClr val="bg1">
                    <a:lumMod val="50000"/>
                  </a:schemeClr>
                </a:solidFill>
              </a:defRPr>
            </a:lvl1pPr>
            <a:lvl2pPr marL="1008812" indent="0" algn="ctr">
              <a:buNone/>
              <a:defRPr sz="4413"/>
            </a:lvl2pPr>
            <a:lvl3pPr marL="2017624" indent="0" algn="ctr">
              <a:buNone/>
              <a:defRPr sz="3972"/>
            </a:lvl3pPr>
            <a:lvl4pPr marL="3026435" indent="0" algn="ctr">
              <a:buNone/>
              <a:defRPr sz="3530"/>
            </a:lvl4pPr>
            <a:lvl5pPr marL="4035247" indent="0" algn="ctr">
              <a:buNone/>
              <a:defRPr sz="3530"/>
            </a:lvl5pPr>
            <a:lvl6pPr marL="5044059" indent="0" algn="ctr">
              <a:buNone/>
              <a:defRPr sz="3530"/>
            </a:lvl6pPr>
            <a:lvl7pPr marL="6052871" indent="0" algn="ctr">
              <a:buNone/>
              <a:defRPr sz="3530"/>
            </a:lvl7pPr>
            <a:lvl8pPr marL="7061683" indent="0" algn="ctr">
              <a:buNone/>
              <a:defRPr sz="3530"/>
            </a:lvl8pPr>
            <a:lvl9pPr marL="8070494" indent="0" algn="ctr">
              <a:buNone/>
              <a:defRPr sz="353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171941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96" y="9464425"/>
            <a:ext cx="22869227" cy="1790802"/>
          </a:xfrm>
        </p:spPr>
        <p:txBody>
          <a:bodyPr anchor="b"/>
          <a:lstStyle>
            <a:lvl1pPr>
              <a:defRPr sz="7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4150" y="1540700"/>
            <a:ext cx="21673519" cy="709193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7061"/>
            </a:lvl1pPr>
            <a:lvl2pPr marL="1008812" indent="0">
              <a:buNone/>
              <a:defRPr sz="6178"/>
            </a:lvl2pPr>
            <a:lvl3pPr marL="2017624" indent="0">
              <a:buNone/>
              <a:defRPr sz="5296"/>
            </a:lvl3pPr>
            <a:lvl4pPr marL="3026435" indent="0">
              <a:buNone/>
              <a:defRPr sz="4413"/>
            </a:lvl4pPr>
            <a:lvl5pPr marL="4035247" indent="0">
              <a:buNone/>
              <a:defRPr sz="4413"/>
            </a:lvl5pPr>
            <a:lvl6pPr marL="5044059" indent="0">
              <a:buNone/>
              <a:defRPr sz="4413"/>
            </a:lvl6pPr>
            <a:lvl7pPr marL="6052871" indent="0">
              <a:buNone/>
              <a:defRPr sz="4413"/>
            </a:lvl7pPr>
            <a:lvl8pPr marL="7061683" indent="0">
              <a:buNone/>
              <a:defRPr sz="4413"/>
            </a:lvl8pPr>
            <a:lvl9pPr marL="8070494" indent="0">
              <a:buNone/>
              <a:defRPr sz="441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52" y="11272314"/>
            <a:ext cx="22869271" cy="1505862"/>
          </a:xfrm>
        </p:spPr>
        <p:txBody>
          <a:bodyPr/>
          <a:lstStyle>
            <a:lvl1pPr marL="0" indent="0" algn="ctr">
              <a:buNone/>
              <a:defRPr sz="3530"/>
            </a:lvl1pPr>
            <a:lvl2pPr marL="1008812" indent="0">
              <a:buNone/>
              <a:defRPr sz="3089"/>
            </a:lvl2pPr>
            <a:lvl3pPr marL="2017624" indent="0">
              <a:buNone/>
              <a:defRPr sz="2648"/>
            </a:lvl3pPr>
            <a:lvl4pPr marL="3026435" indent="0">
              <a:buNone/>
              <a:defRPr sz="2207"/>
            </a:lvl4pPr>
            <a:lvl5pPr marL="4035247" indent="0">
              <a:buNone/>
              <a:defRPr sz="2207"/>
            </a:lvl5pPr>
            <a:lvl6pPr marL="5044059" indent="0">
              <a:buNone/>
              <a:defRPr sz="2207"/>
            </a:lvl6pPr>
            <a:lvl7pPr marL="6052871" indent="0">
              <a:buNone/>
              <a:defRPr sz="2207"/>
            </a:lvl7pPr>
            <a:lvl8pPr marL="7061683" indent="0">
              <a:buNone/>
              <a:defRPr sz="2207"/>
            </a:lvl8pPr>
            <a:lvl9pPr marL="8070494" indent="0">
              <a:buNone/>
              <a:defRPr sz="22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101592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2" y="1345070"/>
            <a:ext cx="22869271" cy="7562153"/>
          </a:xfrm>
        </p:spPr>
        <p:txBody>
          <a:bodyPr anchor="ctr"/>
          <a:lstStyle>
            <a:lvl1pPr algn="ctr">
              <a:defRPr sz="7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54" y="9277860"/>
            <a:ext cx="22869271" cy="3500318"/>
          </a:xfrm>
        </p:spPr>
        <p:txBody>
          <a:bodyPr anchor="ctr"/>
          <a:lstStyle>
            <a:lvl1pPr marL="0" indent="0" algn="ctr">
              <a:buNone/>
              <a:defRPr sz="3530"/>
            </a:lvl1pPr>
            <a:lvl2pPr marL="1008812" indent="0">
              <a:buNone/>
              <a:defRPr sz="3089"/>
            </a:lvl2pPr>
            <a:lvl3pPr marL="2017624" indent="0">
              <a:buNone/>
              <a:defRPr sz="2648"/>
            </a:lvl3pPr>
            <a:lvl4pPr marL="3026435" indent="0">
              <a:buNone/>
              <a:defRPr sz="2207"/>
            </a:lvl4pPr>
            <a:lvl5pPr marL="4035247" indent="0">
              <a:buNone/>
              <a:defRPr sz="2207"/>
            </a:lvl5pPr>
            <a:lvl6pPr marL="5044059" indent="0">
              <a:buNone/>
              <a:defRPr sz="2207"/>
            </a:lvl6pPr>
            <a:lvl7pPr marL="6052871" indent="0">
              <a:buNone/>
              <a:defRPr sz="2207"/>
            </a:lvl7pPr>
            <a:lvl8pPr marL="7061683" indent="0">
              <a:buNone/>
              <a:defRPr sz="2207"/>
            </a:lvl8pPr>
            <a:lvl9pPr marL="8070494" indent="0">
              <a:buNone/>
              <a:defRPr sz="22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324723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082" y="1345071"/>
            <a:ext cx="20526619" cy="6603787"/>
          </a:xfrm>
        </p:spPr>
        <p:txBody>
          <a:bodyPr anchor="ctr"/>
          <a:lstStyle>
            <a:lvl1pPr>
              <a:defRPr sz="7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796620" y="7965469"/>
            <a:ext cx="19312039" cy="1312389"/>
          </a:xfrm>
        </p:spPr>
        <p:txBody>
          <a:bodyPr anchor="t">
            <a:normAutofit/>
          </a:bodyPr>
          <a:lstStyle>
            <a:lvl1pPr marL="0" indent="0">
              <a:buNone/>
              <a:defRPr sz="3089"/>
            </a:lvl1pPr>
            <a:lvl2pPr marL="1008812" indent="0">
              <a:buNone/>
              <a:defRPr sz="3089"/>
            </a:lvl2pPr>
            <a:lvl3pPr marL="2017624" indent="0">
              <a:buNone/>
              <a:defRPr sz="2648"/>
            </a:lvl3pPr>
            <a:lvl4pPr marL="3026435" indent="0">
              <a:buNone/>
              <a:defRPr sz="2207"/>
            </a:lvl4pPr>
            <a:lvl5pPr marL="4035247" indent="0">
              <a:buNone/>
              <a:defRPr sz="2207"/>
            </a:lvl5pPr>
            <a:lvl6pPr marL="5044059" indent="0">
              <a:buNone/>
              <a:defRPr sz="2207"/>
            </a:lvl6pPr>
            <a:lvl7pPr marL="6052871" indent="0">
              <a:buNone/>
              <a:defRPr sz="2207"/>
            </a:lvl7pPr>
            <a:lvl8pPr marL="7061683" indent="0">
              <a:buNone/>
              <a:defRPr sz="2207"/>
            </a:lvl8pPr>
            <a:lvl9pPr marL="8070494" indent="0">
              <a:buNone/>
              <a:defRPr sz="22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52" y="9648495"/>
            <a:ext cx="22869271" cy="31355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30"/>
            </a:lvl1pPr>
            <a:lvl2pPr marL="1008812" indent="0">
              <a:buNone/>
              <a:defRPr sz="3089"/>
            </a:lvl2pPr>
            <a:lvl3pPr marL="2017624" indent="0">
              <a:buNone/>
              <a:defRPr sz="2648"/>
            </a:lvl3pPr>
            <a:lvl4pPr marL="3026435" indent="0">
              <a:buNone/>
              <a:defRPr sz="2207"/>
            </a:lvl4pPr>
            <a:lvl5pPr marL="4035247" indent="0">
              <a:buNone/>
              <a:defRPr sz="2207"/>
            </a:lvl5pPr>
            <a:lvl6pPr marL="5044059" indent="0">
              <a:buNone/>
              <a:defRPr sz="2207"/>
            </a:lvl6pPr>
            <a:lvl7pPr marL="6052871" indent="0">
              <a:buNone/>
              <a:defRPr sz="2207"/>
            </a:lvl7pPr>
            <a:lvl8pPr marL="7061683" indent="0">
              <a:buNone/>
              <a:defRPr sz="2207"/>
            </a:lvl8pPr>
            <a:lvl9pPr marL="8070494" indent="0">
              <a:buNone/>
              <a:defRPr sz="22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  <p:sp>
        <p:nvSpPr>
          <p:cNvPr id="13" name="TextBox 12"/>
          <p:cNvSpPr txBox="1"/>
          <p:nvPr/>
        </p:nvSpPr>
        <p:spPr>
          <a:xfrm>
            <a:off x="2209794" y="1664054"/>
            <a:ext cx="1345089" cy="1290297"/>
          </a:xfrm>
          <a:prstGeom prst="rect">
            <a:avLst/>
          </a:prstGeom>
        </p:spPr>
        <p:txBody>
          <a:bodyPr vert="horz" lIns="201761" tIns="100880" rIns="201761" bIns="1008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765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95362" y="6605275"/>
            <a:ext cx="1345089" cy="1290297"/>
          </a:xfrm>
          <a:prstGeom prst="rect">
            <a:avLst/>
          </a:prstGeom>
        </p:spPr>
        <p:txBody>
          <a:bodyPr vert="horz" lIns="201761" tIns="100880" rIns="201761" bIns="1008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765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05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4" y="4719050"/>
            <a:ext cx="22869271" cy="5542317"/>
          </a:xfrm>
        </p:spPr>
        <p:txBody>
          <a:bodyPr anchor="b"/>
          <a:lstStyle>
            <a:lvl1pPr algn="ctr">
              <a:defRPr sz="7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54" y="10287356"/>
            <a:ext cx="22869271" cy="2516810"/>
          </a:xfrm>
        </p:spPr>
        <p:txBody>
          <a:bodyPr anchor="t"/>
          <a:lstStyle>
            <a:lvl1pPr marL="0" indent="0" algn="ctr">
              <a:buNone/>
              <a:defRPr sz="3530"/>
            </a:lvl1pPr>
            <a:lvl2pPr marL="1008812" indent="0">
              <a:buNone/>
              <a:defRPr sz="3089"/>
            </a:lvl2pPr>
            <a:lvl3pPr marL="2017624" indent="0">
              <a:buNone/>
              <a:defRPr sz="2648"/>
            </a:lvl3pPr>
            <a:lvl4pPr marL="3026435" indent="0">
              <a:buNone/>
              <a:defRPr sz="2207"/>
            </a:lvl4pPr>
            <a:lvl5pPr marL="4035247" indent="0">
              <a:buNone/>
              <a:defRPr sz="2207"/>
            </a:lvl5pPr>
            <a:lvl6pPr marL="5044059" indent="0">
              <a:buNone/>
              <a:defRPr sz="2207"/>
            </a:lvl6pPr>
            <a:lvl7pPr marL="6052871" indent="0">
              <a:buNone/>
              <a:defRPr sz="2207"/>
            </a:lvl7pPr>
            <a:lvl8pPr marL="7061683" indent="0">
              <a:buNone/>
              <a:defRPr sz="2207"/>
            </a:lvl8pPr>
            <a:lvl9pPr marL="8070494" indent="0">
              <a:buNone/>
              <a:defRPr sz="22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388175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6252" y="1345071"/>
            <a:ext cx="22869271" cy="3541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016252" y="5222947"/>
            <a:ext cx="7279225" cy="12715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5296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16252" y="6494460"/>
            <a:ext cx="7279225" cy="6283717"/>
          </a:xfrm>
        </p:spPr>
        <p:txBody>
          <a:bodyPr anchor="t">
            <a:normAutofit/>
          </a:bodyPr>
          <a:lstStyle>
            <a:lvl1pPr marL="0" indent="0" algn="ctr">
              <a:buNone/>
              <a:defRPr sz="3089"/>
            </a:lvl1pPr>
            <a:lvl2pPr marL="1008812" indent="0">
              <a:buNone/>
              <a:defRPr sz="2648"/>
            </a:lvl2pPr>
            <a:lvl3pPr marL="2017624" indent="0">
              <a:buNone/>
              <a:defRPr sz="2207"/>
            </a:lvl3pPr>
            <a:lvl4pPr marL="3026435" indent="0">
              <a:buNone/>
              <a:defRPr sz="1986"/>
            </a:lvl4pPr>
            <a:lvl5pPr marL="4035247" indent="0">
              <a:buNone/>
              <a:defRPr sz="1986"/>
            </a:lvl5pPr>
            <a:lvl6pPr marL="5044059" indent="0">
              <a:buNone/>
              <a:defRPr sz="1986"/>
            </a:lvl6pPr>
            <a:lvl7pPr marL="6052871" indent="0">
              <a:buNone/>
              <a:defRPr sz="1986"/>
            </a:lvl7pPr>
            <a:lvl8pPr marL="7061683" indent="0">
              <a:buNone/>
              <a:defRPr sz="1986"/>
            </a:lvl8pPr>
            <a:lvl9pPr marL="8070494" indent="0">
              <a:buNone/>
              <a:defRPr sz="19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24244" y="5222947"/>
            <a:ext cx="7262775" cy="12715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5296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9799882" y="6494460"/>
            <a:ext cx="7288878" cy="6283717"/>
          </a:xfrm>
        </p:spPr>
        <p:txBody>
          <a:bodyPr anchor="t">
            <a:normAutofit/>
          </a:bodyPr>
          <a:lstStyle>
            <a:lvl1pPr marL="0" indent="0" algn="ctr">
              <a:buNone/>
              <a:defRPr sz="3089"/>
            </a:lvl1pPr>
            <a:lvl2pPr marL="1008812" indent="0">
              <a:buNone/>
              <a:defRPr sz="2648"/>
            </a:lvl2pPr>
            <a:lvl3pPr marL="2017624" indent="0">
              <a:buNone/>
              <a:defRPr sz="2207"/>
            </a:lvl3pPr>
            <a:lvl4pPr marL="3026435" indent="0">
              <a:buNone/>
              <a:defRPr sz="1986"/>
            </a:lvl4pPr>
            <a:lvl5pPr marL="4035247" indent="0">
              <a:buNone/>
              <a:defRPr sz="1986"/>
            </a:lvl5pPr>
            <a:lvl6pPr marL="5044059" indent="0">
              <a:buNone/>
              <a:defRPr sz="1986"/>
            </a:lvl6pPr>
            <a:lvl7pPr marL="6052871" indent="0">
              <a:buNone/>
              <a:defRPr sz="1986"/>
            </a:lvl7pPr>
            <a:lvl8pPr marL="7061683" indent="0">
              <a:buNone/>
              <a:defRPr sz="1986"/>
            </a:lvl8pPr>
            <a:lvl9pPr marL="8070494" indent="0">
              <a:buNone/>
              <a:defRPr sz="19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593165" y="5222947"/>
            <a:ext cx="7292358" cy="12715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5296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7593165" y="6494460"/>
            <a:ext cx="7292358" cy="6283717"/>
          </a:xfrm>
        </p:spPr>
        <p:txBody>
          <a:bodyPr anchor="t">
            <a:normAutofit/>
          </a:bodyPr>
          <a:lstStyle>
            <a:lvl1pPr marL="0" indent="0" algn="ctr">
              <a:buNone/>
              <a:defRPr sz="3089"/>
            </a:lvl1pPr>
            <a:lvl2pPr marL="1008812" indent="0">
              <a:buNone/>
              <a:defRPr sz="2648"/>
            </a:lvl2pPr>
            <a:lvl3pPr marL="2017624" indent="0">
              <a:buNone/>
              <a:defRPr sz="2207"/>
            </a:lvl3pPr>
            <a:lvl4pPr marL="3026435" indent="0">
              <a:buNone/>
              <a:defRPr sz="1986"/>
            </a:lvl4pPr>
            <a:lvl5pPr marL="4035247" indent="0">
              <a:buNone/>
              <a:defRPr sz="1986"/>
            </a:lvl5pPr>
            <a:lvl6pPr marL="5044059" indent="0">
              <a:buNone/>
              <a:defRPr sz="1986"/>
            </a:lvl6pPr>
            <a:lvl7pPr marL="6052871" indent="0">
              <a:buNone/>
              <a:defRPr sz="1986"/>
            </a:lvl7pPr>
            <a:lvl8pPr marL="7061683" indent="0">
              <a:buNone/>
              <a:defRPr sz="1986"/>
            </a:lvl8pPr>
            <a:lvl9pPr marL="8070494" indent="0">
              <a:buNone/>
              <a:defRPr sz="19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138766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16252" y="1347657"/>
            <a:ext cx="22869271" cy="3539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016253" y="9277858"/>
            <a:ext cx="7273561" cy="12715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54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16253" y="5222947"/>
            <a:ext cx="7273561" cy="3362678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530"/>
            </a:lvl1pPr>
            <a:lvl2pPr marL="1008812" indent="0">
              <a:buNone/>
              <a:defRPr sz="3530"/>
            </a:lvl2pPr>
            <a:lvl3pPr marL="2017624" indent="0">
              <a:buNone/>
              <a:defRPr sz="3530"/>
            </a:lvl3pPr>
            <a:lvl4pPr marL="3026435" indent="0">
              <a:buNone/>
              <a:defRPr sz="3530"/>
            </a:lvl4pPr>
            <a:lvl5pPr marL="4035247" indent="0">
              <a:buNone/>
              <a:defRPr sz="3530"/>
            </a:lvl5pPr>
            <a:lvl6pPr marL="5044059" indent="0">
              <a:buNone/>
              <a:defRPr sz="3530"/>
            </a:lvl6pPr>
            <a:lvl7pPr marL="6052871" indent="0">
              <a:buNone/>
              <a:defRPr sz="3530"/>
            </a:lvl7pPr>
            <a:lvl8pPr marL="7061683" indent="0">
              <a:buNone/>
              <a:defRPr sz="3530"/>
            </a:lvl8pPr>
            <a:lvl9pPr marL="8070494" indent="0">
              <a:buNone/>
              <a:defRPr sz="353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16253" y="10549369"/>
            <a:ext cx="7273561" cy="2228807"/>
          </a:xfrm>
        </p:spPr>
        <p:txBody>
          <a:bodyPr anchor="t">
            <a:normAutofit/>
          </a:bodyPr>
          <a:lstStyle>
            <a:lvl1pPr marL="0" indent="0" algn="ctr">
              <a:buNone/>
              <a:defRPr sz="3089"/>
            </a:lvl1pPr>
            <a:lvl2pPr marL="1008812" indent="0">
              <a:buNone/>
              <a:defRPr sz="2648"/>
            </a:lvl2pPr>
            <a:lvl3pPr marL="2017624" indent="0">
              <a:buNone/>
              <a:defRPr sz="2207"/>
            </a:lvl3pPr>
            <a:lvl4pPr marL="3026435" indent="0">
              <a:buNone/>
              <a:defRPr sz="1986"/>
            </a:lvl4pPr>
            <a:lvl5pPr marL="4035247" indent="0">
              <a:buNone/>
              <a:defRPr sz="1986"/>
            </a:lvl5pPr>
            <a:lvl6pPr marL="5044059" indent="0">
              <a:buNone/>
              <a:defRPr sz="1986"/>
            </a:lvl6pPr>
            <a:lvl7pPr marL="6052871" indent="0">
              <a:buNone/>
              <a:defRPr sz="1986"/>
            </a:lvl7pPr>
            <a:lvl8pPr marL="7061683" indent="0">
              <a:buNone/>
              <a:defRPr sz="1986"/>
            </a:lvl8pPr>
            <a:lvl9pPr marL="8070494" indent="0">
              <a:buNone/>
              <a:defRPr sz="19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02994" y="9277858"/>
            <a:ext cx="7285518" cy="12715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54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799880" y="5222947"/>
            <a:ext cx="7288881" cy="336267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530"/>
            </a:lvl1pPr>
            <a:lvl2pPr marL="1008812" indent="0">
              <a:buNone/>
              <a:defRPr sz="3530"/>
            </a:lvl2pPr>
            <a:lvl3pPr marL="2017624" indent="0">
              <a:buNone/>
              <a:defRPr sz="3530"/>
            </a:lvl3pPr>
            <a:lvl4pPr marL="3026435" indent="0">
              <a:buNone/>
              <a:defRPr sz="3530"/>
            </a:lvl4pPr>
            <a:lvl5pPr marL="4035247" indent="0">
              <a:buNone/>
              <a:defRPr sz="3530"/>
            </a:lvl5pPr>
            <a:lvl6pPr marL="5044059" indent="0">
              <a:buNone/>
              <a:defRPr sz="3530"/>
            </a:lvl6pPr>
            <a:lvl7pPr marL="6052871" indent="0">
              <a:buNone/>
              <a:defRPr sz="3530"/>
            </a:lvl7pPr>
            <a:lvl8pPr marL="7061683" indent="0">
              <a:buNone/>
              <a:defRPr sz="3530"/>
            </a:lvl8pPr>
            <a:lvl9pPr marL="8070494" indent="0">
              <a:buNone/>
              <a:defRPr sz="353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9799880" y="10549366"/>
            <a:ext cx="7288881" cy="2228809"/>
          </a:xfrm>
        </p:spPr>
        <p:txBody>
          <a:bodyPr anchor="t">
            <a:normAutofit/>
          </a:bodyPr>
          <a:lstStyle>
            <a:lvl1pPr marL="0" indent="0" algn="ctr">
              <a:buNone/>
              <a:defRPr sz="3089"/>
            </a:lvl1pPr>
            <a:lvl2pPr marL="1008812" indent="0">
              <a:buNone/>
              <a:defRPr sz="2648"/>
            </a:lvl2pPr>
            <a:lvl3pPr marL="2017624" indent="0">
              <a:buNone/>
              <a:defRPr sz="2207"/>
            </a:lvl3pPr>
            <a:lvl4pPr marL="3026435" indent="0">
              <a:buNone/>
              <a:defRPr sz="1986"/>
            </a:lvl4pPr>
            <a:lvl5pPr marL="4035247" indent="0">
              <a:buNone/>
              <a:defRPr sz="1986"/>
            </a:lvl5pPr>
            <a:lvl6pPr marL="5044059" indent="0">
              <a:buNone/>
              <a:defRPr sz="1986"/>
            </a:lvl6pPr>
            <a:lvl7pPr marL="6052871" indent="0">
              <a:buNone/>
              <a:defRPr sz="1986"/>
            </a:lvl7pPr>
            <a:lvl8pPr marL="7061683" indent="0">
              <a:buNone/>
              <a:defRPr sz="1986"/>
            </a:lvl8pPr>
            <a:lvl9pPr marL="8070494" indent="0">
              <a:buNone/>
              <a:defRPr sz="19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593166" y="9277858"/>
            <a:ext cx="7282987" cy="12715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54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7593165" y="5222947"/>
            <a:ext cx="7292358" cy="336267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530"/>
            </a:lvl1pPr>
            <a:lvl2pPr marL="1008812" indent="0">
              <a:buNone/>
              <a:defRPr sz="3530"/>
            </a:lvl2pPr>
            <a:lvl3pPr marL="2017624" indent="0">
              <a:buNone/>
              <a:defRPr sz="3530"/>
            </a:lvl3pPr>
            <a:lvl4pPr marL="3026435" indent="0">
              <a:buNone/>
              <a:defRPr sz="3530"/>
            </a:lvl4pPr>
            <a:lvl5pPr marL="4035247" indent="0">
              <a:buNone/>
              <a:defRPr sz="3530"/>
            </a:lvl5pPr>
            <a:lvl6pPr marL="5044059" indent="0">
              <a:buNone/>
              <a:defRPr sz="3530"/>
            </a:lvl6pPr>
            <a:lvl7pPr marL="6052871" indent="0">
              <a:buNone/>
              <a:defRPr sz="3530"/>
            </a:lvl7pPr>
            <a:lvl8pPr marL="7061683" indent="0">
              <a:buNone/>
              <a:defRPr sz="3530"/>
            </a:lvl8pPr>
            <a:lvl9pPr marL="8070494" indent="0">
              <a:buNone/>
              <a:defRPr sz="353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7592890" y="10549361"/>
            <a:ext cx="7292634" cy="2228813"/>
          </a:xfrm>
        </p:spPr>
        <p:txBody>
          <a:bodyPr anchor="t">
            <a:normAutofit/>
          </a:bodyPr>
          <a:lstStyle>
            <a:lvl1pPr marL="0" indent="0" algn="ctr">
              <a:buNone/>
              <a:defRPr sz="3089"/>
            </a:lvl1pPr>
            <a:lvl2pPr marL="1008812" indent="0">
              <a:buNone/>
              <a:defRPr sz="2648"/>
            </a:lvl2pPr>
            <a:lvl3pPr marL="2017624" indent="0">
              <a:buNone/>
              <a:defRPr sz="2207"/>
            </a:lvl3pPr>
            <a:lvl4pPr marL="3026435" indent="0">
              <a:buNone/>
              <a:defRPr sz="1986"/>
            </a:lvl4pPr>
            <a:lvl5pPr marL="4035247" indent="0">
              <a:buNone/>
              <a:defRPr sz="1986"/>
            </a:lvl5pPr>
            <a:lvl6pPr marL="5044059" indent="0">
              <a:buNone/>
              <a:defRPr sz="1986"/>
            </a:lvl6pPr>
            <a:lvl7pPr marL="6052871" indent="0">
              <a:buNone/>
              <a:defRPr sz="1986"/>
            </a:lvl7pPr>
            <a:lvl8pPr marL="7061683" indent="0">
              <a:buNone/>
              <a:defRPr sz="1986"/>
            </a:lvl8pPr>
            <a:lvl9pPr marL="8070494" indent="0">
              <a:buNone/>
              <a:defRPr sz="19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158296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2016254" y="5222948"/>
            <a:ext cx="22869271" cy="75552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59643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251583" y="1345075"/>
            <a:ext cx="5633940" cy="114331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2016254" y="1345075"/>
            <a:ext cx="16899054" cy="114331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118279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2016252" y="5222946"/>
            <a:ext cx="22867890" cy="75552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373183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2" y="1828210"/>
            <a:ext cx="22841249" cy="6038740"/>
          </a:xfrm>
        </p:spPr>
        <p:txBody>
          <a:bodyPr anchor="b">
            <a:normAutofit/>
          </a:bodyPr>
          <a:lstStyle>
            <a:lvl1pPr>
              <a:defRPr sz="882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252" y="8070112"/>
            <a:ext cx="22841249" cy="3018870"/>
          </a:xfrm>
        </p:spPr>
        <p:txBody>
          <a:bodyPr>
            <a:normAutofit/>
          </a:bodyPr>
          <a:lstStyle>
            <a:lvl1pPr marL="0" indent="0" algn="ctr">
              <a:buNone/>
              <a:defRPr sz="4413">
                <a:solidFill>
                  <a:schemeClr val="bg1">
                    <a:lumMod val="50000"/>
                  </a:schemeClr>
                </a:solidFill>
              </a:defRPr>
            </a:lvl1pPr>
            <a:lvl2pPr marL="1008812" indent="0">
              <a:buNone/>
              <a:defRPr sz="4413">
                <a:solidFill>
                  <a:schemeClr val="tx1">
                    <a:tint val="75000"/>
                  </a:schemeClr>
                </a:solidFill>
              </a:defRPr>
            </a:lvl2pPr>
            <a:lvl3pPr marL="2017624" indent="0">
              <a:buNone/>
              <a:defRPr sz="3972">
                <a:solidFill>
                  <a:schemeClr val="tx1">
                    <a:tint val="75000"/>
                  </a:schemeClr>
                </a:solidFill>
              </a:defRPr>
            </a:lvl3pPr>
            <a:lvl4pPr marL="302643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4pPr>
            <a:lvl5pPr marL="4035247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5pPr>
            <a:lvl6pPr marL="5044059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6pPr>
            <a:lvl7pPr marL="6052871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7pPr>
            <a:lvl8pPr marL="7061683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8pPr>
            <a:lvl9pPr marL="8070494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255787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16255" y="1364747"/>
            <a:ext cx="22869269" cy="3521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2016252" y="5222946"/>
            <a:ext cx="11266500" cy="75552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3619024" y="5222946"/>
            <a:ext cx="11265118" cy="75552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17399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16255" y="1364747"/>
            <a:ext cx="22869269" cy="3521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85" y="5231607"/>
            <a:ext cx="10753371" cy="15003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737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2016253" y="6732003"/>
            <a:ext cx="11266502" cy="60461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113774" y="5231607"/>
            <a:ext cx="10771751" cy="15003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737" b="0">
                <a:solidFill>
                  <a:schemeClr val="tx1"/>
                </a:solidFill>
              </a:defRPr>
            </a:lvl1pPr>
            <a:lvl2pPr marL="1008812" indent="0">
              <a:buNone/>
              <a:defRPr sz="4413" b="1"/>
            </a:lvl2pPr>
            <a:lvl3pPr marL="2017624" indent="0">
              <a:buNone/>
              <a:defRPr sz="3972" b="1"/>
            </a:lvl3pPr>
            <a:lvl4pPr marL="3026435" indent="0">
              <a:buNone/>
              <a:defRPr sz="3530" b="1"/>
            </a:lvl4pPr>
            <a:lvl5pPr marL="4035247" indent="0">
              <a:buNone/>
              <a:defRPr sz="3530" b="1"/>
            </a:lvl5pPr>
            <a:lvl6pPr marL="5044059" indent="0">
              <a:buNone/>
              <a:defRPr sz="3530" b="1"/>
            </a:lvl6pPr>
            <a:lvl7pPr marL="6052871" indent="0">
              <a:buNone/>
              <a:defRPr sz="3530" b="1"/>
            </a:lvl7pPr>
            <a:lvl8pPr marL="7061683" indent="0">
              <a:buNone/>
              <a:defRPr sz="3530" b="1"/>
            </a:lvl8pPr>
            <a:lvl9pPr marL="8070494" indent="0">
              <a:buNone/>
              <a:defRPr sz="353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3619025" y="6732003"/>
            <a:ext cx="11265120" cy="60461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229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4415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319098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4" y="1345071"/>
            <a:ext cx="8684137" cy="4464268"/>
          </a:xfrm>
        </p:spPr>
        <p:txBody>
          <a:bodyPr anchor="b"/>
          <a:lstStyle>
            <a:lvl1pPr algn="ctr">
              <a:defRPr sz="7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1204798" y="1345072"/>
            <a:ext cx="13680724" cy="11433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53" y="5809339"/>
            <a:ext cx="8684139" cy="6968836"/>
          </a:xfrm>
        </p:spPr>
        <p:txBody>
          <a:bodyPr/>
          <a:lstStyle>
            <a:lvl1pPr marL="0" indent="0" algn="ctr">
              <a:buNone/>
              <a:defRPr sz="3530"/>
            </a:lvl1pPr>
            <a:lvl2pPr marL="1008812" indent="0">
              <a:buNone/>
              <a:defRPr sz="3089"/>
            </a:lvl2pPr>
            <a:lvl3pPr marL="2017624" indent="0">
              <a:buNone/>
              <a:defRPr sz="2648"/>
            </a:lvl3pPr>
            <a:lvl4pPr marL="3026435" indent="0">
              <a:buNone/>
              <a:defRPr sz="2207"/>
            </a:lvl4pPr>
            <a:lvl5pPr marL="4035247" indent="0">
              <a:buNone/>
              <a:defRPr sz="2207"/>
            </a:lvl5pPr>
            <a:lvl6pPr marL="5044059" indent="0">
              <a:buNone/>
              <a:defRPr sz="2207"/>
            </a:lvl6pPr>
            <a:lvl7pPr marL="6052871" indent="0">
              <a:buNone/>
              <a:defRPr sz="2207"/>
            </a:lvl7pPr>
            <a:lvl8pPr marL="7061683" indent="0">
              <a:buNone/>
              <a:defRPr sz="2207"/>
            </a:lvl8pPr>
            <a:lvl9pPr marL="8070494" indent="0">
              <a:buNone/>
              <a:defRPr sz="22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317066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01775" cy="1513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3" y="1345071"/>
            <a:ext cx="13095571" cy="4464272"/>
          </a:xfrm>
        </p:spPr>
        <p:txBody>
          <a:bodyPr anchor="b"/>
          <a:lstStyle>
            <a:lvl1pPr algn="ctr">
              <a:defRPr sz="70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82905" y="1345074"/>
            <a:ext cx="7182981" cy="11433104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7061"/>
            </a:lvl1pPr>
            <a:lvl2pPr marL="1008812" indent="0">
              <a:buNone/>
              <a:defRPr sz="6178"/>
            </a:lvl2pPr>
            <a:lvl3pPr marL="2017624" indent="0">
              <a:buNone/>
              <a:defRPr sz="5296"/>
            </a:lvl3pPr>
            <a:lvl4pPr marL="3026435" indent="0">
              <a:buNone/>
              <a:defRPr sz="4413"/>
            </a:lvl4pPr>
            <a:lvl5pPr marL="4035247" indent="0">
              <a:buNone/>
              <a:defRPr sz="4413"/>
            </a:lvl5pPr>
            <a:lvl6pPr marL="5044059" indent="0">
              <a:buNone/>
              <a:defRPr sz="4413"/>
            </a:lvl6pPr>
            <a:lvl7pPr marL="6052871" indent="0">
              <a:buNone/>
              <a:defRPr sz="4413"/>
            </a:lvl7pPr>
            <a:lvl8pPr marL="7061683" indent="0">
              <a:buNone/>
              <a:defRPr sz="4413"/>
            </a:lvl8pPr>
            <a:lvl9pPr marL="8070494" indent="0">
              <a:buNone/>
              <a:defRPr sz="441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97" y="5809340"/>
            <a:ext cx="13095527" cy="6968834"/>
          </a:xfrm>
        </p:spPr>
        <p:txBody>
          <a:bodyPr/>
          <a:lstStyle>
            <a:lvl1pPr marL="0" indent="0" algn="ctr">
              <a:buNone/>
              <a:defRPr sz="3530"/>
            </a:lvl1pPr>
            <a:lvl2pPr marL="1008812" indent="0">
              <a:buNone/>
              <a:defRPr sz="3089"/>
            </a:lvl2pPr>
            <a:lvl3pPr marL="2017624" indent="0">
              <a:buNone/>
              <a:defRPr sz="2648"/>
            </a:lvl3pPr>
            <a:lvl4pPr marL="3026435" indent="0">
              <a:buNone/>
              <a:defRPr sz="2207"/>
            </a:lvl4pPr>
            <a:lvl5pPr marL="4035247" indent="0">
              <a:buNone/>
              <a:defRPr sz="2207"/>
            </a:lvl5pPr>
            <a:lvl6pPr marL="5044059" indent="0">
              <a:buNone/>
              <a:defRPr sz="2207"/>
            </a:lvl6pPr>
            <a:lvl7pPr marL="6052871" indent="0">
              <a:buNone/>
              <a:defRPr sz="2207"/>
            </a:lvl7pPr>
            <a:lvl8pPr marL="7061683" indent="0">
              <a:buNone/>
              <a:defRPr sz="2207"/>
            </a:lvl8pPr>
            <a:lvl9pPr marL="8070494" indent="0">
              <a:buNone/>
              <a:defRPr sz="22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41715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6901782" cy="151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255" y="1364747"/>
            <a:ext cx="22869269" cy="352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254" y="5222948"/>
            <a:ext cx="22869271" cy="755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43213" y="12981338"/>
            <a:ext cx="6052899" cy="805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7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253" y="12981338"/>
            <a:ext cx="14723795" cy="805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7">
                <a:solidFill>
                  <a:schemeClr val="tx1"/>
                </a:solidFill>
              </a:defRPr>
            </a:lvl1pPr>
          </a:lstStyle>
          <a:p>
            <a:pPr marL="23961">
              <a:spcBef>
                <a:spcPts val="38"/>
              </a:spcBef>
            </a:pPr>
            <a:r>
              <a:rPr lang="en-US" spc="-19" smtClean="0"/>
              <a:t>https://nerd.wwnorton.com/nerd/232118/r/goto/cfi/78!/4</a:t>
            </a:r>
            <a:endParaRPr lang="en-US" spc="-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99276" y="12981338"/>
            <a:ext cx="1686248" cy="805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7">
                <a:solidFill>
                  <a:schemeClr val="tx1"/>
                </a:solidFill>
              </a:defRPr>
            </a:lvl1pPr>
          </a:lstStyle>
          <a:p>
            <a:pPr marL="129390">
              <a:spcBef>
                <a:spcPts val="38"/>
              </a:spcBef>
            </a:pPr>
            <a:fld id="{81D60167-4931-47E6-BA6A-407CBD079E47}" type="slidenum">
              <a:rPr lang="en-US" spc="-38" smtClean="0"/>
              <a:pPr marL="129390">
                <a:spcBef>
                  <a:spcPts val="38"/>
                </a:spcBef>
              </a:pPr>
              <a:t>‹#›</a:t>
            </a:fld>
            <a:r>
              <a:rPr lang="en-US" spc="-38" smtClean="0"/>
              <a:t>/17</a:t>
            </a:r>
            <a:endParaRPr lang="en-US" spc="-38" dirty="0"/>
          </a:p>
        </p:txBody>
      </p:sp>
    </p:spTree>
    <p:extLst>
      <p:ext uri="{BB962C8B-B14F-4D97-AF65-F5344CB8AC3E}">
        <p14:creationId xmlns:p14="http://schemas.microsoft.com/office/powerpoint/2010/main" val="17156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2017624" rtl="0" eaLnBrk="1" latinLnBrk="0" hangingPunct="1">
        <a:lnSpc>
          <a:spcPct val="90000"/>
        </a:lnSpc>
        <a:spcBef>
          <a:spcPct val="0"/>
        </a:spcBef>
        <a:buNone/>
        <a:defRPr sz="7943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504406" indent="-504406" algn="l" defTabSz="2017624" rtl="0" eaLnBrk="1" latinLnBrk="0" hangingPunct="1">
        <a:lnSpc>
          <a:spcPct val="120000"/>
        </a:lnSpc>
        <a:spcBef>
          <a:spcPts val="2207"/>
        </a:spcBef>
        <a:buClr>
          <a:schemeClr val="tx1"/>
        </a:buClr>
        <a:buFont typeface="Arial" panose="020B0604020202020204" pitchFamily="34" charset="0"/>
        <a:buChar char="•"/>
        <a:defRPr sz="44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513218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97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522030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53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530841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0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539653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0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548465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0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6557277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0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7566089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0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8574900" indent="-504406" algn="l" defTabSz="2017624" rtl="0" eaLnBrk="1" latinLnBrk="0" hangingPunct="1">
        <a:lnSpc>
          <a:spcPct val="120000"/>
        </a:lnSpc>
        <a:spcBef>
          <a:spcPts val="1103"/>
        </a:spcBef>
        <a:buClr>
          <a:schemeClr val="tx1"/>
        </a:buClr>
        <a:buFont typeface="Arial" panose="020B0604020202020204" pitchFamily="34" charset="0"/>
        <a:buChar char="•"/>
        <a:defRPr sz="30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1pPr>
      <a:lvl2pPr marL="1008812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2pPr>
      <a:lvl3pPr marL="2017624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3pPr>
      <a:lvl4pPr marL="3026435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4pPr>
      <a:lvl5pPr marL="4035247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5pPr>
      <a:lvl6pPr marL="5044059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6pPr>
      <a:lvl7pPr marL="6052871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7pPr>
      <a:lvl8pPr marL="7061683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8pPr>
      <a:lvl9pPr marL="8070494" algn="l" defTabSz="2017624" rtl="0" eaLnBrk="1" latinLnBrk="0" hangingPunct="1">
        <a:defRPr sz="3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S9Yb26LXH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5749" y="2646283"/>
            <a:ext cx="19671663" cy="4992784"/>
          </a:xfrm>
        </p:spPr>
        <p:txBody>
          <a:bodyPr>
            <a:normAutofit fontScale="90000"/>
          </a:bodyPr>
          <a:lstStyle/>
          <a:p>
            <a:r>
              <a:rPr lang="de-DE" b="1" kern="150" dirty="0"/>
              <a:t>TUTORIAL 1:</a:t>
            </a:r>
            <a:br>
              <a:rPr lang="de-DE" b="1" kern="150" dirty="0"/>
            </a:br>
            <a:r>
              <a:rPr lang="de-DE" b="1" kern="150" dirty="0"/>
              <a:t>Cell/ Tissue  Staining Techniques and Imaging</a:t>
            </a:r>
            <a:r>
              <a:rPr lang="en-US" sz="15887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en-US" sz="15887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87" y="2148914"/>
            <a:ext cx="14183123" cy="1128405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/>
          <a:p>
            <a:pPr marL="28019">
              <a:spcBef>
                <a:spcPts val="221"/>
              </a:spcBef>
            </a:pPr>
            <a:r>
              <a:rPr spc="806" dirty="0" smtClean="0"/>
              <a:t>cytospin</a:t>
            </a:r>
            <a:r>
              <a:rPr spc="298" dirty="0" smtClean="0"/>
              <a:t> </a:t>
            </a:r>
            <a:r>
              <a:rPr spc="760" dirty="0"/>
              <a:t>slide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0341" y="4239865"/>
            <a:ext cx="8260761" cy="1734535"/>
          </a:xfrm>
          <a:custGeom>
            <a:avLst/>
            <a:gdLst/>
            <a:ahLst/>
            <a:cxnLst/>
            <a:rect l="l" t="t" r="r" b="b"/>
            <a:pathLst>
              <a:path w="3743960" h="786130">
                <a:moveTo>
                  <a:pt x="3743960" y="0"/>
                </a:moveTo>
                <a:lnTo>
                  <a:pt x="0" y="0"/>
                </a:lnTo>
                <a:lnTo>
                  <a:pt x="0" y="786129"/>
                </a:lnTo>
                <a:lnTo>
                  <a:pt x="1871980" y="786129"/>
                </a:lnTo>
                <a:lnTo>
                  <a:pt x="3743960" y="786129"/>
                </a:lnTo>
                <a:lnTo>
                  <a:pt x="3743960" y="0"/>
                </a:lnTo>
                <a:close/>
              </a:path>
            </a:pathLst>
          </a:custGeom>
          <a:solidFill>
            <a:srgbClr val="5B90F1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341" y="4239866"/>
            <a:ext cx="8260761" cy="1556260"/>
          </a:xfrm>
          <a:prstGeom prst="rect">
            <a:avLst/>
          </a:prstGeom>
          <a:ln w="12579">
            <a:solidFill>
              <a:srgbClr val="7497D8"/>
            </a:solidFill>
          </a:ln>
        </p:spPr>
        <p:txBody>
          <a:bodyPr vert="horz" wrap="square" lIns="0" tIns="196152" rIns="0" bIns="0" rtlCol="0">
            <a:spAutoFit/>
          </a:bodyPr>
          <a:lstStyle/>
          <a:p>
            <a:pPr marL="299815" marR="1269311">
              <a:spcBef>
                <a:spcPts val="1545"/>
              </a:spcBef>
            </a:pPr>
            <a:r>
              <a:rPr sz="4413" b="1" spc="232" dirty="0">
                <a:solidFill>
                  <a:srgbClr val="3E3E3E"/>
                </a:solidFill>
                <a:latin typeface="Bookman Old Style"/>
                <a:cs typeface="Bookman Old Style"/>
              </a:rPr>
              <a:t>Assembling</a:t>
            </a:r>
            <a:r>
              <a:rPr sz="4413" b="1" spc="89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413" b="1" spc="166" dirty="0">
                <a:solidFill>
                  <a:srgbClr val="3E3E3E"/>
                </a:solidFill>
                <a:latin typeface="Bookman Old Style"/>
                <a:cs typeface="Bookman Old Style"/>
              </a:rPr>
              <a:t>slide</a:t>
            </a:r>
            <a:r>
              <a:rPr sz="4413" b="1" spc="100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413" b="1" spc="177" dirty="0">
                <a:solidFill>
                  <a:srgbClr val="3E3E3E"/>
                </a:solidFill>
                <a:latin typeface="Bookman Old Style"/>
                <a:cs typeface="Bookman Old Style"/>
              </a:rPr>
              <a:t>and </a:t>
            </a:r>
            <a:r>
              <a:rPr sz="4413" b="1" spc="221" dirty="0">
                <a:solidFill>
                  <a:srgbClr val="3E3E3E"/>
                </a:solidFill>
                <a:latin typeface="Bookman Old Style"/>
                <a:cs typeface="Bookman Old Style"/>
              </a:rPr>
              <a:t>sample</a:t>
            </a:r>
            <a:r>
              <a:rPr sz="4413" b="1" spc="55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413" b="1" spc="187" dirty="0">
                <a:solidFill>
                  <a:srgbClr val="3E3E3E"/>
                </a:solidFill>
                <a:latin typeface="Bookman Old Style"/>
                <a:cs typeface="Bookman Old Style"/>
              </a:rPr>
              <a:t>holder</a:t>
            </a:r>
            <a:endParaRPr sz="4413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17465" y="4228653"/>
            <a:ext cx="10328755" cy="1748546"/>
          </a:xfrm>
          <a:custGeom>
            <a:avLst/>
            <a:gdLst/>
            <a:ahLst/>
            <a:cxnLst/>
            <a:rect l="l" t="t" r="r" b="b"/>
            <a:pathLst>
              <a:path w="4681220" h="792480">
                <a:moveTo>
                  <a:pt x="4681220" y="0"/>
                </a:moveTo>
                <a:lnTo>
                  <a:pt x="0" y="0"/>
                </a:lnTo>
                <a:lnTo>
                  <a:pt x="0" y="792480"/>
                </a:lnTo>
                <a:lnTo>
                  <a:pt x="2340610" y="792480"/>
                </a:lnTo>
                <a:lnTo>
                  <a:pt x="4681220" y="792480"/>
                </a:lnTo>
                <a:lnTo>
                  <a:pt x="4681220" y="0"/>
                </a:lnTo>
                <a:close/>
              </a:path>
            </a:pathLst>
          </a:custGeom>
          <a:solidFill>
            <a:srgbClr val="5B90F1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17465" y="4228653"/>
            <a:ext cx="10328755" cy="1666944"/>
          </a:xfrm>
          <a:prstGeom prst="rect">
            <a:avLst/>
          </a:prstGeom>
          <a:ln w="12579">
            <a:solidFill>
              <a:srgbClr val="7497D8"/>
            </a:solidFill>
          </a:ln>
        </p:spPr>
        <p:txBody>
          <a:bodyPr vert="horz" wrap="square" lIns="0" tIns="70054" rIns="0" bIns="0" rtlCol="0">
            <a:spAutoFit/>
          </a:bodyPr>
          <a:lstStyle/>
          <a:p>
            <a:pPr>
              <a:spcBef>
                <a:spcPts val="551"/>
              </a:spcBef>
            </a:pPr>
            <a:endParaRPr sz="3530">
              <a:latin typeface="Times New Roman"/>
              <a:cs typeface="Times New Roman"/>
            </a:endParaRPr>
          </a:p>
          <a:p>
            <a:pPr marL="2796406"/>
            <a:r>
              <a:rPr sz="3530" b="1" spc="177" dirty="0">
                <a:solidFill>
                  <a:srgbClr val="FF0000"/>
                </a:solidFill>
                <a:latin typeface="Bookman Old Style"/>
                <a:cs typeface="Bookman Old Style"/>
              </a:rPr>
              <a:t>Papanicolaou</a:t>
            </a:r>
            <a:r>
              <a:rPr sz="3530" b="1" spc="43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3530" b="1" spc="89" dirty="0">
                <a:solidFill>
                  <a:srgbClr val="3E3E3E"/>
                </a:solidFill>
                <a:latin typeface="Bookman Old Style"/>
                <a:cs typeface="Bookman Old Style"/>
              </a:rPr>
              <a:t>stain</a:t>
            </a:r>
            <a:endParaRPr sz="3530">
              <a:latin typeface="Bookman Old Style"/>
              <a:cs typeface="Bookman Old Style"/>
            </a:endParaRPr>
          </a:p>
          <a:p>
            <a:pPr marL="266191">
              <a:spcBef>
                <a:spcPts val="419"/>
              </a:spcBef>
            </a:pPr>
            <a:r>
              <a:rPr sz="2979" b="1" spc="177" dirty="0">
                <a:solidFill>
                  <a:srgbClr val="3E3E3E"/>
                </a:solidFill>
                <a:latin typeface="Bookman Old Style"/>
                <a:cs typeface="Bookman Old Style"/>
              </a:rPr>
              <a:t>Mature</a:t>
            </a:r>
            <a:r>
              <a:rPr sz="2979" b="1" spc="43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2979" b="1" spc="177" dirty="0">
                <a:solidFill>
                  <a:srgbClr val="3E3E3E"/>
                </a:solidFill>
                <a:latin typeface="Bookman Old Style"/>
                <a:cs typeface="Bookman Old Style"/>
              </a:rPr>
              <a:t>(squamous</a:t>
            </a:r>
            <a:r>
              <a:rPr sz="2979" b="1" spc="66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2979" b="1" spc="143" dirty="0">
                <a:solidFill>
                  <a:srgbClr val="3E3E3E"/>
                </a:solidFill>
                <a:latin typeface="Bookman Old Style"/>
                <a:cs typeface="Bookman Old Style"/>
              </a:rPr>
              <a:t>cells)</a:t>
            </a:r>
            <a:r>
              <a:rPr sz="2979" b="1" spc="77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2979" b="1" spc="-43" dirty="0">
                <a:solidFill>
                  <a:srgbClr val="3E3E3E"/>
                </a:solidFill>
                <a:latin typeface="Bookman Old Style"/>
                <a:cs typeface="Bookman Old Style"/>
              </a:rPr>
              <a:t>pink</a:t>
            </a:r>
            <a:endParaRPr sz="2979">
              <a:latin typeface="Bookman Old Style"/>
              <a:cs typeface="Bookman Old Styl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4207" y="6237802"/>
            <a:ext cx="6161544" cy="81318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4112" y="6453572"/>
            <a:ext cx="9633820" cy="7946917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7336560" y="100578"/>
            <a:ext cx="9601200" cy="2048336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>
            <a:lvl1pPr algn="ctr" defTabSz="20176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43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019">
              <a:spcBef>
                <a:spcPts val="221"/>
              </a:spcBef>
            </a:pPr>
            <a:r>
              <a:rPr lang="en-US" sz="4800" spc="717" dirty="0" smtClean="0">
                <a:latin typeface="Century Gothic" panose="020B0502020202020204" pitchFamily="34" charset="0"/>
              </a:rPr>
              <a:t>Georgios</a:t>
            </a:r>
            <a:r>
              <a:rPr lang="en-US" sz="4800" spc="396" dirty="0" smtClean="0">
                <a:latin typeface="Century Gothic" panose="020B0502020202020204" pitchFamily="34" charset="0"/>
              </a:rPr>
              <a:t> </a:t>
            </a:r>
            <a:r>
              <a:rPr lang="en-US" sz="4800" spc="938" dirty="0" err="1" smtClean="0">
                <a:latin typeface="Century Gothic" panose="020B0502020202020204" pitchFamily="34" charset="0"/>
              </a:rPr>
              <a:t>Papanicolaou</a:t>
            </a:r>
            <a:r>
              <a:rPr lang="en-US" sz="4800" spc="938" dirty="0" smtClean="0">
                <a:latin typeface="Century Gothic" panose="020B0502020202020204" pitchFamily="34" charset="0"/>
              </a:rPr>
              <a:t>- </a:t>
            </a:r>
          </a:p>
          <a:p>
            <a:pPr marL="28019">
              <a:spcBef>
                <a:spcPts val="221"/>
              </a:spcBef>
            </a:pPr>
            <a:r>
              <a:rPr lang="en-US" sz="4800" spc="717" dirty="0" smtClean="0">
                <a:latin typeface="Century Gothic" panose="020B0502020202020204" pitchFamily="34" charset="0"/>
              </a:rPr>
              <a:t>invented</a:t>
            </a:r>
            <a:r>
              <a:rPr lang="en-US" sz="4800" spc="330" dirty="0" smtClean="0">
                <a:latin typeface="Century Gothic" panose="020B0502020202020204" pitchFamily="34" charset="0"/>
              </a:rPr>
              <a:t> </a:t>
            </a:r>
            <a:r>
              <a:rPr lang="en-US" sz="4800" spc="902" dirty="0" smtClean="0">
                <a:latin typeface="Century Gothic" panose="020B0502020202020204" pitchFamily="34" charset="0"/>
              </a:rPr>
              <a:t>"Pap</a:t>
            </a:r>
            <a:r>
              <a:rPr lang="en-US" sz="4800" spc="321" dirty="0" smtClean="0">
                <a:latin typeface="Century Gothic" panose="020B0502020202020204" pitchFamily="34" charset="0"/>
              </a:rPr>
              <a:t> </a:t>
            </a:r>
            <a:r>
              <a:rPr lang="en-US" sz="4800" spc="972" dirty="0" smtClean="0">
                <a:latin typeface="Century Gothic" panose="020B0502020202020204" pitchFamily="34" charset="0"/>
              </a:rPr>
              <a:t>smear"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0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61287" y="2735341"/>
            <a:ext cx="5668241" cy="4755066"/>
          </a:xfrm>
          <a:prstGeom prst="rect">
            <a:avLst/>
          </a:prstGeom>
        </p:spPr>
      </p:pic>
      <p:pic>
        <p:nvPicPr>
          <p:cNvPr id="11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76479" y="7850445"/>
            <a:ext cx="3334567" cy="5153169"/>
          </a:xfrm>
          <a:prstGeom prst="rect">
            <a:avLst/>
          </a:prstGeom>
        </p:spPr>
      </p:pic>
      <p:sp>
        <p:nvSpPr>
          <p:cNvPr id="12" name="object 6"/>
          <p:cNvSpPr txBox="1"/>
          <p:nvPr/>
        </p:nvSpPr>
        <p:spPr>
          <a:xfrm>
            <a:off x="19568411" y="7927156"/>
            <a:ext cx="5694713" cy="843262"/>
          </a:xfrm>
          <a:prstGeom prst="rect">
            <a:avLst/>
          </a:prstGeom>
        </p:spPr>
        <p:txBody>
          <a:bodyPr vert="horz" wrap="square" lIns="0" tIns="28022" rIns="0" bIns="0" rtlCol="0">
            <a:spAutoFit/>
          </a:bodyPr>
          <a:lstStyle/>
          <a:p>
            <a:pPr marL="28019">
              <a:spcBef>
                <a:spcPts val="221"/>
              </a:spcBef>
            </a:pPr>
            <a:r>
              <a:rPr sz="5296" spc="541" dirty="0" smtClean="0">
                <a:latin typeface="Gill Sans MT"/>
                <a:cs typeface="Gill Sans MT"/>
              </a:rPr>
              <a:t>1883</a:t>
            </a:r>
            <a:r>
              <a:rPr lang="en-US" sz="5296" spc="541" dirty="0" smtClean="0">
                <a:latin typeface="Gill Sans MT"/>
                <a:cs typeface="Gill Sans MT"/>
              </a:rPr>
              <a:t>-</a:t>
            </a:r>
            <a:r>
              <a:rPr sz="5296" spc="651" dirty="0" smtClean="0">
                <a:latin typeface="Gill Sans MT"/>
                <a:cs typeface="Gill Sans MT"/>
              </a:rPr>
              <a:t>1962</a:t>
            </a:r>
            <a:endParaRPr sz="5296" dirty="0">
              <a:latin typeface="Gill Sans MT"/>
              <a:cs typeface="Gill Sans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43340" y="13363652"/>
            <a:ext cx="6231193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b="1" i="0" dirty="0" smtClean="0">
                <a:solidFill>
                  <a:srgbClr val="0A0A0A"/>
                </a:solidFill>
                <a:effectLst/>
                <a:latin typeface="Google Sans"/>
              </a:rPr>
              <a:t>Portrait on Greek 10,000 </a:t>
            </a:r>
          </a:p>
          <a:p>
            <a:r>
              <a:rPr lang="en-US" sz="4000" b="1" i="0" dirty="0" smtClean="0">
                <a:solidFill>
                  <a:srgbClr val="0A0A0A"/>
                </a:solidFill>
                <a:effectLst/>
                <a:latin typeface="Google Sans"/>
              </a:rPr>
              <a:t>drachma banknote. 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977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287" y="631825"/>
            <a:ext cx="19992340" cy="14173200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7431087" y="902671"/>
            <a:ext cx="16611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20176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43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600" spc="315" dirty="0" smtClean="0"/>
              <a:t>Principles</a:t>
            </a:r>
            <a:r>
              <a:rPr lang="en-US" sz="3600" spc="145" dirty="0" smtClean="0"/>
              <a:t> </a:t>
            </a:r>
            <a:r>
              <a:rPr lang="en-US" sz="3600" spc="275" dirty="0" smtClean="0"/>
              <a:t>of</a:t>
            </a:r>
            <a:r>
              <a:rPr lang="en-US" sz="3600" spc="160" dirty="0" smtClean="0"/>
              <a:t> </a:t>
            </a:r>
            <a:r>
              <a:rPr lang="en-US" sz="3600" spc="325" dirty="0" smtClean="0"/>
              <a:t>liquid</a:t>
            </a:r>
            <a:r>
              <a:rPr lang="en-US" sz="3600" spc="150" dirty="0" smtClean="0"/>
              <a:t> </a:t>
            </a:r>
            <a:r>
              <a:rPr lang="en-US" sz="3600" spc="500" dirty="0" smtClean="0"/>
              <a:t>based</a:t>
            </a:r>
            <a:r>
              <a:rPr lang="en-US" sz="3600" spc="145" dirty="0" smtClean="0"/>
              <a:t> </a:t>
            </a:r>
            <a:r>
              <a:rPr lang="en-US" sz="3600" spc="360" dirty="0" smtClean="0"/>
              <a:t>cytology </a:t>
            </a:r>
            <a:r>
              <a:rPr lang="en-US" sz="3600" spc="190" dirty="0" smtClean="0"/>
              <a:t>(LBC)</a:t>
            </a:r>
            <a:endParaRPr lang="en-US" sz="3600" dirty="0"/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-341313" y="7718425"/>
            <a:ext cx="6934200" cy="1247091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>
            <a:lvl1pPr algn="ctr" defTabSz="20176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43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019">
              <a:spcBef>
                <a:spcPts val="221"/>
              </a:spcBef>
            </a:pPr>
            <a:r>
              <a:rPr lang="en-US" sz="4400" b="1" spc="806" dirty="0" smtClean="0">
                <a:solidFill>
                  <a:srgbClr val="7030A0"/>
                </a:solidFill>
                <a:hlinkClick r:id="rId3"/>
              </a:rPr>
              <a:t>cytospin</a:t>
            </a:r>
            <a:r>
              <a:rPr lang="en-US" sz="4400" b="1" spc="298" dirty="0" smtClean="0">
                <a:solidFill>
                  <a:srgbClr val="7030A0"/>
                </a:solidFill>
                <a:hlinkClick r:id="rId3"/>
              </a:rPr>
              <a:t> </a:t>
            </a:r>
            <a:r>
              <a:rPr lang="en-US" sz="4400" b="1" spc="760" dirty="0" smtClean="0">
                <a:solidFill>
                  <a:srgbClr val="7030A0"/>
                </a:solidFill>
                <a:hlinkClick r:id="rId3"/>
              </a:rPr>
              <a:t>slide 2min video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79" y="2536825"/>
            <a:ext cx="23717250" cy="122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74" y="-587067"/>
            <a:ext cx="21234754" cy="1739582"/>
          </a:xfrm>
          <a:prstGeom prst="rect">
            <a:avLst/>
          </a:prstGeom>
        </p:spPr>
        <p:txBody>
          <a:bodyPr vert="horz" wrap="square" lIns="0" tIns="633288" rIns="0" bIns="0" rtlCol="0" anchor="ctr">
            <a:spAutoFit/>
          </a:bodyPr>
          <a:lstStyle/>
          <a:p>
            <a:pPr marL="28019">
              <a:spcBef>
                <a:spcPts val="221"/>
              </a:spcBef>
            </a:pPr>
            <a:r>
              <a:rPr spc="375" dirty="0"/>
              <a:t>PAP </a:t>
            </a:r>
            <a:r>
              <a:rPr spc="938" dirty="0"/>
              <a:t>stain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85" y="1152515"/>
            <a:ext cx="11580455" cy="9187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887" y="9664490"/>
            <a:ext cx="18897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>
              <a:latin typeface="Century Gothic" panose="020B0502020202020204" pitchFamily="34" charset="0"/>
            </a:endParaRPr>
          </a:p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Pink or orange cells</a:t>
            </a:r>
            <a:r>
              <a:rPr lang="en-US" sz="4400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en-US" sz="4400" dirty="0" smtClean="0">
                <a:latin typeface="Century Gothic" panose="020B0502020202020204" pitchFamily="34" charset="0"/>
              </a:rPr>
              <a:t> Mature, keratinized, </a:t>
            </a:r>
            <a:r>
              <a:rPr lang="en-US" sz="4400" b="1" dirty="0" smtClean="0">
                <a:latin typeface="Century Gothic" panose="020B0502020202020204" pitchFamily="34" charset="0"/>
              </a:rPr>
              <a:t>superficial squamous </a:t>
            </a:r>
            <a:r>
              <a:rPr lang="en-US" sz="4400" dirty="0" smtClean="0">
                <a:latin typeface="Century Gothic" panose="020B0502020202020204" pitchFamily="34" charset="0"/>
              </a:rPr>
              <a:t>cells appear pink to orange because of the eosin stain used in the Pap stain.</a:t>
            </a:r>
          </a:p>
          <a:p>
            <a:endParaRPr lang="en-US" sz="4400" dirty="0">
              <a:latin typeface="Century Gothic" panose="020B0502020202020204" pitchFamily="34" charset="0"/>
            </a:endParaRPr>
          </a:p>
          <a:p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Blue or green cells: </a:t>
            </a:r>
          </a:p>
          <a:p>
            <a:r>
              <a:rPr lang="en-US" sz="4400" dirty="0" smtClean="0">
                <a:latin typeface="Century Gothic" panose="020B0502020202020204" pitchFamily="34" charset="0"/>
              </a:rPr>
              <a:t>Metabolically active, Less mature cells.</a:t>
            </a:r>
          </a:p>
          <a:p>
            <a:r>
              <a:rPr lang="en-US" sz="4400" b="1" dirty="0" smtClean="0">
                <a:latin typeface="Century Gothic" panose="020B0502020202020204" pitchFamily="34" charset="0"/>
              </a:rPr>
              <a:t>Intermediate squamous  and </a:t>
            </a:r>
            <a:r>
              <a:rPr lang="en-US" sz="4400" b="1" dirty="0" err="1" smtClean="0">
                <a:latin typeface="Century Gothic" panose="020B0502020202020204" pitchFamily="34" charset="0"/>
              </a:rPr>
              <a:t>parabasal</a:t>
            </a:r>
            <a:r>
              <a:rPr lang="en-US" sz="4400" b="1" dirty="0" smtClean="0">
                <a:latin typeface="Century Gothic" panose="020B0502020202020204" pitchFamily="34" charset="0"/>
              </a:rPr>
              <a:t> cells </a:t>
            </a: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61088" y="181047"/>
            <a:ext cx="11842274" cy="10477136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70487" y="9090025"/>
            <a:ext cx="9017839" cy="60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1" y="433139"/>
            <a:ext cx="18638529" cy="1094668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22687" y="8396907"/>
            <a:ext cx="9552777" cy="5965823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6422687" y="293828"/>
            <a:ext cx="8839200" cy="3452868"/>
          </a:xfrm>
          <a:prstGeom prst="rect">
            <a:avLst/>
          </a:prstGeom>
          <a:ln w="12579">
            <a:solidFill>
              <a:srgbClr val="7497D8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>
              <a:spcBef>
                <a:spcPts val="46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8270" marR="815975">
              <a:lnSpc>
                <a:spcPct val="114500"/>
              </a:lnSpc>
            </a:pPr>
            <a:r>
              <a:rPr sz="4000" b="1" dirty="0">
                <a:solidFill>
                  <a:srgbClr val="FF0000"/>
                </a:solidFill>
                <a:latin typeface="Bookman Old Style"/>
                <a:cs typeface="Bookman Old Style"/>
              </a:rPr>
              <a:t>Typical</a:t>
            </a:r>
            <a:r>
              <a:rPr sz="4000" b="1" spc="100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4000" b="1" spc="95" dirty="0">
                <a:solidFill>
                  <a:srgbClr val="3E3E3E"/>
                </a:solidFill>
                <a:latin typeface="Bookman Old Style"/>
                <a:cs typeface="Bookman Old Style"/>
              </a:rPr>
              <a:t>appearance</a:t>
            </a:r>
            <a:r>
              <a:rPr sz="4000" b="1" spc="100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95" dirty="0">
                <a:solidFill>
                  <a:srgbClr val="3E3E3E"/>
                </a:solidFill>
                <a:latin typeface="Bookman Old Style"/>
                <a:cs typeface="Bookman Old Style"/>
              </a:rPr>
              <a:t>PAP</a:t>
            </a:r>
            <a:r>
              <a:rPr sz="4000" b="1" spc="105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50" dirty="0">
                <a:solidFill>
                  <a:srgbClr val="3E3E3E"/>
                </a:solidFill>
                <a:latin typeface="Bookman Old Style"/>
                <a:cs typeface="Bookman Old Style"/>
              </a:rPr>
              <a:t>stain: </a:t>
            </a:r>
            <a:endParaRPr lang="en-US" sz="4000" b="1" spc="50" dirty="0" smtClean="0">
              <a:solidFill>
                <a:srgbClr val="3E3E3E"/>
              </a:solidFill>
              <a:latin typeface="Bookman Old Style"/>
              <a:cs typeface="Bookman Old Style"/>
            </a:endParaRPr>
          </a:p>
          <a:p>
            <a:pPr marL="128270" marR="815975">
              <a:lnSpc>
                <a:spcPct val="114500"/>
              </a:lnSpc>
            </a:pPr>
            <a:r>
              <a:rPr sz="4000" b="1" spc="100" dirty="0" smtClean="0">
                <a:solidFill>
                  <a:srgbClr val="3E3E3E"/>
                </a:solidFill>
                <a:latin typeface="Bookman Old Style"/>
                <a:cs typeface="Bookman Old Style"/>
              </a:rPr>
              <a:t>Many</a:t>
            </a:r>
            <a:r>
              <a:rPr sz="4000" b="1" spc="25" dirty="0" smtClean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110" dirty="0">
                <a:solidFill>
                  <a:srgbClr val="3E3E3E"/>
                </a:solidFill>
                <a:latin typeface="Bookman Old Style"/>
                <a:cs typeface="Bookman Old Style"/>
              </a:rPr>
              <a:t>basal</a:t>
            </a:r>
            <a:r>
              <a:rPr sz="4000" b="1" spc="30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150" dirty="0">
                <a:solidFill>
                  <a:srgbClr val="3E3E3E"/>
                </a:solidFill>
                <a:latin typeface="Bookman Old Style"/>
                <a:cs typeface="Bookman Old Style"/>
              </a:rPr>
              <a:t>(blue)</a:t>
            </a:r>
            <a:r>
              <a:rPr sz="4000" b="1" spc="25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60" dirty="0">
                <a:solidFill>
                  <a:srgbClr val="3E3E3E"/>
                </a:solidFill>
                <a:latin typeface="Bookman Old Style"/>
                <a:cs typeface="Bookman Old Style"/>
              </a:rPr>
              <a:t>cells</a:t>
            </a:r>
            <a:endParaRPr sz="4000" dirty="0">
              <a:latin typeface="Bookman Old Style"/>
              <a:cs typeface="Bookman Old Style"/>
            </a:endParaRPr>
          </a:p>
          <a:p>
            <a:pPr marL="128270">
              <a:spcBef>
                <a:spcPts val="280"/>
              </a:spcBef>
            </a:pPr>
            <a:r>
              <a:rPr sz="4000" b="1" spc="50" dirty="0">
                <a:solidFill>
                  <a:srgbClr val="3E3E3E"/>
                </a:solidFill>
                <a:latin typeface="Bookman Old Style"/>
                <a:cs typeface="Bookman Old Style"/>
              </a:rPr>
              <a:t>Few</a:t>
            </a:r>
            <a:r>
              <a:rPr sz="4000" b="1" spc="30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90" dirty="0">
                <a:solidFill>
                  <a:srgbClr val="3E3E3E"/>
                </a:solidFill>
                <a:latin typeface="Bookman Old Style"/>
                <a:cs typeface="Bookman Old Style"/>
              </a:rPr>
              <a:t>mature</a:t>
            </a:r>
            <a:r>
              <a:rPr sz="4000" b="1" spc="25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125" dirty="0">
                <a:solidFill>
                  <a:srgbClr val="3E3E3E"/>
                </a:solidFill>
                <a:latin typeface="Bookman Old Style"/>
                <a:cs typeface="Bookman Old Style"/>
              </a:rPr>
              <a:t>(pink)</a:t>
            </a:r>
            <a:r>
              <a:rPr sz="4000" b="1" spc="30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000" b="1" spc="55" dirty="0">
                <a:solidFill>
                  <a:srgbClr val="3E3E3E"/>
                </a:solidFill>
                <a:latin typeface="Bookman Old Style"/>
                <a:cs typeface="Bookman Old Style"/>
              </a:rPr>
              <a:t>cells</a:t>
            </a:r>
            <a:endParaRPr sz="40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4258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7" y="-979723"/>
            <a:ext cx="22869269" cy="3521935"/>
          </a:xfrm>
        </p:spPr>
        <p:txBody>
          <a:bodyPr/>
          <a:lstStyle/>
          <a:p>
            <a:r>
              <a:rPr lang="en-US" dirty="0" smtClean="0"/>
              <a:t>ABNORMAL CELL in PAP TEST </a:t>
            </a:r>
            <a:endParaRPr lang="en-US" dirty="0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268287" y="2572905"/>
            <a:ext cx="14670087" cy="251863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20176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43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755650" marR="5080" indent="-742950" algn="l">
              <a:lnSpc>
                <a:spcPct val="100000"/>
              </a:lnSpc>
              <a:spcBef>
                <a:spcPts val="100"/>
              </a:spcBef>
              <a:buAutoNum type="arabicParenBoth"/>
            </a:pPr>
            <a:r>
              <a:rPr lang="en-US" sz="5400" b="1" spc="215" dirty="0" smtClean="0"/>
              <a:t>low-</a:t>
            </a:r>
            <a:r>
              <a:rPr lang="en-US" sz="5400" b="1" spc="300" dirty="0" smtClean="0"/>
              <a:t>grade </a:t>
            </a:r>
            <a:r>
              <a:rPr lang="en-US" sz="5400" b="1" spc="260" dirty="0" smtClean="0"/>
              <a:t>intraepithelial</a:t>
            </a:r>
            <a:r>
              <a:rPr lang="en-US" sz="5400" b="1" spc="130" dirty="0" smtClean="0"/>
              <a:t> </a:t>
            </a:r>
            <a:r>
              <a:rPr lang="en-US" sz="5400" b="1" spc="260" dirty="0" smtClean="0"/>
              <a:t>lesion</a:t>
            </a:r>
            <a:r>
              <a:rPr lang="en-US" sz="5400" b="1" spc="120" dirty="0" smtClean="0"/>
              <a:t> </a:t>
            </a:r>
            <a:r>
              <a:rPr lang="en-US" sz="5400" b="1" spc="220" dirty="0" smtClean="0"/>
              <a:t>(LSIL)</a:t>
            </a:r>
            <a:r>
              <a:rPr lang="en-US" sz="5400" b="1" spc="125" dirty="0" smtClean="0"/>
              <a:t> </a:t>
            </a:r>
            <a:r>
              <a:rPr lang="en-US" sz="5400" b="1" spc="400" dirty="0" smtClean="0"/>
              <a:t>and</a:t>
            </a:r>
            <a:r>
              <a:rPr lang="en-US" sz="5400" b="1" spc="130" dirty="0" smtClean="0"/>
              <a:t> </a:t>
            </a:r>
          </a:p>
          <a:p>
            <a:pPr marL="755650" marR="5080" indent="-742950" algn="l">
              <a:lnSpc>
                <a:spcPct val="100000"/>
              </a:lnSpc>
              <a:spcBef>
                <a:spcPts val="100"/>
              </a:spcBef>
              <a:buAutoNum type="arabicParenBoth"/>
            </a:pPr>
            <a:r>
              <a:rPr lang="en-US" sz="5400" b="1" spc="114" dirty="0" smtClean="0"/>
              <a:t> </a:t>
            </a:r>
            <a:r>
              <a:rPr lang="en-US" sz="5400" b="1" spc="355" dirty="0" smtClean="0"/>
              <a:t>benign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2913" y="5051425"/>
            <a:ext cx="15177906" cy="9714848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7839273" y="2226399"/>
            <a:ext cx="9062502" cy="2117246"/>
          </a:xfrm>
          <a:prstGeom prst="rect">
            <a:avLst/>
          </a:prstGeom>
        </p:spPr>
        <p:txBody>
          <a:bodyPr vert="horz" wrap="square" lIns="0" tIns="85090" rIns="0" bIns="0" rtlCol="0" anchor="ctr">
            <a:spAutoFit/>
          </a:bodyPr>
          <a:lstStyle>
            <a:lvl1pPr algn="ctr" defTabSz="20176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43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99900"/>
              </a:lnSpc>
              <a:spcBef>
                <a:spcPts val="100"/>
              </a:spcBef>
            </a:pPr>
            <a:r>
              <a:rPr lang="en-US" sz="4400" b="1" spc="285" dirty="0" smtClean="0">
                <a:latin typeface="Gill Sans MT"/>
                <a:cs typeface="Gill Sans MT"/>
              </a:rPr>
              <a:t>High-</a:t>
            </a:r>
            <a:r>
              <a:rPr lang="en-US" sz="4400" b="1" spc="270" dirty="0" smtClean="0">
                <a:latin typeface="Gill Sans MT"/>
                <a:cs typeface="Gill Sans MT"/>
              </a:rPr>
              <a:t>Grade </a:t>
            </a:r>
            <a:r>
              <a:rPr lang="en-US" sz="4400" b="1" spc="380" dirty="0" smtClean="0">
                <a:latin typeface="Gill Sans MT"/>
                <a:cs typeface="Gill Sans MT"/>
              </a:rPr>
              <a:t>Squamous</a:t>
            </a:r>
            <a:r>
              <a:rPr lang="en-US" sz="4400" b="1" spc="229" dirty="0" smtClean="0">
                <a:latin typeface="Gill Sans MT"/>
                <a:cs typeface="Gill Sans MT"/>
              </a:rPr>
              <a:t> </a:t>
            </a:r>
            <a:r>
              <a:rPr lang="en-US" sz="4400" b="1" spc="275" dirty="0" smtClean="0">
                <a:latin typeface="Gill Sans MT"/>
                <a:cs typeface="Gill Sans MT"/>
              </a:rPr>
              <a:t>Intra-</a:t>
            </a:r>
            <a:r>
              <a:rPr lang="en-US" sz="4400" b="1" spc="315" dirty="0" smtClean="0">
                <a:latin typeface="Gill Sans MT"/>
                <a:cs typeface="Gill Sans MT"/>
              </a:rPr>
              <a:t>epithelial</a:t>
            </a:r>
            <a:r>
              <a:rPr lang="en-US" sz="4400" b="1" spc="245" dirty="0" smtClean="0">
                <a:latin typeface="Gill Sans MT"/>
                <a:cs typeface="Gill Sans MT"/>
              </a:rPr>
              <a:t> </a:t>
            </a:r>
            <a:r>
              <a:rPr lang="en-US" sz="4400" b="1" spc="305" dirty="0" smtClean="0">
                <a:latin typeface="Gill Sans MT"/>
                <a:cs typeface="Gill Sans MT"/>
              </a:rPr>
              <a:t>Lesion </a:t>
            </a:r>
            <a:r>
              <a:rPr lang="en-US" sz="4400" b="1" spc="125" dirty="0" smtClean="0">
                <a:latin typeface="Gill Sans MT"/>
                <a:cs typeface="Gill Sans MT"/>
              </a:rPr>
              <a:t>(HGSIL)</a:t>
            </a:r>
            <a:endParaRPr lang="en-US" sz="4400" dirty="0">
              <a:latin typeface="Gill Sans MT"/>
              <a:cs typeface="Gill Sans MT"/>
            </a:endParaRPr>
          </a:p>
        </p:txBody>
      </p:sp>
      <p:pic>
        <p:nvPicPr>
          <p:cNvPr id="1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01861" y="6131227"/>
            <a:ext cx="11663507" cy="77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4367" y="2090128"/>
            <a:ext cx="17481263" cy="776193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/>
          <a:p>
            <a:pPr marL="28019">
              <a:spcBef>
                <a:spcPts val="221"/>
              </a:spcBef>
            </a:pPr>
            <a:r>
              <a:rPr sz="5400" b="1" spc="1013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Dysplasia</a:t>
            </a:r>
            <a:r>
              <a:rPr sz="5400" b="1" spc="341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sz="5400" b="1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–</a:t>
            </a:r>
            <a:r>
              <a:rPr sz="5400" b="1" spc="375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sz="5400" b="1" spc="872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epithelial</a:t>
            </a:r>
            <a:r>
              <a:rPr sz="5400" b="1" spc="375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sz="5400" b="1" spc="1092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dysplasia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687" y="3375025"/>
            <a:ext cx="12786987" cy="7963801"/>
          </a:xfrm>
          <a:prstGeom prst="rect">
            <a:avLst/>
          </a:prstGeom>
        </p:spPr>
        <p:txBody>
          <a:bodyPr vert="horz" wrap="square" lIns="0" tIns="28022" rIns="0" bIns="0" rtlCol="0">
            <a:spAutoFit/>
          </a:bodyPr>
          <a:lstStyle/>
          <a:p>
            <a:pPr marL="592626" marR="11209" indent="-566006">
              <a:spcBef>
                <a:spcPts val="221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r>
              <a:rPr sz="4400" spc="2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</a:t>
            </a:r>
            <a:r>
              <a:rPr sz="4400" spc="198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disturbance</a:t>
            </a:r>
            <a:r>
              <a:rPr sz="4400" spc="2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5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spc="2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8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growth,</a:t>
            </a:r>
            <a:r>
              <a:rPr sz="4400" spc="2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which</a:t>
            </a:r>
            <a:r>
              <a:rPr sz="4400" spc="2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is</a:t>
            </a:r>
            <a:r>
              <a:rPr sz="4400" spc="198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usually </a:t>
            </a:r>
            <a:r>
              <a:rPr sz="4400" spc="1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considered</a:t>
            </a:r>
            <a:r>
              <a:rPr sz="4400" spc="1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to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7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be</a:t>
            </a:r>
            <a:r>
              <a:rPr sz="4400" spc="1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pre-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malignant</a:t>
            </a:r>
            <a:r>
              <a:rPr sz="4400" spc="-23" dirty="0" smtClean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.</a:t>
            </a:r>
            <a:endParaRPr lang="en-US" sz="4400" spc="-23" dirty="0" smtClean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2626" marR="11209" indent="-566006">
              <a:spcBef>
                <a:spcPts val="221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28019">
              <a:spcBef>
                <a:spcPts val="640"/>
              </a:spcBef>
            </a:pPr>
            <a:r>
              <a:rPr sz="4400" spc="17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Evidenced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by: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2626" marR="826593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Pleomorphism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5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cells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(variation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in </a:t>
            </a:r>
            <a:r>
              <a:rPr sz="4400" spc="1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size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and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shape);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2626" marR="1515888" indent="-566006">
              <a:spcBef>
                <a:spcPts val="617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Hyperchromatic</a:t>
            </a: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nuclei</a:t>
            </a: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and</a:t>
            </a:r>
            <a:r>
              <a:rPr sz="4400" spc="1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increased 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mitotic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activity;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4026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4026" algn="l"/>
              </a:tabLst>
            </a:pP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Loss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64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polarity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7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(orientation)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5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cells;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4026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4026" algn="l"/>
              </a:tabLst>
            </a:pPr>
            <a:r>
              <a:rPr sz="4400" spc="17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Disordered</a:t>
            </a:r>
            <a:r>
              <a:rPr sz="4400" spc="-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maturation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4026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4026" algn="l"/>
              </a:tabLst>
            </a:pPr>
            <a:r>
              <a:rPr sz="4400" spc="50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No</a:t>
            </a:r>
            <a:r>
              <a:rPr sz="4400" spc="-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invasion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7674" y="3466193"/>
            <a:ext cx="14358257" cy="116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087" y="1622425"/>
            <a:ext cx="21680487" cy="2402357"/>
          </a:xfrm>
          <a:prstGeom prst="rect">
            <a:avLst/>
          </a:prstGeom>
        </p:spPr>
        <p:txBody>
          <a:bodyPr vert="horz" wrap="square" lIns="0" tIns="226981" rIns="0" bIns="0" rtlCol="0" anchor="ctr">
            <a:spAutoFit/>
          </a:bodyPr>
          <a:lstStyle/>
          <a:p>
            <a:pPr marL="196158" marR="11209">
              <a:lnSpc>
                <a:spcPct val="100000"/>
              </a:lnSpc>
              <a:spcBef>
                <a:spcPts val="221"/>
              </a:spcBef>
            </a:pPr>
            <a:r>
              <a:rPr sz="7061" b="1" spc="739" dirty="0"/>
              <a:t>Endocervical</a:t>
            </a:r>
            <a:r>
              <a:rPr sz="7061" b="1" spc="265" dirty="0"/>
              <a:t> </a:t>
            </a:r>
            <a:r>
              <a:rPr sz="7061" b="1" spc="827" dirty="0"/>
              <a:t>adenocarcinoma</a:t>
            </a:r>
            <a:r>
              <a:rPr sz="7061" b="1" spc="320" dirty="0"/>
              <a:t> </a:t>
            </a:r>
            <a:r>
              <a:rPr lang="en-US" sz="7061" b="1" spc="320" dirty="0" smtClean="0"/>
              <a:t/>
            </a:r>
            <a:br>
              <a:rPr lang="en-US" sz="7061" b="1" spc="320" dirty="0" smtClean="0"/>
            </a:br>
            <a:r>
              <a:rPr sz="7061" b="1" spc="651" dirty="0" smtClean="0"/>
              <a:t>on</a:t>
            </a:r>
            <a:r>
              <a:rPr sz="7061" b="1" spc="287" dirty="0" smtClean="0"/>
              <a:t> </a:t>
            </a:r>
            <a:r>
              <a:rPr sz="7061" b="1" spc="1291" dirty="0"/>
              <a:t>a</a:t>
            </a:r>
            <a:r>
              <a:rPr sz="7061" b="1" spc="320" dirty="0"/>
              <a:t> </a:t>
            </a:r>
            <a:r>
              <a:rPr sz="7061" b="1" spc="982" dirty="0"/>
              <a:t>pap </a:t>
            </a:r>
            <a:r>
              <a:rPr sz="7061" b="1" spc="629" dirty="0"/>
              <a:t>test</a:t>
            </a:r>
            <a:endParaRPr sz="7061" b="1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0406" y="4962752"/>
            <a:ext cx="11230715" cy="95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887" y="2460625"/>
            <a:ext cx="13106400" cy="1858982"/>
          </a:xfrm>
          <a:prstGeom prst="rect">
            <a:avLst/>
          </a:prstGeom>
        </p:spPr>
        <p:txBody>
          <a:bodyPr vert="horz" wrap="square" lIns="0" tIns="630502" rIns="0" bIns="0" rtlCol="0" anchor="ctr">
            <a:spAutoFit/>
          </a:bodyPr>
          <a:lstStyle/>
          <a:p>
            <a:pPr marL="196158">
              <a:lnSpc>
                <a:spcPct val="100000"/>
              </a:lnSpc>
              <a:spcBef>
                <a:spcPts val="221"/>
              </a:spcBef>
            </a:pPr>
            <a:r>
              <a:rPr sz="5958" spc="783" dirty="0" smtClean="0"/>
              <a:t>Human</a:t>
            </a:r>
            <a:r>
              <a:rPr sz="5958" spc="265" dirty="0" smtClean="0"/>
              <a:t> </a:t>
            </a:r>
            <a:r>
              <a:rPr sz="5958" spc="695" dirty="0" smtClean="0"/>
              <a:t>papilloma</a:t>
            </a:r>
            <a:r>
              <a:rPr sz="5958" spc="276" dirty="0" smtClean="0"/>
              <a:t> </a:t>
            </a:r>
            <a:r>
              <a:rPr sz="5958" spc="560" dirty="0" smtClean="0"/>
              <a:t>virus</a:t>
            </a:r>
            <a:r>
              <a:rPr sz="5958" spc="265" dirty="0" smtClean="0"/>
              <a:t> </a:t>
            </a:r>
            <a:r>
              <a:rPr sz="5958" spc="386" dirty="0" smtClean="0"/>
              <a:t>(HPV</a:t>
            </a:r>
            <a:r>
              <a:rPr spc="386" dirty="0" smtClean="0"/>
              <a:t>)</a:t>
            </a:r>
            <a:endParaRPr sz="5958" dirty="0"/>
          </a:p>
        </p:txBody>
      </p:sp>
      <p:sp>
        <p:nvSpPr>
          <p:cNvPr id="3" name="object 3"/>
          <p:cNvSpPr txBox="1"/>
          <p:nvPr/>
        </p:nvSpPr>
        <p:spPr>
          <a:xfrm>
            <a:off x="2527741" y="4594225"/>
            <a:ext cx="16257146" cy="10209028"/>
          </a:xfrm>
          <a:prstGeom prst="rect">
            <a:avLst/>
          </a:prstGeom>
        </p:spPr>
        <p:txBody>
          <a:bodyPr vert="horz" wrap="square" lIns="0" tIns="113490" rIns="0" bIns="0" rtlCol="0">
            <a:spAutoFit/>
          </a:bodyPr>
          <a:lstStyle/>
          <a:p>
            <a:pPr marL="529624" indent="-501601">
              <a:spcBef>
                <a:spcPts val="894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r>
              <a:rPr sz="4634" spc="252" dirty="0" smtClean="0">
                <a:latin typeface="Bookman Old Style"/>
                <a:cs typeface="Bookman Old Style"/>
              </a:rPr>
              <a:t>HPV</a:t>
            </a:r>
            <a:r>
              <a:rPr sz="4634" spc="143" dirty="0" smtClean="0">
                <a:latin typeface="Bookman Old Style"/>
                <a:cs typeface="Bookman Old Style"/>
              </a:rPr>
              <a:t> </a:t>
            </a:r>
            <a:r>
              <a:rPr sz="4634" spc="110" dirty="0" smtClean="0">
                <a:latin typeface="Bookman Old Style"/>
                <a:cs typeface="Bookman Old Style"/>
              </a:rPr>
              <a:t>viruses </a:t>
            </a:r>
            <a:r>
              <a:rPr sz="4634" dirty="0" smtClean="0">
                <a:latin typeface="Bookman Old Style"/>
                <a:cs typeface="Bookman Old Style"/>
              </a:rPr>
              <a:t>can</a:t>
            </a:r>
            <a:r>
              <a:rPr sz="4634" spc="143" dirty="0" smtClean="0">
                <a:latin typeface="Bookman Old Style"/>
                <a:cs typeface="Bookman Old Style"/>
              </a:rPr>
              <a:t> affect:</a:t>
            </a:r>
            <a:endParaRPr sz="4634" dirty="0" smtClean="0">
              <a:latin typeface="Bookman Old Style"/>
              <a:cs typeface="Bookman Old Style"/>
            </a:endParaRPr>
          </a:p>
          <a:p>
            <a:pPr marL="30825">
              <a:spcBef>
                <a:spcPts val="682"/>
              </a:spcBef>
            </a:pPr>
            <a:r>
              <a:rPr sz="4634" spc="154" dirty="0" smtClean="0">
                <a:latin typeface="Bookman Old Style"/>
                <a:cs typeface="Bookman Old Style"/>
              </a:rPr>
              <a:t>cervix</a:t>
            </a:r>
            <a:r>
              <a:rPr sz="4634" spc="154" dirty="0">
                <a:latin typeface="Bookman Old Style"/>
                <a:cs typeface="Bookman Old Style"/>
              </a:rPr>
              <a:t>,</a:t>
            </a:r>
            <a:r>
              <a:rPr sz="4634" spc="143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anus,</a:t>
            </a:r>
            <a:r>
              <a:rPr sz="4634" spc="143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mouth</a:t>
            </a:r>
            <a:r>
              <a:rPr sz="4634" spc="132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and</a:t>
            </a:r>
            <a:r>
              <a:rPr sz="4634" spc="121" dirty="0">
                <a:latin typeface="Bookman Old Style"/>
                <a:cs typeface="Bookman Old Style"/>
              </a:rPr>
              <a:t> </a:t>
            </a:r>
            <a:r>
              <a:rPr sz="4634" spc="88" dirty="0">
                <a:latin typeface="Bookman Old Style"/>
                <a:cs typeface="Bookman Old Style"/>
              </a:rPr>
              <a:t>throat</a:t>
            </a:r>
            <a:endParaRPr sz="4634" dirty="0">
              <a:latin typeface="Bookman Old Style"/>
              <a:cs typeface="Bookman Old Style"/>
            </a:endParaRPr>
          </a:p>
          <a:p>
            <a:pPr marL="529624" indent="-501601">
              <a:spcBef>
                <a:spcPts val="662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r>
              <a:rPr sz="4634" spc="320" dirty="0">
                <a:latin typeface="Bookman Old Style"/>
                <a:cs typeface="Bookman Old Style"/>
              </a:rPr>
              <a:t>More</a:t>
            </a:r>
            <a:r>
              <a:rPr sz="4634" spc="44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than</a:t>
            </a:r>
            <a:r>
              <a:rPr sz="4634" spc="77" dirty="0">
                <a:latin typeface="Bookman Old Style"/>
                <a:cs typeface="Bookman Old Style"/>
              </a:rPr>
              <a:t> </a:t>
            </a:r>
            <a:r>
              <a:rPr sz="4634" spc="110" dirty="0">
                <a:latin typeface="Bookman Old Style"/>
                <a:cs typeface="Bookman Old Style"/>
              </a:rPr>
              <a:t>100</a:t>
            </a:r>
            <a:r>
              <a:rPr sz="4634" spc="55" dirty="0">
                <a:latin typeface="Bookman Old Style"/>
                <a:cs typeface="Bookman Old Style"/>
              </a:rPr>
              <a:t> </a:t>
            </a:r>
            <a:r>
              <a:rPr sz="4634" spc="143" dirty="0">
                <a:latin typeface="Bookman Old Style"/>
                <a:cs typeface="Bookman Old Style"/>
              </a:rPr>
              <a:t>types</a:t>
            </a:r>
            <a:r>
              <a:rPr sz="4634" spc="55" dirty="0">
                <a:latin typeface="Bookman Old Style"/>
                <a:cs typeface="Bookman Old Style"/>
              </a:rPr>
              <a:t> </a:t>
            </a:r>
            <a:r>
              <a:rPr sz="4634" spc="221" dirty="0">
                <a:latin typeface="Bookman Old Style"/>
                <a:cs typeface="Bookman Old Style"/>
              </a:rPr>
              <a:t>of</a:t>
            </a:r>
            <a:r>
              <a:rPr sz="4634" spc="66" dirty="0">
                <a:latin typeface="Bookman Old Style"/>
                <a:cs typeface="Bookman Old Style"/>
              </a:rPr>
              <a:t> </a:t>
            </a:r>
            <a:r>
              <a:rPr sz="4634" spc="199" dirty="0">
                <a:latin typeface="Bookman Old Style"/>
                <a:cs typeface="Bookman Old Style"/>
              </a:rPr>
              <a:t>HPV</a:t>
            </a:r>
            <a:endParaRPr sz="4634" dirty="0">
              <a:latin typeface="Bookman Old Style"/>
              <a:cs typeface="Bookman Old Style"/>
            </a:endParaRPr>
          </a:p>
          <a:p>
            <a:pPr marL="529624" indent="-501601">
              <a:spcBef>
                <a:spcPts val="662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r>
              <a:rPr sz="4634" dirty="0">
                <a:latin typeface="Bookman Old Style"/>
                <a:cs typeface="Bookman Old Style"/>
              </a:rPr>
              <a:t>Around</a:t>
            </a:r>
            <a:r>
              <a:rPr sz="4634" spc="154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30</a:t>
            </a:r>
            <a:r>
              <a:rPr sz="4634" spc="165" dirty="0">
                <a:latin typeface="Bookman Old Style"/>
                <a:cs typeface="Bookman Old Style"/>
              </a:rPr>
              <a:t> </a:t>
            </a:r>
            <a:r>
              <a:rPr sz="4634" spc="143" dirty="0">
                <a:latin typeface="Bookman Old Style"/>
                <a:cs typeface="Bookman Old Style"/>
              </a:rPr>
              <a:t>types</a:t>
            </a:r>
            <a:r>
              <a:rPr sz="4634" spc="154" dirty="0">
                <a:latin typeface="Bookman Old Style"/>
                <a:cs typeface="Bookman Old Style"/>
              </a:rPr>
              <a:t> </a:t>
            </a:r>
            <a:r>
              <a:rPr sz="4634" spc="221" dirty="0">
                <a:latin typeface="Bookman Old Style"/>
                <a:cs typeface="Bookman Old Style"/>
              </a:rPr>
              <a:t>of</a:t>
            </a:r>
            <a:r>
              <a:rPr sz="4634" spc="154" dirty="0">
                <a:latin typeface="Bookman Old Style"/>
                <a:cs typeface="Bookman Old Style"/>
              </a:rPr>
              <a:t> </a:t>
            </a:r>
            <a:r>
              <a:rPr sz="4634" spc="252" dirty="0">
                <a:latin typeface="Bookman Old Style"/>
                <a:cs typeface="Bookman Old Style"/>
              </a:rPr>
              <a:t>HPV</a:t>
            </a:r>
            <a:r>
              <a:rPr sz="4634" spc="188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can</a:t>
            </a:r>
            <a:r>
              <a:rPr sz="4634" spc="154" dirty="0">
                <a:latin typeface="Bookman Old Style"/>
                <a:cs typeface="Bookman Old Style"/>
              </a:rPr>
              <a:t> </a:t>
            </a:r>
            <a:r>
              <a:rPr sz="4634" spc="177" dirty="0">
                <a:latin typeface="Bookman Old Style"/>
                <a:cs typeface="Bookman Old Style"/>
              </a:rPr>
              <a:t>affect</a:t>
            </a:r>
            <a:r>
              <a:rPr sz="4634" spc="154" dirty="0">
                <a:latin typeface="Bookman Old Style"/>
                <a:cs typeface="Bookman Old Style"/>
              </a:rPr>
              <a:t> </a:t>
            </a:r>
            <a:r>
              <a:rPr sz="4634" spc="143" dirty="0">
                <a:latin typeface="Bookman Old Style"/>
                <a:cs typeface="Bookman Old Style"/>
              </a:rPr>
              <a:t>the</a:t>
            </a:r>
            <a:r>
              <a:rPr sz="4634" spc="132" dirty="0">
                <a:latin typeface="Bookman Old Style"/>
                <a:cs typeface="Bookman Old Style"/>
              </a:rPr>
              <a:t> </a:t>
            </a:r>
            <a:r>
              <a:rPr sz="4634" spc="177" dirty="0">
                <a:latin typeface="Bookman Old Style"/>
                <a:cs typeface="Bookman Old Style"/>
              </a:rPr>
              <a:t>genital</a:t>
            </a:r>
            <a:r>
              <a:rPr sz="4634" spc="154" dirty="0">
                <a:latin typeface="Bookman Old Style"/>
                <a:cs typeface="Bookman Old Style"/>
              </a:rPr>
              <a:t> </a:t>
            </a:r>
            <a:r>
              <a:rPr sz="4634" spc="132" dirty="0">
                <a:latin typeface="Bookman Old Style"/>
                <a:cs typeface="Bookman Old Style"/>
              </a:rPr>
              <a:t>area</a:t>
            </a:r>
            <a:endParaRPr sz="4634" dirty="0">
              <a:latin typeface="Bookman Old Style"/>
              <a:cs typeface="Bookman Old Style"/>
            </a:endParaRPr>
          </a:p>
          <a:p>
            <a:pPr marL="529624" marR="1464178" indent="-501601">
              <a:lnSpc>
                <a:spcPct val="101600"/>
              </a:lnSpc>
              <a:spcBef>
                <a:spcPts val="585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r>
              <a:rPr sz="4634" spc="110" dirty="0">
                <a:latin typeface="Century Gothic" panose="020B0502020202020204" pitchFamily="34" charset="0"/>
                <a:cs typeface="Bookman Old Style"/>
              </a:rPr>
              <a:t>Genital</a:t>
            </a:r>
            <a:r>
              <a:rPr sz="4634" spc="66" dirty="0">
                <a:latin typeface="Bookman Old Style"/>
                <a:cs typeface="Bookman Old Style"/>
              </a:rPr>
              <a:t> </a:t>
            </a:r>
            <a:r>
              <a:rPr sz="4634" spc="252" dirty="0">
                <a:latin typeface="Bookman Old Style"/>
                <a:cs typeface="Bookman Old Style"/>
              </a:rPr>
              <a:t>HPV</a:t>
            </a:r>
            <a:r>
              <a:rPr sz="4634" spc="88" dirty="0">
                <a:latin typeface="Bookman Old Style"/>
                <a:cs typeface="Bookman Old Style"/>
              </a:rPr>
              <a:t> </a:t>
            </a:r>
            <a:r>
              <a:rPr sz="4634" spc="132" dirty="0">
                <a:latin typeface="Bookman Old Style"/>
                <a:cs typeface="Bookman Old Style"/>
              </a:rPr>
              <a:t>infections</a:t>
            </a:r>
            <a:r>
              <a:rPr sz="4634" spc="55" dirty="0">
                <a:latin typeface="Bookman Old Style"/>
                <a:cs typeface="Bookman Old Style"/>
              </a:rPr>
              <a:t> </a:t>
            </a:r>
            <a:r>
              <a:rPr sz="4634" spc="221" dirty="0">
                <a:latin typeface="Bookman Old Style"/>
                <a:cs typeface="Bookman Old Style"/>
              </a:rPr>
              <a:t>are</a:t>
            </a:r>
            <a:r>
              <a:rPr sz="4634" spc="66" dirty="0">
                <a:latin typeface="Bookman Old Style"/>
                <a:cs typeface="Bookman Old Style"/>
              </a:rPr>
              <a:t> </a:t>
            </a:r>
            <a:r>
              <a:rPr sz="4634" spc="132" dirty="0">
                <a:latin typeface="Bookman Old Style"/>
                <a:cs typeface="Bookman Old Style"/>
              </a:rPr>
              <a:t>common</a:t>
            </a:r>
            <a:r>
              <a:rPr sz="4634" spc="99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and</a:t>
            </a:r>
            <a:r>
              <a:rPr sz="4634" spc="66" dirty="0">
                <a:latin typeface="Bookman Old Style"/>
                <a:cs typeface="Bookman Old Style"/>
              </a:rPr>
              <a:t> </a:t>
            </a:r>
            <a:r>
              <a:rPr sz="4634" spc="99" dirty="0">
                <a:latin typeface="Bookman Old Style"/>
                <a:cs typeface="Bookman Old Style"/>
              </a:rPr>
              <a:t>highly </a:t>
            </a:r>
            <a:r>
              <a:rPr sz="4634" spc="110" dirty="0">
                <a:latin typeface="Bookman Old Style"/>
                <a:cs typeface="Bookman Old Style"/>
              </a:rPr>
              <a:t>contagious</a:t>
            </a:r>
            <a:endParaRPr sz="4634" dirty="0">
              <a:latin typeface="Bookman Old Style"/>
              <a:cs typeface="Bookman Old Style"/>
            </a:endParaRPr>
          </a:p>
          <a:p>
            <a:pPr marL="529624" indent="-501601">
              <a:spcBef>
                <a:spcPts val="662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r>
              <a:rPr sz="4634" spc="188" dirty="0">
                <a:latin typeface="Bookman Old Style"/>
                <a:cs typeface="Bookman Old Style"/>
              </a:rPr>
              <a:t>High-</a:t>
            </a:r>
            <a:r>
              <a:rPr sz="4634" dirty="0">
                <a:latin typeface="Bookman Old Style"/>
                <a:cs typeface="Bookman Old Style"/>
              </a:rPr>
              <a:t>risk</a:t>
            </a:r>
            <a:r>
              <a:rPr sz="4634" spc="143" dirty="0">
                <a:latin typeface="Bookman Old Style"/>
                <a:cs typeface="Bookman Old Style"/>
              </a:rPr>
              <a:t> </a:t>
            </a:r>
            <a:r>
              <a:rPr sz="4634" spc="252" dirty="0">
                <a:latin typeface="Bookman Old Style"/>
                <a:cs typeface="Bookman Old Style"/>
              </a:rPr>
              <a:t>HPV</a:t>
            </a:r>
            <a:r>
              <a:rPr sz="4634" spc="165" dirty="0">
                <a:latin typeface="Bookman Old Style"/>
                <a:cs typeface="Bookman Old Style"/>
              </a:rPr>
              <a:t> </a:t>
            </a:r>
            <a:r>
              <a:rPr sz="4634" spc="265" dirty="0">
                <a:latin typeface="Bookman Old Style"/>
                <a:cs typeface="Bookman Old Style"/>
              </a:rPr>
              <a:t>(HR-</a:t>
            </a:r>
            <a:r>
              <a:rPr sz="4634" spc="221" dirty="0">
                <a:latin typeface="Bookman Old Style"/>
                <a:cs typeface="Bookman Old Style"/>
              </a:rPr>
              <a:t>HPV)</a:t>
            </a:r>
            <a:r>
              <a:rPr sz="4634" spc="143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mainly</a:t>
            </a:r>
            <a:r>
              <a:rPr sz="4634" spc="143" dirty="0">
                <a:latin typeface="Bookman Old Style"/>
                <a:cs typeface="Bookman Old Style"/>
              </a:rPr>
              <a:t> </a:t>
            </a:r>
            <a:r>
              <a:rPr sz="4634" spc="188" dirty="0">
                <a:latin typeface="Bookman Old Style"/>
                <a:cs typeface="Bookman Old Style"/>
              </a:rPr>
              <a:t>genotypes</a:t>
            </a:r>
            <a:r>
              <a:rPr sz="4634" spc="154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16</a:t>
            </a:r>
            <a:r>
              <a:rPr sz="4634" spc="143" dirty="0">
                <a:latin typeface="Bookman Old Style"/>
                <a:cs typeface="Bookman Old Style"/>
              </a:rPr>
              <a:t> </a:t>
            </a:r>
            <a:r>
              <a:rPr sz="4634" spc="474" dirty="0">
                <a:latin typeface="Bookman Old Style"/>
                <a:cs typeface="Bookman Old Style"/>
              </a:rPr>
              <a:t>&amp;</a:t>
            </a:r>
            <a:r>
              <a:rPr sz="4634" spc="132" dirty="0">
                <a:latin typeface="Bookman Old Style"/>
                <a:cs typeface="Bookman Old Style"/>
              </a:rPr>
              <a:t> </a:t>
            </a:r>
            <a:r>
              <a:rPr sz="4634" spc="55" dirty="0">
                <a:latin typeface="Bookman Old Style"/>
                <a:cs typeface="Bookman Old Style"/>
              </a:rPr>
              <a:t>18</a:t>
            </a:r>
            <a:endParaRPr sz="4634" dirty="0">
              <a:latin typeface="Bookman Old Style"/>
              <a:cs typeface="Bookman Old Style"/>
            </a:endParaRPr>
          </a:p>
          <a:p>
            <a:pPr marL="529624" indent="-501601">
              <a:spcBef>
                <a:spcPts val="662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r>
              <a:rPr sz="4634" spc="243" dirty="0">
                <a:latin typeface="Bookman Old Style"/>
                <a:cs typeface="Bookman Old Style"/>
              </a:rPr>
              <a:t>Low-</a:t>
            </a:r>
            <a:r>
              <a:rPr sz="4634" dirty="0">
                <a:latin typeface="Bookman Old Style"/>
                <a:cs typeface="Bookman Old Style"/>
              </a:rPr>
              <a:t>risk</a:t>
            </a:r>
            <a:r>
              <a:rPr sz="4634" spc="121" dirty="0">
                <a:latin typeface="Bookman Old Style"/>
                <a:cs typeface="Bookman Old Style"/>
              </a:rPr>
              <a:t> </a:t>
            </a:r>
            <a:r>
              <a:rPr sz="4634" spc="252" dirty="0">
                <a:latin typeface="Bookman Old Style"/>
                <a:cs typeface="Bookman Old Style"/>
              </a:rPr>
              <a:t>HPV</a:t>
            </a:r>
            <a:r>
              <a:rPr sz="4634" spc="132" dirty="0">
                <a:latin typeface="Bookman Old Style"/>
                <a:cs typeface="Bookman Old Style"/>
              </a:rPr>
              <a:t> </a:t>
            </a:r>
            <a:r>
              <a:rPr sz="4634" spc="252" dirty="0">
                <a:latin typeface="Bookman Old Style"/>
                <a:cs typeface="Bookman Old Style"/>
              </a:rPr>
              <a:t>(LR-</a:t>
            </a:r>
            <a:r>
              <a:rPr sz="4634" spc="221" dirty="0">
                <a:latin typeface="Bookman Old Style"/>
                <a:cs typeface="Bookman Old Style"/>
              </a:rPr>
              <a:t>HPV)</a:t>
            </a:r>
            <a:r>
              <a:rPr sz="4634" spc="121" dirty="0">
                <a:latin typeface="Bookman Old Style"/>
                <a:cs typeface="Bookman Old Style"/>
              </a:rPr>
              <a:t> </a:t>
            </a:r>
            <a:r>
              <a:rPr sz="4634" dirty="0">
                <a:latin typeface="Bookman Old Style"/>
                <a:cs typeface="Bookman Old Style"/>
              </a:rPr>
              <a:t>mainly</a:t>
            </a:r>
            <a:r>
              <a:rPr sz="4634" spc="121" dirty="0">
                <a:latin typeface="Bookman Old Style"/>
                <a:cs typeface="Bookman Old Style"/>
              </a:rPr>
              <a:t> </a:t>
            </a:r>
            <a:r>
              <a:rPr sz="4634" spc="188" dirty="0">
                <a:latin typeface="Bookman Old Style"/>
                <a:cs typeface="Bookman Old Style"/>
              </a:rPr>
              <a:t>genotypes</a:t>
            </a:r>
            <a:r>
              <a:rPr sz="4634" spc="99" dirty="0">
                <a:latin typeface="Bookman Old Style"/>
                <a:cs typeface="Bookman Old Style"/>
              </a:rPr>
              <a:t> </a:t>
            </a:r>
            <a:r>
              <a:rPr sz="4634" spc="110" dirty="0">
                <a:latin typeface="Bookman Old Style"/>
                <a:cs typeface="Bookman Old Style"/>
              </a:rPr>
              <a:t>6 </a:t>
            </a:r>
            <a:r>
              <a:rPr sz="4634" spc="474" dirty="0">
                <a:latin typeface="Bookman Old Style"/>
                <a:cs typeface="Bookman Old Style"/>
              </a:rPr>
              <a:t>&amp;</a:t>
            </a:r>
            <a:r>
              <a:rPr sz="4634" spc="121" dirty="0">
                <a:latin typeface="Bookman Old Style"/>
                <a:cs typeface="Bookman Old Style"/>
              </a:rPr>
              <a:t> </a:t>
            </a:r>
            <a:r>
              <a:rPr sz="4634" spc="55" dirty="0" smtClean="0">
                <a:latin typeface="Bookman Old Style"/>
                <a:cs typeface="Bookman Old Style"/>
              </a:rPr>
              <a:t>11</a:t>
            </a:r>
            <a:endParaRPr lang="en-US" sz="4634" spc="55" dirty="0" smtClean="0">
              <a:latin typeface="Bookman Old Style"/>
              <a:cs typeface="Bookman Old Style"/>
            </a:endParaRPr>
          </a:p>
          <a:p>
            <a:pPr marL="529624" indent="-501601">
              <a:spcBef>
                <a:spcPts val="662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endParaRPr lang="en-US" sz="4634" spc="55" dirty="0">
              <a:latin typeface="Bookman Old Style"/>
              <a:cs typeface="Bookman Old Style"/>
            </a:endParaRPr>
          </a:p>
          <a:p>
            <a:pPr marL="529624" indent="-501601">
              <a:spcBef>
                <a:spcPts val="662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endParaRPr lang="en-US" sz="4634" spc="55" dirty="0" smtClean="0">
              <a:latin typeface="Bookman Old Style"/>
              <a:cs typeface="Bookman Old Style"/>
            </a:endParaRPr>
          </a:p>
          <a:p>
            <a:pPr marL="529624" indent="-501601">
              <a:spcBef>
                <a:spcPts val="662"/>
              </a:spcBef>
              <a:buClr>
                <a:srgbClr val="B22B15"/>
              </a:buClr>
              <a:buChar char="•"/>
              <a:tabLst>
                <a:tab pos="529624" algn="l"/>
              </a:tabLst>
            </a:pPr>
            <a:r>
              <a:rPr lang="en-US" sz="4634" dirty="0" smtClean="0">
                <a:latin typeface="Bookman Old Style"/>
                <a:cs typeface="Bookman Old Style"/>
              </a:rPr>
              <a:t>About 10% of women with cervix HPV infection will develop long-lasting HPV infections that put them at risk for cervical cancer.</a:t>
            </a:r>
            <a:endParaRPr sz="4634" dirty="0">
              <a:latin typeface="Bookman Old Style"/>
              <a:cs typeface="Bookman Old Sty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887" y="3375025"/>
            <a:ext cx="6564270" cy="4448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28522" y="7603299"/>
            <a:ext cx="4591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National Foundation for Infectious Diseases</a:t>
            </a:r>
          </a:p>
          <a:p>
            <a:r>
              <a:rPr lang="en-US" dirty="0" smtClean="0"/>
              <a:t>HPV (Human Papillomavirus) – NFID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371" y="9134677"/>
            <a:ext cx="5029200" cy="5833872"/>
          </a:xfrm>
          <a:prstGeom prst="rect">
            <a:avLst/>
          </a:prstGeom>
        </p:spPr>
      </p:pic>
      <p:sp>
        <p:nvSpPr>
          <p:cNvPr id="8" name="AutoShape 2" descr="https://powerpoint.officeapps.live.com/pods/GetClipboardImage.ashx?Id=761cd25b-22ec-43e7-afd9-51ea1710331e&amp;DC=PUS3&amp;pkey=1db11663-43d3-41a2-a454-782bb580172a&amp;wdwaccluster=PUS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7" y="6985"/>
            <a:ext cx="24816562" cy="2826260"/>
          </a:xfrm>
          <a:noFill/>
        </p:spPr>
        <p:txBody>
          <a:bodyPr>
            <a:normAutofit/>
          </a:bodyPr>
          <a:lstStyle/>
          <a:p>
            <a:r>
              <a:rPr lang="en-US" sz="5296" b="1" cap="none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Which </a:t>
            </a:r>
            <a:r>
              <a:rPr lang="en-US" sz="5296" b="1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other cancers </a:t>
            </a:r>
            <a:r>
              <a:rPr lang="en-US" sz="5296" b="1" cap="none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can be detected using microscopy-based techniques </a:t>
            </a:r>
            <a:r>
              <a:rPr lang="en-US" sz="5296" b="1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/>
            </a:r>
            <a:br>
              <a:rPr lang="en-US" sz="5296" b="1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US" sz="5296" b="1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sz="5296" b="1" cap="none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cytology or histopathology)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20115"/>
            <a:ext cx="27360315" cy="12057243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4400" b="1" cap="none" dirty="0" smtClean="0">
                <a:solidFill>
                  <a:schemeClr val="tx1"/>
                </a:solidFill>
              </a:rPr>
              <a:t>Microscopy is commonly used for both screening and diagnostic confirmation.</a:t>
            </a:r>
          </a:p>
          <a:p>
            <a:r>
              <a:rPr lang="en-US" sz="4400" cap="none" dirty="0" smtClean="0">
                <a:solidFill>
                  <a:srgbClr val="7030A0"/>
                </a:solidFill>
              </a:rPr>
              <a:t>Cervical cancer </a:t>
            </a:r>
            <a:r>
              <a:rPr lang="en-US" sz="4400" cap="none" dirty="0" smtClean="0"/>
              <a:t>- pap smear (cervical cytology) and </a:t>
            </a:r>
            <a:r>
              <a:rPr lang="en-US" sz="4400" cap="none" dirty="0" err="1" smtClean="0"/>
              <a:t>hpv</a:t>
            </a:r>
            <a:r>
              <a:rPr lang="en-US" sz="4400" cap="none" dirty="0" smtClean="0"/>
              <a:t> testing for screening; abnormal cytology confirmed by colposcopy-directed biopsy and histopathology. </a:t>
            </a:r>
          </a:p>
          <a:p>
            <a:r>
              <a:rPr lang="en-US" sz="4400" cap="none" dirty="0" smtClean="0">
                <a:solidFill>
                  <a:srgbClr val="7030A0"/>
                </a:solidFill>
              </a:rPr>
              <a:t>Skin cancer </a:t>
            </a:r>
            <a:r>
              <a:rPr lang="en-US" sz="4400" cap="none" dirty="0" smtClean="0"/>
              <a:t>(suspicious lesions) - clinical/ </a:t>
            </a:r>
            <a:r>
              <a:rPr lang="en-US" sz="4400" cap="none" dirty="0" err="1" smtClean="0"/>
              <a:t>dermoscopic</a:t>
            </a:r>
            <a:r>
              <a:rPr lang="en-US" sz="4400" cap="none" dirty="0" smtClean="0"/>
              <a:t> exam followed by </a:t>
            </a:r>
            <a:r>
              <a:rPr lang="en-US" sz="4400" cap="none" dirty="0" smtClean="0">
                <a:solidFill>
                  <a:srgbClr val="7030A0"/>
                </a:solidFill>
              </a:rPr>
              <a:t>punch/shave/excisional biopsy and histopathology </a:t>
            </a:r>
            <a:r>
              <a:rPr lang="en-US" sz="4400" cap="none" dirty="0" smtClean="0"/>
              <a:t>to detect melanoma, basal cell carcinoma, squamous cell carcinoma. </a:t>
            </a:r>
          </a:p>
          <a:p>
            <a:r>
              <a:rPr lang="en-US" sz="4400" cap="none" dirty="0" smtClean="0">
                <a:solidFill>
                  <a:srgbClr val="7030A0"/>
                </a:solidFill>
              </a:rPr>
              <a:t>Oral cavity </a:t>
            </a:r>
            <a:r>
              <a:rPr lang="en-US" sz="4400" cap="none" dirty="0" smtClean="0"/>
              <a:t>and oropharyngeal cancers - visual/oral exam plus </a:t>
            </a:r>
            <a:r>
              <a:rPr lang="en-US" sz="4400" cap="none" dirty="0" err="1" smtClean="0">
                <a:solidFill>
                  <a:srgbClr val="7030A0"/>
                </a:solidFill>
              </a:rPr>
              <a:t>exfoliative</a:t>
            </a:r>
            <a:r>
              <a:rPr lang="en-US" sz="4400" cap="none" dirty="0" smtClean="0">
                <a:solidFill>
                  <a:srgbClr val="7030A0"/>
                </a:solidFill>
              </a:rPr>
              <a:t> cytology or biopsy with histology </a:t>
            </a:r>
            <a:r>
              <a:rPr lang="en-US" sz="4400" cap="none" dirty="0" smtClean="0"/>
              <a:t>for early lesions. </a:t>
            </a:r>
          </a:p>
          <a:p>
            <a:r>
              <a:rPr lang="en-US" sz="4400" cap="none" dirty="0" smtClean="0"/>
              <a:t>Bladder cancer - urine cytology can detect some high‑grade tumors</a:t>
            </a:r>
            <a:r>
              <a:rPr lang="en-US" sz="4400" cap="none" dirty="0" smtClean="0">
                <a:solidFill>
                  <a:srgbClr val="7030A0"/>
                </a:solidFill>
              </a:rPr>
              <a:t>; cystoscopy with biopsy and histopathology </a:t>
            </a:r>
            <a:r>
              <a:rPr lang="en-US" sz="4400" cap="none" dirty="0" smtClean="0"/>
              <a:t>is diagnostic. </a:t>
            </a:r>
          </a:p>
          <a:p>
            <a:r>
              <a:rPr lang="en-US" sz="4400" cap="none" dirty="0" smtClean="0"/>
              <a:t>Colorectal cancer - colonoscopy visualizes lesions and </a:t>
            </a:r>
            <a:r>
              <a:rPr lang="en-US" sz="4400" cap="none" dirty="0" smtClean="0">
                <a:solidFill>
                  <a:srgbClr val="7030A0"/>
                </a:solidFill>
              </a:rPr>
              <a:t>biopsy specimens are examined by microscopy for early cancer </a:t>
            </a:r>
            <a:r>
              <a:rPr lang="en-US" sz="4400" cap="none" dirty="0" smtClean="0"/>
              <a:t>or precancerous polyps.            Gastric cancer - endoscopic inspection with forceps </a:t>
            </a:r>
            <a:r>
              <a:rPr lang="en-US" sz="4400" cap="none" dirty="0" smtClean="0">
                <a:solidFill>
                  <a:srgbClr val="7030A0"/>
                </a:solidFill>
              </a:rPr>
              <a:t>biopsy and histopathology. </a:t>
            </a:r>
          </a:p>
          <a:p>
            <a:pPr marL="0" indent="0">
              <a:buNone/>
            </a:pPr>
            <a:r>
              <a:rPr lang="en-US" sz="4000" cap="none" dirty="0" smtClean="0"/>
              <a:t>Note: cytology (pap, urine, sputum, </a:t>
            </a:r>
            <a:r>
              <a:rPr lang="en-US" sz="4000" cap="none" dirty="0" err="1" smtClean="0"/>
              <a:t>fnac</a:t>
            </a:r>
            <a:r>
              <a:rPr lang="en-US" sz="4000" cap="none" dirty="0" smtClean="0"/>
              <a:t>) is often used for screening or triage; definitive diagnosis requires histology (tissue biopsy) and may need </a:t>
            </a:r>
            <a:r>
              <a:rPr lang="en-US" sz="4000" cap="none" dirty="0" smtClean="0">
                <a:solidFill>
                  <a:srgbClr val="7030A0"/>
                </a:solidFill>
              </a:rPr>
              <a:t>adjunct tests</a:t>
            </a:r>
            <a:r>
              <a:rPr lang="en-US" sz="4000" cap="none" dirty="0" smtClean="0"/>
              <a:t> (immunohistochemistry, molecular tests). Sensitivity and specificity variety by cancer type and method.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latin typeface="Gill Sans MT"/>
                <a:cs typeface="Gill Sans MT"/>
              </a:rPr>
              <a:t>H&amp;E</a:t>
            </a:r>
            <a:r>
              <a:rPr lang="en-US" sz="8000" spc="-10" dirty="0">
                <a:latin typeface="Gill Sans MT"/>
                <a:cs typeface="Gill Sans MT"/>
              </a:rPr>
              <a:t> staining</a:t>
            </a:r>
            <a:r>
              <a:rPr lang="en-US" sz="8000" dirty="0">
                <a:latin typeface="Gill Sans MT"/>
                <a:cs typeface="Gill Sans MT"/>
              </a:rPr>
              <a:t/>
            </a:r>
            <a:br>
              <a:rPr lang="en-US" sz="8000" dirty="0">
                <a:latin typeface="Gill Sans MT"/>
                <a:cs typeface="Gill Sans MT"/>
              </a:rPr>
            </a:br>
            <a:endParaRPr lang="en-US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0687" y="3527425"/>
            <a:ext cx="19134090" cy="1113917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0" y="3125714"/>
            <a:ext cx="10021887" cy="8923597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697865" lvl="1" indent="-227965">
              <a:lnSpc>
                <a:spcPct val="100000"/>
              </a:lnSpc>
              <a:spcBef>
                <a:spcPts val="925"/>
              </a:spcBef>
              <a:buClr>
                <a:srgbClr val="B71E42"/>
              </a:buClr>
              <a:buFont typeface="Arial"/>
              <a:buChar char="•"/>
              <a:tabLst>
                <a:tab pos="697865" algn="l"/>
              </a:tabLst>
            </a:pPr>
            <a:r>
              <a:rPr sz="4800" dirty="0" smtClean="0">
                <a:latin typeface="Gill Sans MT"/>
                <a:cs typeface="Gill Sans MT"/>
              </a:rPr>
              <a:t>Hematoxylin</a:t>
            </a:r>
            <a:r>
              <a:rPr sz="4800" spc="-105" dirty="0" smtClean="0">
                <a:latin typeface="Gill Sans MT"/>
                <a:cs typeface="Gill Sans MT"/>
              </a:rPr>
              <a:t> </a:t>
            </a:r>
            <a:r>
              <a:rPr sz="4800" spc="-10" dirty="0" smtClean="0">
                <a:latin typeface="Gill Sans MT"/>
                <a:cs typeface="Gill Sans MT"/>
              </a:rPr>
              <a:t>(purple)</a:t>
            </a:r>
            <a:r>
              <a:rPr lang="en-US" sz="4800" dirty="0">
                <a:latin typeface="Gill Sans MT"/>
                <a:cs typeface="Gill Sans MT"/>
              </a:rPr>
              <a:t>-</a:t>
            </a:r>
            <a:r>
              <a:rPr lang="en-US" sz="4400" spc="-10" dirty="0" smtClean="0">
                <a:latin typeface="Gill Sans MT"/>
                <a:cs typeface="Gill Sans MT"/>
              </a:rPr>
              <a:t>Stains </a:t>
            </a:r>
            <a:r>
              <a:rPr sz="4400" spc="-10" dirty="0" smtClean="0">
                <a:latin typeface="Gill Sans MT"/>
                <a:cs typeface="Gill Sans MT"/>
              </a:rPr>
              <a:t>Nuclei</a:t>
            </a:r>
            <a:r>
              <a:rPr lang="en-US" sz="4400" spc="-10" dirty="0" smtClean="0">
                <a:latin typeface="Gill Sans MT"/>
                <a:cs typeface="Gill Sans MT"/>
              </a:rPr>
              <a:t> </a:t>
            </a:r>
          </a:p>
          <a:p>
            <a:pPr marL="697865" lvl="1" indent="-227965">
              <a:lnSpc>
                <a:spcPct val="100000"/>
              </a:lnSpc>
              <a:spcBef>
                <a:spcPts val="925"/>
              </a:spcBef>
              <a:buClr>
                <a:srgbClr val="B71E42"/>
              </a:buClr>
              <a:buFont typeface="Arial"/>
              <a:buChar char="•"/>
              <a:tabLst>
                <a:tab pos="697865" algn="l"/>
              </a:tabLst>
            </a:pPr>
            <a:r>
              <a:rPr sz="4800" dirty="0" smtClean="0">
                <a:latin typeface="Gill Sans MT"/>
                <a:cs typeface="Gill Sans MT"/>
              </a:rPr>
              <a:t>Eosin</a:t>
            </a:r>
            <a:r>
              <a:rPr sz="4800" spc="-30" dirty="0" smtClean="0">
                <a:latin typeface="Gill Sans MT"/>
                <a:cs typeface="Gill Sans MT"/>
              </a:rPr>
              <a:t> </a:t>
            </a:r>
            <a:r>
              <a:rPr sz="4800" spc="-10" dirty="0" smtClean="0">
                <a:latin typeface="Gill Sans MT"/>
                <a:cs typeface="Gill Sans MT"/>
              </a:rPr>
              <a:t>(pink)</a:t>
            </a:r>
            <a:endParaRPr sz="4800" dirty="0" smtClean="0">
              <a:latin typeface="Gill Sans MT"/>
              <a:cs typeface="Gill Sans MT"/>
            </a:endParaRPr>
          </a:p>
          <a:p>
            <a:pPr marL="927100" lvl="2">
              <a:lnSpc>
                <a:spcPct val="100000"/>
              </a:lnSpc>
              <a:spcBef>
                <a:spcPts val="875"/>
              </a:spcBef>
              <a:buClr>
                <a:srgbClr val="B71E42"/>
              </a:buClr>
              <a:tabLst>
                <a:tab pos="1155065" algn="l"/>
              </a:tabLst>
            </a:pPr>
            <a:r>
              <a:rPr lang="en-US" sz="4400" spc="-10" dirty="0" smtClean="0">
                <a:latin typeface="Gill Sans MT"/>
                <a:cs typeface="Gill Sans MT"/>
              </a:rPr>
              <a:t>Stains </a:t>
            </a:r>
            <a:r>
              <a:rPr sz="4400" spc="-10" dirty="0" smtClean="0">
                <a:latin typeface="Gill Sans MT"/>
                <a:cs typeface="Gill Sans MT"/>
              </a:rPr>
              <a:t>Cytoplasm</a:t>
            </a:r>
            <a:endParaRPr sz="4400" dirty="0" smtClean="0">
              <a:latin typeface="Gill Sans MT"/>
              <a:cs typeface="Gill Sans MT"/>
            </a:endParaRPr>
          </a:p>
          <a:p>
            <a:pPr marL="927100" lvl="2">
              <a:lnSpc>
                <a:spcPct val="100000"/>
              </a:lnSpc>
              <a:spcBef>
                <a:spcPts val="830"/>
              </a:spcBef>
              <a:buClr>
                <a:srgbClr val="B71E42"/>
              </a:buClr>
              <a:tabLst>
                <a:tab pos="1155065" algn="l"/>
              </a:tabLst>
            </a:pPr>
            <a:r>
              <a:rPr lang="en-US" sz="4400" dirty="0" smtClean="0">
                <a:latin typeface="Gill Sans MT"/>
                <a:cs typeface="Gill Sans MT"/>
              </a:rPr>
              <a:t>And </a:t>
            </a:r>
            <a:r>
              <a:rPr sz="4400" dirty="0" smtClean="0">
                <a:latin typeface="Gill Sans MT"/>
                <a:cs typeface="Gill Sans MT"/>
              </a:rPr>
              <a:t>Extracellular</a:t>
            </a:r>
            <a:r>
              <a:rPr sz="4400" spc="-70" dirty="0" smtClean="0">
                <a:latin typeface="Gill Sans MT"/>
                <a:cs typeface="Gill Sans MT"/>
              </a:rPr>
              <a:t> </a:t>
            </a:r>
            <a:r>
              <a:rPr sz="4400" spc="-10" dirty="0" smtClean="0">
                <a:latin typeface="Gill Sans MT"/>
                <a:cs typeface="Gill Sans MT"/>
              </a:rPr>
              <a:t>matrix</a:t>
            </a:r>
            <a:endParaRPr lang="en-US" sz="4400" spc="-10" dirty="0" smtClean="0">
              <a:latin typeface="Gill Sans MT"/>
              <a:cs typeface="Gill Sans MT"/>
            </a:endParaRPr>
          </a:p>
          <a:p>
            <a:pPr marL="927100" lvl="2">
              <a:lnSpc>
                <a:spcPct val="100000"/>
              </a:lnSpc>
              <a:spcBef>
                <a:spcPts val="830"/>
              </a:spcBef>
              <a:buClr>
                <a:srgbClr val="B71E42"/>
              </a:buClr>
              <a:tabLst>
                <a:tab pos="1155065" algn="l"/>
              </a:tabLst>
            </a:pPr>
            <a:endParaRPr sz="4400" dirty="0" smtClean="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1375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</a:tabLst>
            </a:pPr>
            <a:r>
              <a:rPr sz="5400" dirty="0" smtClean="0">
                <a:latin typeface="Gill Sans MT"/>
                <a:cs typeface="Gill Sans MT"/>
              </a:rPr>
              <a:t>Gold</a:t>
            </a:r>
            <a:r>
              <a:rPr sz="5400" spc="-35" dirty="0" smtClean="0">
                <a:latin typeface="Gill Sans MT"/>
                <a:cs typeface="Gill Sans MT"/>
              </a:rPr>
              <a:t> </a:t>
            </a:r>
            <a:r>
              <a:rPr sz="5400" dirty="0" smtClean="0">
                <a:latin typeface="Gill Sans MT"/>
                <a:cs typeface="Gill Sans MT"/>
              </a:rPr>
              <a:t>standard</a:t>
            </a:r>
            <a:r>
              <a:rPr sz="5400" spc="-55" dirty="0" smtClean="0">
                <a:latin typeface="Gill Sans MT"/>
                <a:cs typeface="Gill Sans MT"/>
              </a:rPr>
              <a:t> </a:t>
            </a:r>
            <a:r>
              <a:rPr sz="5400" dirty="0" smtClean="0">
                <a:latin typeface="Gill Sans MT"/>
                <a:cs typeface="Gill Sans MT"/>
              </a:rPr>
              <a:t>for</a:t>
            </a:r>
            <a:r>
              <a:rPr sz="5400" spc="-55" dirty="0" smtClean="0">
                <a:latin typeface="Gill Sans MT"/>
                <a:cs typeface="Gill Sans MT"/>
              </a:rPr>
              <a:t> </a:t>
            </a:r>
            <a:r>
              <a:rPr sz="5400" dirty="0" smtClean="0">
                <a:latin typeface="Gill Sans MT"/>
                <a:cs typeface="Gill Sans MT"/>
              </a:rPr>
              <a:t>physicians</a:t>
            </a:r>
            <a:r>
              <a:rPr sz="5400" spc="-55" dirty="0" smtClean="0">
                <a:latin typeface="Gill Sans MT"/>
                <a:cs typeface="Gill Sans MT"/>
              </a:rPr>
              <a:t> </a:t>
            </a:r>
            <a:r>
              <a:rPr sz="5400" spc="-25" dirty="0" smtClean="0">
                <a:latin typeface="Gill Sans MT"/>
                <a:cs typeface="Gill Sans MT"/>
              </a:rPr>
              <a:t>to</a:t>
            </a:r>
            <a:endParaRPr sz="5400" dirty="0" smtClean="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430"/>
              </a:spcBef>
            </a:pPr>
            <a:r>
              <a:rPr sz="5400" dirty="0" smtClean="0">
                <a:latin typeface="Gill Sans MT"/>
                <a:cs typeface="Gill Sans MT"/>
              </a:rPr>
              <a:t>diagnose</a:t>
            </a:r>
            <a:r>
              <a:rPr sz="5400" spc="-30" dirty="0" smtClean="0">
                <a:latin typeface="Gill Sans MT"/>
                <a:cs typeface="Gill Sans MT"/>
              </a:rPr>
              <a:t> </a:t>
            </a:r>
            <a:r>
              <a:rPr sz="5400" spc="-10" dirty="0" smtClean="0">
                <a:latin typeface="Gill Sans MT"/>
                <a:cs typeface="Gill Sans MT"/>
              </a:rPr>
              <a:t>disease</a:t>
            </a:r>
            <a:endParaRPr sz="5400" dirty="0" smtClean="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143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</a:tabLst>
            </a:pPr>
            <a:r>
              <a:rPr sz="5400" dirty="0" smtClean="0">
                <a:latin typeface="Gill Sans MT"/>
                <a:cs typeface="Gill Sans MT"/>
              </a:rPr>
              <a:t>Helps</a:t>
            </a:r>
            <a:r>
              <a:rPr sz="5400" spc="-25" dirty="0" smtClean="0">
                <a:latin typeface="Gill Sans MT"/>
                <a:cs typeface="Gill Sans MT"/>
              </a:rPr>
              <a:t> </a:t>
            </a:r>
            <a:r>
              <a:rPr sz="5400" dirty="0" smtClean="0">
                <a:latin typeface="Gill Sans MT"/>
                <a:cs typeface="Gill Sans MT"/>
              </a:rPr>
              <a:t>to</a:t>
            </a:r>
            <a:r>
              <a:rPr sz="5400" spc="-45" dirty="0" smtClean="0">
                <a:latin typeface="Gill Sans MT"/>
                <a:cs typeface="Gill Sans MT"/>
              </a:rPr>
              <a:t> </a:t>
            </a:r>
            <a:r>
              <a:rPr sz="5400" dirty="0" smtClean="0">
                <a:latin typeface="Gill Sans MT"/>
                <a:cs typeface="Gill Sans MT"/>
              </a:rPr>
              <a:t>visualize</a:t>
            </a:r>
            <a:r>
              <a:rPr sz="5400" spc="-35" dirty="0" smtClean="0">
                <a:latin typeface="Gill Sans MT"/>
                <a:cs typeface="Gill Sans MT"/>
              </a:rPr>
              <a:t> </a:t>
            </a:r>
            <a:r>
              <a:rPr sz="5400" spc="-20" dirty="0" smtClean="0">
                <a:latin typeface="Gill Sans MT"/>
                <a:cs typeface="Gill Sans MT"/>
              </a:rPr>
              <a:t>cells</a:t>
            </a:r>
            <a:endParaRPr lang="en-US" sz="5400" spc="-20" dirty="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143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</a:tabLst>
            </a:pPr>
            <a:endParaRPr lang="en-US" sz="5400" spc="-20" dirty="0" smtClean="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143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</a:tabLst>
            </a:pPr>
            <a:r>
              <a:rPr sz="4800" smtClean="0">
                <a:latin typeface="Gill Sans MT"/>
                <a:cs typeface="Gill Sans MT"/>
              </a:rPr>
              <a:t>Look</a:t>
            </a:r>
            <a:r>
              <a:rPr sz="4800" spc="-10" smtClean="0">
                <a:latin typeface="Gill Sans MT"/>
                <a:cs typeface="Gill Sans MT"/>
              </a:rPr>
              <a:t> </a:t>
            </a:r>
            <a:r>
              <a:rPr sz="4800" dirty="0" smtClean="0">
                <a:latin typeface="Gill Sans MT"/>
                <a:cs typeface="Gill Sans MT"/>
              </a:rPr>
              <a:t>for</a:t>
            </a:r>
            <a:r>
              <a:rPr sz="4800" spc="-25" dirty="0" smtClean="0">
                <a:latin typeface="Gill Sans MT"/>
                <a:cs typeface="Gill Sans MT"/>
              </a:rPr>
              <a:t> </a:t>
            </a:r>
            <a:r>
              <a:rPr sz="4800" spc="-10" dirty="0" smtClean="0">
                <a:latin typeface="Gill Sans MT"/>
                <a:cs typeface="Gill Sans MT"/>
              </a:rPr>
              <a:t>pattern differentiation</a:t>
            </a:r>
            <a:endParaRPr sz="48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826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374" y="3371833"/>
            <a:ext cx="25771269" cy="10741562"/>
          </a:xfrm>
        </p:spPr>
        <p:txBody>
          <a:bodyPr>
            <a:noAutofit/>
          </a:bodyPr>
          <a:lstStyle/>
          <a:p>
            <a:r>
              <a:rPr lang="en-US" sz="5296" cap="none" dirty="0" smtClean="0"/>
              <a:t>Endometrial cancer - endometrial sampling/curettage or cytology with histologic examination. </a:t>
            </a:r>
          </a:p>
          <a:p>
            <a:r>
              <a:rPr lang="en-US" sz="5296" cap="none" dirty="0" smtClean="0"/>
              <a:t>Lung cancer (selected cases) - sputum cytology has limited sensitivity; bronchoscopy with brushings/biopsy and histology is used for early detection in high‑risk patients. </a:t>
            </a:r>
          </a:p>
          <a:p>
            <a:r>
              <a:rPr lang="en-US" sz="5296" cap="none" dirty="0" smtClean="0"/>
              <a:t>Thyroid cancer - </a:t>
            </a:r>
            <a:r>
              <a:rPr lang="en-US" sz="5296" cap="none" dirty="0" smtClean="0">
                <a:solidFill>
                  <a:srgbClr val="7030A0"/>
                </a:solidFill>
              </a:rPr>
              <a:t>fine‑needle aspiration cytology (</a:t>
            </a:r>
            <a:r>
              <a:rPr lang="en-US" sz="5296" cap="none" dirty="0" err="1" smtClean="0">
                <a:solidFill>
                  <a:srgbClr val="7030A0"/>
                </a:solidFill>
              </a:rPr>
              <a:t>fnac</a:t>
            </a:r>
            <a:r>
              <a:rPr lang="en-US" sz="5296" cap="none" dirty="0" smtClean="0">
                <a:solidFill>
                  <a:srgbClr val="7030A0"/>
                </a:solidFill>
              </a:rPr>
              <a:t>)</a:t>
            </a:r>
            <a:r>
              <a:rPr lang="en-US" sz="5296" cap="none" dirty="0" smtClean="0"/>
              <a:t> of nodules with </a:t>
            </a:r>
            <a:r>
              <a:rPr lang="en-US" sz="5296" cap="none" dirty="0" err="1" smtClean="0"/>
              <a:t>cytologic</a:t>
            </a:r>
            <a:r>
              <a:rPr lang="en-US" sz="5296" cap="none" dirty="0" smtClean="0"/>
              <a:t> assessment; surgical pathology gives definitive diagnosis. </a:t>
            </a:r>
          </a:p>
          <a:p>
            <a:r>
              <a:rPr lang="en-US" sz="5296" cap="none" dirty="0" smtClean="0"/>
              <a:t>Breast cancer - imaging-based screening (mammography) followed by core-needle biopsy or surgical excision with histopathology for microscopic diagnosis. </a:t>
            </a:r>
          </a:p>
          <a:p>
            <a:r>
              <a:rPr lang="en-US" sz="5296" cap="none" dirty="0" smtClean="0"/>
              <a:t>Lymphoma/leukemia - </a:t>
            </a:r>
            <a:r>
              <a:rPr lang="en-US" sz="5296" cap="none" dirty="0" smtClean="0">
                <a:solidFill>
                  <a:srgbClr val="7030A0"/>
                </a:solidFill>
              </a:rPr>
              <a:t>peripheral blood smear</a:t>
            </a:r>
            <a:r>
              <a:rPr lang="en-US" sz="5296" cap="none" dirty="0" smtClean="0"/>
              <a:t>, bone marrow aspirate/biopsy, lymph node biopsy with microscopic and immuno-phenotypic studies.</a:t>
            </a:r>
            <a:endParaRPr lang="en-US" sz="5296" cap="non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1728" y="369895"/>
            <a:ext cx="24816562" cy="2826260"/>
          </a:xfrm>
          <a:noFill/>
        </p:spPr>
        <p:txBody>
          <a:bodyPr>
            <a:normAutofit/>
          </a:bodyPr>
          <a:lstStyle/>
          <a:p>
            <a:r>
              <a:rPr lang="en-US" sz="5296" b="1" cap="none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sz="5296" b="1" cap="none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Contd</a:t>
            </a:r>
            <a:r>
              <a:rPr lang="en-US" sz="5296" b="1" cap="none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 Which cancers can be detected using microscopy-based techniques (cytology or histopathology)</a:t>
            </a:r>
          </a:p>
        </p:txBody>
      </p:sp>
    </p:spTree>
    <p:extLst>
      <p:ext uri="{BB962C8B-B14F-4D97-AF65-F5344CB8AC3E}">
        <p14:creationId xmlns:p14="http://schemas.microsoft.com/office/powerpoint/2010/main" val="27820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873" y="4369693"/>
            <a:ext cx="26259460" cy="854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Papanicolaou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(Pap) stain —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for cervical and many </a:t>
            </a:r>
            <a:r>
              <a:rPr lang="en-US" sz="4413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exfoliative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cytology smears.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Hematoxylin &amp; Eosin (H&amp;E) —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histology stain for tissue biopsies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Romanowsky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-type stains (Wright, Giemsa, Diff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Quik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commonly used for blood, bone marrow, FNAC smears, and rapid on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evaluation.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smear </a:t>
            </a: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cytologic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variants (Alcohol fixation vs air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dry) 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determines choice between Pap and </a:t>
            </a:r>
            <a:r>
              <a:rPr lang="en-US" sz="4413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Romanowsky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stains.</a:t>
            </a:r>
          </a:p>
          <a:p>
            <a:pPr>
              <a:lnSpc>
                <a:spcPct val="107000"/>
              </a:lnSpc>
              <a:spcAft>
                <a:spcPts val="1765"/>
              </a:spcAft>
            </a:pP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stains for specific </a:t>
            </a:r>
            <a:r>
              <a:rPr lang="en-US" sz="4413" b="1" u="sng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substances</a:t>
            </a:r>
            <a:r>
              <a:rPr lang="en-US" sz="4413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acid–Schiff (PAS) —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glycogen, </a:t>
            </a:r>
            <a:r>
              <a:rPr lang="en-US" sz="4413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mucopolysaccharides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fungal elements.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Alcian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blue / </a:t>
            </a: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Mucicarmine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mucin detection (e.g., adenocarcinomas).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1728" y="369895"/>
            <a:ext cx="24816562" cy="2826260"/>
          </a:xfrm>
          <a:noFill/>
        </p:spPr>
        <p:txBody>
          <a:bodyPr>
            <a:normAutofit/>
          </a:bodyPr>
          <a:lstStyle/>
          <a:p>
            <a:r>
              <a:rPr lang="en-US" b="1" cap="none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Stains used for cytology/histology and adjunct methods)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73" y="13620480"/>
            <a:ext cx="19931509" cy="639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32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of stain </a:t>
            </a:r>
            <a:r>
              <a:rPr lang="en-US" sz="36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en-US" sz="32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specimen type, fixation, and diagnostic question</a:t>
            </a: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442" y="461856"/>
            <a:ext cx="21978460" cy="262288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 techniques 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(microscopy, digital imaging, and non-invasive optics)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" y="3084746"/>
            <a:ext cx="26901420" cy="10963351"/>
          </a:xfrm>
        </p:spPr>
        <p:txBody>
          <a:bodyPr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b="1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Brightfield</a:t>
            </a:r>
            <a:r>
              <a:rPr lang="en-US" sz="4400" b="1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light microscopy —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 for H&amp;E, </a:t>
            </a:r>
            <a:r>
              <a:rPr lang="en-US" sz="4400" cap="none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romanowsky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stains (routine work).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Phase‑contrast and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darkfield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microscopy — enhance contrast for unstained/poorly stained specimens.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b="1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Fluorescence microscopy 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used with fluorescent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ihc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fish, and fluorescent probes.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Confocal laser scanning microscopy — high‑resolution optical sectioning for fluorescence and reflectance imaging.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b="1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whole‑slide imaging / whole‑slide scanners 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create high‑resolution digitized slides for remote review and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analysis.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cap="none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 cytology 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 systems / image analysis platforms —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Thinprep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imager,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focalpoint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-based slide triage that scan slides and highlight suspicious fields.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 cytometry / quantitative digital image analysis — nuclear morphometry, </a:t>
            </a:r>
            <a:r>
              <a:rPr lang="en-US" sz="4400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en-US" sz="4400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ploidy analysis, automated feature extraction.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00" cap="none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digital/automated imaging enables high‑throughput screening and </a:t>
            </a:r>
            <a:r>
              <a:rPr lang="en-US" sz="4400" cap="none" dirty="0" err="1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4400" cap="none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‑assisted triage but still relies on appropriate staining and quality specimen preparation.</a:t>
            </a:r>
            <a:endParaRPr lang="en-US" sz="4400" cap="none" dirty="0">
              <a:solidFill>
                <a:srgbClr val="7030A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027" y="3508882"/>
            <a:ext cx="26082685" cy="11623169"/>
          </a:xfrm>
        </p:spPr>
        <p:txBody>
          <a:bodyPr>
            <a:norm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Flow cytometry — for hematologic malignancies (</a:t>
            </a:r>
            <a:r>
              <a:rPr lang="en-US" b="1" cap="none" dirty="0" err="1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immunophenotyping</a:t>
            </a: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), </a:t>
            </a:r>
            <a:r>
              <a:rPr lang="en-US" b="1" cap="none" dirty="0" smtClean="0">
                <a:solidFill>
                  <a:srgbClr val="7030A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not slide‑based </a:t>
            </a: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but complementary.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endParaRPr lang="en-US" b="1" cap="none" dirty="0" smtClean="0">
              <a:latin typeface="Century Gothic" panose="020B050202020202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Multispectral and hyperspectral imaging — spectral </a:t>
            </a:r>
            <a:r>
              <a:rPr lang="en-US" b="1" cap="none" dirty="0" err="1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unmixing</a:t>
            </a: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for multiple fluorophores or label‑free contrast (research/advanced labs).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endParaRPr lang="en-US" b="1" cap="none" dirty="0" smtClean="0">
              <a:latin typeface="Century Gothic" panose="020B050202020202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Reflectance confocal microscopy and optical coherence tomography (</a:t>
            </a:r>
            <a:r>
              <a:rPr lang="en-US" b="1" cap="none" dirty="0" err="1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oct</a:t>
            </a: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) — in vivo, noninvasive imaging for some skin/oral lesions (adjuncts to biopsy).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endParaRPr lang="en-US" b="1" cap="none" dirty="0" smtClean="0">
              <a:latin typeface="Century Gothic" panose="020B050202020202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Narrow‑band imaging / video endoscopy and probe‑based confocal </a:t>
            </a:r>
            <a:r>
              <a:rPr lang="en-US" b="1" cap="none" dirty="0" err="1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endomicroscopy</a:t>
            </a:r>
            <a:r>
              <a:rPr lang="en-US" b="1" cap="none" dirty="0" smtClean="0"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— enhanced endoscopic visualization to guide biopsy.</a:t>
            </a: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27" y="461856"/>
            <a:ext cx="24249875" cy="262288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Imaging techniques 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(microscopy, digital imaging, and non-invasive optics)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23"/>
            <a:ext cx="25388393" cy="2622889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7030A0"/>
                </a:solidFill>
              </a:rPr>
              <a:t>Can we </a:t>
            </a:r>
            <a:r>
              <a:rPr lang="en-US" b="1" cap="none" dirty="0" smtClean="0">
                <a:solidFill>
                  <a:srgbClr val="7030A0"/>
                </a:solidFill>
              </a:rPr>
              <a:t>Detect </a:t>
            </a:r>
            <a:r>
              <a:rPr lang="en-US" b="1" cap="none" dirty="0">
                <a:solidFill>
                  <a:srgbClr val="7030A0"/>
                </a:solidFill>
              </a:rPr>
              <a:t>pre-cancerous or cancerous cells </a:t>
            </a:r>
            <a:r>
              <a:rPr lang="en-US" b="1" cap="none" dirty="0" smtClean="0">
                <a:solidFill>
                  <a:srgbClr val="7030A0"/>
                </a:solidFill>
              </a:rPr>
              <a:t>by </a:t>
            </a:r>
            <a:r>
              <a:rPr lang="en-US" b="1" u="sng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</a:t>
            </a:r>
            <a:r>
              <a:rPr lang="en-US" b="1" cap="none" dirty="0">
                <a:solidFill>
                  <a:srgbClr val="7030A0"/>
                </a:solidFill>
              </a:rPr>
              <a:t> cytology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19789" y="3870445"/>
            <a:ext cx="24668604" cy="10017415"/>
          </a:xfrm>
        </p:spPr>
        <p:txBody>
          <a:bodyPr>
            <a:normAutofit fontScale="92500" lnSpcReduction="10000"/>
          </a:bodyPr>
          <a:lstStyle/>
          <a:p>
            <a:r>
              <a:rPr lang="en-US" sz="6178" b="1" cap="none" dirty="0" smtClean="0"/>
              <a:t>Yes, mostly using it for cervical cancer screening ! </a:t>
            </a:r>
            <a:r>
              <a:rPr lang="en-US" sz="6178" cap="none" dirty="0" smtClean="0"/>
              <a:t> </a:t>
            </a:r>
          </a:p>
          <a:p>
            <a:r>
              <a:rPr lang="en-US" sz="6178" cap="none" dirty="0" smtClean="0"/>
              <a:t>Automated screening systems (</a:t>
            </a:r>
            <a:r>
              <a:rPr lang="en-US" sz="6178" cap="none" dirty="0" err="1" smtClean="0"/>
              <a:t>e.G.</a:t>
            </a:r>
            <a:r>
              <a:rPr lang="en-US" sz="6178" cap="none" dirty="0" smtClean="0"/>
              <a:t>, </a:t>
            </a:r>
            <a:r>
              <a:rPr lang="en-US" sz="6178" cap="none" dirty="0" err="1" smtClean="0"/>
              <a:t>Thinprep</a:t>
            </a:r>
            <a:r>
              <a:rPr lang="en-US" sz="6178" cap="none" dirty="0" smtClean="0"/>
              <a:t> imaging system, </a:t>
            </a:r>
            <a:r>
              <a:rPr lang="en-US" sz="6178" cap="none" dirty="0" err="1" smtClean="0"/>
              <a:t>focalpoint</a:t>
            </a:r>
            <a:r>
              <a:rPr lang="en-US" sz="6178" cap="none" dirty="0" smtClean="0"/>
              <a:t>, various AI slide scanners) are widely used to scan pap smears and flag any abnormal fields on the slide for the cytotechnologist to review. </a:t>
            </a:r>
          </a:p>
          <a:p>
            <a:r>
              <a:rPr lang="en-US" sz="6178" b="1" cap="none" dirty="0" smtClean="0"/>
              <a:t>This is the primary, validated clinical use </a:t>
            </a:r>
            <a:r>
              <a:rPr lang="en-US" sz="6178" cap="none" dirty="0" smtClean="0"/>
              <a:t>of automated cytology for precancerous/cancerous cell detection.</a:t>
            </a:r>
          </a:p>
          <a:p>
            <a:endParaRPr lang="en-US" sz="6178" cap="none" dirty="0" smtClean="0"/>
          </a:p>
          <a:p>
            <a:r>
              <a:rPr lang="en-US" sz="6178" b="1" cap="none" dirty="0" smtClean="0"/>
              <a:t>Well established! Cervical cytology is the only broadly validated</a:t>
            </a:r>
            <a:r>
              <a:rPr lang="en-US" sz="6178" cap="none" dirty="0" smtClean="0"/>
              <a:t>, widely implemented automated cytology screening program</a:t>
            </a:r>
            <a:r>
              <a:rPr lang="en-US" sz="6178" dirty="0" smtClean="0"/>
              <a:t>.</a:t>
            </a:r>
            <a:endParaRPr lang="en-US" sz="6178" dirty="0"/>
          </a:p>
        </p:txBody>
      </p:sp>
      <p:sp>
        <p:nvSpPr>
          <p:cNvPr id="6" name="Rounded Rectangle 5"/>
          <p:cNvSpPr/>
          <p:nvPr/>
        </p:nvSpPr>
        <p:spPr>
          <a:xfrm>
            <a:off x="1345247" y="11399478"/>
            <a:ext cx="24043146" cy="235387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72" y="682622"/>
            <a:ext cx="26504803" cy="3187821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solidFill>
                  <a:schemeClr val="tx1"/>
                </a:solidFill>
              </a:rPr>
              <a:t>Can we Detect of pre-cancerous or cancerous cells by automated cytology analysis</a:t>
            </a:r>
            <a:br>
              <a:rPr lang="en-US" b="1" cap="none" dirty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rgbClr val="7030A0"/>
                </a:solidFill>
              </a:rPr>
              <a:t>Which other Cancers?  </a:t>
            </a:r>
            <a:br>
              <a:rPr lang="en-US" b="1" cap="none" dirty="0">
                <a:solidFill>
                  <a:srgbClr val="7030A0"/>
                </a:solidFill>
              </a:rPr>
            </a:br>
            <a:r>
              <a:rPr lang="en-US" b="1" cap="none" dirty="0">
                <a:solidFill>
                  <a:srgbClr val="7030A0"/>
                </a:solidFill>
              </a:rPr>
              <a:t>Emerging Use</a:t>
            </a:r>
            <a:endParaRPr lang="en-US" b="1" cap="none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4206710"/>
            <a:ext cx="26181809" cy="11261608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en-US" sz="5400" b="1" cap="none" dirty="0" smtClean="0"/>
              <a:t>anal cancer,   urinary bladder cancer,   oral cancer</a:t>
            </a:r>
          </a:p>
          <a:p>
            <a:endParaRPr lang="en-US" sz="5296" dirty="0"/>
          </a:p>
          <a:p>
            <a:r>
              <a:rPr lang="en-US" sz="5296" cap="none" dirty="0" smtClean="0"/>
              <a:t>For these specimen types, automated/AI cytology is largely </a:t>
            </a:r>
            <a:r>
              <a:rPr lang="en-US" sz="5296" cap="none" dirty="0" smtClean="0">
                <a:solidFill>
                  <a:srgbClr val="7030A0"/>
                </a:solidFill>
              </a:rPr>
              <a:t>adjunctive, pilot-stage, </a:t>
            </a:r>
            <a:r>
              <a:rPr lang="en-US" sz="5296" cap="none" dirty="0" smtClean="0"/>
              <a:t>or combined with molecular tests</a:t>
            </a:r>
          </a:p>
          <a:p>
            <a:r>
              <a:rPr lang="en-US" sz="5296" cap="none" dirty="0" smtClean="0"/>
              <a:t>Anal cancer cytology for high‑risk populations is sometimes processed with automated/</a:t>
            </a:r>
            <a:r>
              <a:rPr lang="en-US" sz="5296" cap="none" dirty="0" err="1" smtClean="0"/>
              <a:t>ai</a:t>
            </a:r>
            <a:r>
              <a:rPr lang="en-US" sz="5296" cap="none" dirty="0" smtClean="0"/>
              <a:t>-assisted slide evaluation to improve sensitivity. Follow-up high‑resolution </a:t>
            </a:r>
            <a:r>
              <a:rPr lang="en-US" sz="5296" cap="none" dirty="0" err="1" smtClean="0"/>
              <a:t>anoscopy</a:t>
            </a:r>
            <a:r>
              <a:rPr lang="en-US" sz="5296" cap="none" dirty="0" smtClean="0"/>
              <a:t>/biopsy</a:t>
            </a:r>
          </a:p>
          <a:p>
            <a:r>
              <a:rPr lang="en-US" sz="5296" cap="none" dirty="0" smtClean="0"/>
              <a:t>Bladder ca: digital image analysis and </a:t>
            </a:r>
            <a:r>
              <a:rPr lang="en-US" sz="5296" cap="none" dirty="0" err="1" smtClean="0"/>
              <a:t>ai</a:t>
            </a:r>
            <a:r>
              <a:rPr lang="en-US" sz="5296" cap="none" dirty="0" smtClean="0"/>
              <a:t>-assisted cytology platforms are being used in some labs to screen urine cytology to flag atypical/high‑grade lesions; with molecular tests</a:t>
            </a:r>
          </a:p>
          <a:p>
            <a:r>
              <a:rPr lang="en-US" sz="5296" cap="none" dirty="0" smtClean="0"/>
              <a:t>Oral ca: commercial (computer-assisted/AI systems) oral cytology </a:t>
            </a:r>
            <a:r>
              <a:rPr lang="en-US" sz="5296" cap="none" dirty="0" smtClean="0">
                <a:solidFill>
                  <a:srgbClr val="7030A0"/>
                </a:solidFill>
              </a:rPr>
              <a:t>are adjunctive and </a:t>
            </a:r>
            <a:r>
              <a:rPr lang="en-US" sz="5296" cap="none" dirty="0" smtClean="0"/>
              <a:t>exist to screen </a:t>
            </a:r>
            <a:r>
              <a:rPr lang="en-US" sz="5296" cap="none" dirty="0" err="1" smtClean="0"/>
              <a:t>exfoliative</a:t>
            </a:r>
            <a:r>
              <a:rPr lang="en-US" sz="5296" cap="none" dirty="0" smtClean="0"/>
              <a:t> samples, but they are not universally adopted and generally used as adjuncts to clinical exam/biopsy.</a:t>
            </a:r>
          </a:p>
          <a:p>
            <a:endParaRPr lang="en-US" sz="5296" dirty="0"/>
          </a:p>
          <a:p>
            <a:endParaRPr lang="en-US" sz="5296" dirty="0"/>
          </a:p>
          <a:p>
            <a:endParaRPr lang="en-US" sz="5737" dirty="0"/>
          </a:p>
        </p:txBody>
      </p:sp>
      <p:sp>
        <p:nvSpPr>
          <p:cNvPr id="5" name="Rounded Rectangle 4"/>
          <p:cNvSpPr/>
          <p:nvPr/>
        </p:nvSpPr>
        <p:spPr>
          <a:xfrm>
            <a:off x="2401887" y="4206710"/>
            <a:ext cx="15697200" cy="141232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3" y="682622"/>
            <a:ext cx="21800240" cy="3187821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solidFill>
                  <a:schemeClr val="tx1"/>
                </a:solidFill>
              </a:rPr>
              <a:t>Can we Detect of pre-cancerous or cancerous cells by automated cytology analysis</a:t>
            </a:r>
            <a:br>
              <a:rPr lang="en-US" b="1" cap="none" dirty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rgbClr val="0070C0"/>
                </a:solidFill>
              </a:rPr>
              <a:t>Which other Cancers?  </a:t>
            </a:r>
            <a:br>
              <a:rPr lang="en-US" b="1" cap="none" dirty="0">
                <a:solidFill>
                  <a:srgbClr val="0070C0"/>
                </a:solidFill>
              </a:rPr>
            </a:br>
            <a:r>
              <a:rPr lang="en-US" b="1" cap="none" dirty="0">
                <a:solidFill>
                  <a:srgbClr val="0070C0"/>
                </a:solidFill>
              </a:rPr>
              <a:t>STILL IN RESEARCH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76" y="4206710"/>
            <a:ext cx="26181809" cy="11261608"/>
          </a:xfrm>
        </p:spPr>
        <p:txBody>
          <a:bodyPr>
            <a:normAutofit lnSpcReduction="10000"/>
          </a:bodyPr>
          <a:lstStyle/>
          <a:p>
            <a:r>
              <a:rPr lang="en-US" sz="6178" cap="none" dirty="0" smtClean="0">
                <a:solidFill>
                  <a:srgbClr val="0070C0"/>
                </a:solidFill>
              </a:rPr>
              <a:t>Limited</a:t>
            </a:r>
            <a:r>
              <a:rPr lang="en-US" sz="6178" cap="none" dirty="0" smtClean="0">
                <a:solidFill>
                  <a:srgbClr val="7030A0"/>
                </a:solidFill>
              </a:rPr>
              <a:t> </a:t>
            </a:r>
            <a:r>
              <a:rPr lang="en-US" sz="6178" cap="none" dirty="0" smtClean="0"/>
              <a:t>use so for : </a:t>
            </a:r>
            <a:r>
              <a:rPr lang="en-US" sz="5737" cap="none" dirty="0" smtClean="0"/>
              <a:t> respiratory/ sputum cytology , thyroid FNAC</a:t>
            </a:r>
          </a:p>
          <a:p>
            <a:endParaRPr lang="en-US" sz="5296" cap="none" dirty="0" smtClean="0"/>
          </a:p>
          <a:p>
            <a:r>
              <a:rPr lang="en-US" sz="5296" cap="none" dirty="0" smtClean="0">
                <a:solidFill>
                  <a:srgbClr val="0070C0"/>
                </a:solidFill>
              </a:rPr>
              <a:t>Respiratory/sputum cytology </a:t>
            </a:r>
            <a:r>
              <a:rPr lang="en-US" sz="5296" cap="none" dirty="0" smtClean="0"/>
              <a:t>(research/limited use): automated image analysis and </a:t>
            </a:r>
            <a:r>
              <a:rPr lang="en-US" sz="5296" cap="none" dirty="0" err="1" smtClean="0"/>
              <a:t>ai</a:t>
            </a:r>
            <a:r>
              <a:rPr lang="en-US" sz="5296" cap="none" dirty="0" smtClean="0"/>
              <a:t> prototypes have been tested for sputum cytology but are not widely implemented for routine population screening.</a:t>
            </a:r>
          </a:p>
          <a:p>
            <a:r>
              <a:rPr lang="en-US" sz="5296" cap="none" dirty="0" smtClean="0">
                <a:solidFill>
                  <a:srgbClr val="0070C0"/>
                </a:solidFill>
              </a:rPr>
              <a:t>Thyroid </a:t>
            </a:r>
            <a:r>
              <a:rPr lang="en-US" sz="5296" cap="none" dirty="0" err="1" smtClean="0">
                <a:solidFill>
                  <a:srgbClr val="0070C0"/>
                </a:solidFill>
              </a:rPr>
              <a:t>fnac</a:t>
            </a:r>
            <a:r>
              <a:rPr lang="en-US" sz="5296" cap="none" dirty="0" smtClean="0">
                <a:solidFill>
                  <a:srgbClr val="0070C0"/>
                </a:solidFill>
              </a:rPr>
              <a:t> </a:t>
            </a:r>
            <a:r>
              <a:rPr lang="en-US" sz="5296" cap="none" dirty="0" smtClean="0"/>
              <a:t>and other cytology specimens (research/implementation in some labs): digital slide scanners and </a:t>
            </a:r>
            <a:r>
              <a:rPr lang="en-US" sz="5296" cap="none" dirty="0" err="1" smtClean="0"/>
              <a:t>ai</a:t>
            </a:r>
            <a:r>
              <a:rPr lang="en-US" sz="5296" cap="none" dirty="0" smtClean="0"/>
              <a:t> models are increasingly applied, but histopathology/molecular testing remain central for indeterminate cases.</a:t>
            </a:r>
          </a:p>
          <a:p>
            <a:endParaRPr lang="en-US" sz="5296" cap="none" dirty="0" smtClean="0"/>
          </a:p>
          <a:p>
            <a:r>
              <a:rPr lang="en-US" sz="5737" cap="none" dirty="0" smtClean="0"/>
              <a:t>Opportunities exist !</a:t>
            </a:r>
            <a:endParaRPr lang="en-US" sz="5737" cap="none" dirty="0"/>
          </a:p>
        </p:txBody>
      </p:sp>
      <p:sp>
        <p:nvSpPr>
          <p:cNvPr id="5" name="Rounded Rectangle 4"/>
          <p:cNvSpPr/>
          <p:nvPr/>
        </p:nvSpPr>
        <p:spPr>
          <a:xfrm>
            <a:off x="396972" y="4206710"/>
            <a:ext cx="25388217" cy="141232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6972" y="12882418"/>
            <a:ext cx="7001095" cy="141232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766" y="324957"/>
            <a:ext cx="17055502" cy="1860783"/>
          </a:xfrm>
        </p:spPr>
        <p:txBody>
          <a:bodyPr/>
          <a:lstStyle/>
          <a:p>
            <a:r>
              <a:rPr lang="en-US" b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More specificity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704" y="2185741"/>
            <a:ext cx="25785627" cy="12184204"/>
          </a:xfrm>
        </p:spPr>
        <p:txBody>
          <a:bodyPr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5296" b="1" dirty="0">
                <a:latin typeface="Century Gothic" panose="020B0502020202020204" pitchFamily="34" charset="0"/>
              </a:rPr>
              <a:t> </a:t>
            </a:r>
            <a:r>
              <a:rPr lang="en-US" sz="5296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Immunocytochemistry / Immunohistochemistry (IHC) —</a:t>
            </a:r>
          </a:p>
          <a:p>
            <a:pPr marL="3649937" lvl="8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 cell lineage and tumor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markers</a:t>
            </a:r>
          </a:p>
          <a:p>
            <a:pPr marL="3649937" lvl="8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(e.g., TTF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PAX8, thyroglobulin, CK7/CK20, p16, Ki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67, S100, HMB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45).</a:t>
            </a: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5296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Molecular cytogenetics/  In situ hybridization :</a:t>
            </a: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 (fluorescence in situ hybridization) — chromosomal rearrangements, HER2, ALK, etc.</a:t>
            </a: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Chromogenic 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cish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— colorimetric alternative to fish.</a:t>
            </a: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assays for viruses or gene expression.</a:t>
            </a: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Molecular assays on cytology material — 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pcr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ngs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panels, mutation/fusion testing  (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Genes BRAF, RAS, RET, EGFR) used adjunctively.</a:t>
            </a: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endParaRPr lang="en-US" sz="4413" cap="none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4413" cap="none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ihc</a:t>
            </a:r>
            <a:r>
              <a:rPr lang="en-US" sz="4413" cap="none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fish, and molecular tests are increasingly performed on cytology material (cell blocks or liquid‑based preparations)</a:t>
            </a:r>
          </a:p>
          <a:p>
            <a:pPr marL="504406" lvl="1">
              <a:lnSpc>
                <a:spcPct val="107000"/>
              </a:lnSpc>
              <a:spcBef>
                <a:spcPts val="0"/>
              </a:spcBef>
              <a:spcAft>
                <a:spcPts val="1765"/>
              </a:spcAft>
            </a:pPr>
            <a:endParaRPr lang="en-US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296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4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4367" y="2090128"/>
            <a:ext cx="17481263" cy="776193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/>
          <a:p>
            <a:pPr marL="28019">
              <a:spcBef>
                <a:spcPts val="221"/>
              </a:spcBef>
            </a:pPr>
            <a:r>
              <a:rPr sz="5400" b="1" spc="1013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Dysplasia</a:t>
            </a:r>
            <a:r>
              <a:rPr sz="5400" b="1" spc="341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sz="5400" b="1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–</a:t>
            </a:r>
            <a:r>
              <a:rPr sz="5400" b="1" spc="375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sz="5400" b="1" spc="872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epithelial</a:t>
            </a:r>
            <a:r>
              <a:rPr sz="5400" b="1" spc="375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sz="5400" b="1" spc="1092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dysplasia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687" y="3375025"/>
            <a:ext cx="12786987" cy="7963801"/>
          </a:xfrm>
          <a:prstGeom prst="rect">
            <a:avLst/>
          </a:prstGeom>
        </p:spPr>
        <p:txBody>
          <a:bodyPr vert="horz" wrap="square" lIns="0" tIns="28022" rIns="0" bIns="0" rtlCol="0">
            <a:spAutoFit/>
          </a:bodyPr>
          <a:lstStyle/>
          <a:p>
            <a:pPr marL="592626" marR="11209" indent="-566006">
              <a:spcBef>
                <a:spcPts val="221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r>
              <a:rPr sz="4400" spc="2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</a:t>
            </a:r>
            <a:r>
              <a:rPr sz="4400" spc="198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disturbance</a:t>
            </a:r>
            <a:r>
              <a:rPr sz="4400" spc="2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5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spc="2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8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growth,</a:t>
            </a:r>
            <a:r>
              <a:rPr sz="4400" spc="2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which</a:t>
            </a:r>
            <a:r>
              <a:rPr sz="4400" spc="2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is</a:t>
            </a:r>
            <a:r>
              <a:rPr sz="4400" spc="198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usually </a:t>
            </a:r>
            <a:r>
              <a:rPr sz="4400" spc="1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considered</a:t>
            </a:r>
            <a:r>
              <a:rPr sz="4400" spc="1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to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7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be</a:t>
            </a:r>
            <a:r>
              <a:rPr sz="4400" spc="1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pre-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malignant</a:t>
            </a:r>
            <a:r>
              <a:rPr sz="4400" spc="-23" dirty="0" smtClean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.</a:t>
            </a:r>
            <a:endParaRPr lang="en-US" sz="4400" spc="-23" dirty="0" smtClean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2626" marR="11209" indent="-566006">
              <a:spcBef>
                <a:spcPts val="221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28019">
              <a:spcBef>
                <a:spcPts val="640"/>
              </a:spcBef>
            </a:pPr>
            <a:r>
              <a:rPr sz="4400" spc="17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Evidenced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by: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2626" marR="826593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Pleomorphism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5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cells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(variation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in </a:t>
            </a:r>
            <a:r>
              <a:rPr sz="4400" spc="1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size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and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shape);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2626" marR="1515888" indent="-566006">
              <a:spcBef>
                <a:spcPts val="617"/>
              </a:spcBef>
              <a:buClr>
                <a:srgbClr val="B22B15"/>
              </a:buClr>
              <a:buChar char="•"/>
              <a:tabLst>
                <a:tab pos="592626" algn="l"/>
              </a:tabLst>
            </a:pP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Hyperchromatic</a:t>
            </a: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nuclei</a:t>
            </a:r>
            <a:r>
              <a:rPr sz="4400" spc="16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and</a:t>
            </a:r>
            <a:r>
              <a:rPr sz="4400" spc="155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increased 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mitotic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09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activity;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4026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4026" algn="l"/>
              </a:tabLst>
            </a:pP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Loss</a:t>
            </a:r>
            <a:r>
              <a:rPr sz="4400" spc="-1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64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32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polarity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7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(orientation)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25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of</a:t>
            </a:r>
            <a:r>
              <a:rPr sz="4400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121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cells;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4026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4026" algn="l"/>
              </a:tabLst>
            </a:pPr>
            <a:r>
              <a:rPr sz="4400" spc="177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Disordered</a:t>
            </a:r>
            <a:r>
              <a:rPr sz="4400" spc="-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maturation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  <a:p>
            <a:pPr marL="594026" indent="-566006">
              <a:spcBef>
                <a:spcPts val="640"/>
              </a:spcBef>
              <a:buClr>
                <a:srgbClr val="B22B15"/>
              </a:buClr>
              <a:buChar char="•"/>
              <a:tabLst>
                <a:tab pos="594026" algn="l"/>
              </a:tabLst>
            </a:pPr>
            <a:r>
              <a:rPr sz="4400" spc="506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No</a:t>
            </a:r>
            <a:r>
              <a:rPr sz="4400" spc="-4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 </a:t>
            </a:r>
            <a:r>
              <a:rPr sz="4400" spc="-23" dirty="0">
                <a:latin typeface="Century Gothic" panose="020B0502020202020204" pitchFamily="34" charset="0"/>
                <a:ea typeface="Adobe Kaiti Std R" panose="02020400000000000000" pitchFamily="18" charset="-128"/>
                <a:cs typeface="Bookman Old Style"/>
              </a:rPr>
              <a:t>invasion</a:t>
            </a:r>
            <a:endParaRPr sz="4400" dirty="0">
              <a:latin typeface="Century Gothic" panose="020B0502020202020204" pitchFamily="34" charset="0"/>
              <a:ea typeface="Adobe Kaiti Std R" panose="02020400000000000000" pitchFamily="18" charset="-128"/>
              <a:cs typeface="Bookman Old Style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7888" y="2866321"/>
            <a:ext cx="15258044" cy="122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02087" y="5965825"/>
            <a:ext cx="10227800" cy="8475450"/>
            <a:chOff x="4002087" y="5965825"/>
            <a:chExt cx="10227800" cy="8475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2087" y="5965825"/>
              <a:ext cx="10227800" cy="8473894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6630431" y="9810554"/>
              <a:ext cx="4898172" cy="843262"/>
            </a:xfrm>
            <a:prstGeom prst="rect">
              <a:avLst/>
            </a:prstGeom>
          </p:spPr>
          <p:txBody>
            <a:bodyPr vert="horz" wrap="square" lIns="0" tIns="28022" rIns="0" bIns="0" rtlCol="0">
              <a:spAutoFit/>
            </a:bodyPr>
            <a:lstStyle/>
            <a:p>
              <a:pPr marL="28019">
                <a:spcBef>
                  <a:spcPts val="221"/>
                </a:spcBef>
              </a:pPr>
              <a:r>
                <a:rPr sz="5296" spc="530" dirty="0">
                  <a:latin typeface="Gill Sans MT"/>
                  <a:cs typeface="Gill Sans MT"/>
                </a:rPr>
                <a:t>Epithelial</a:t>
              </a:r>
              <a:r>
                <a:rPr sz="5296" spc="232" dirty="0">
                  <a:latin typeface="Gill Sans MT"/>
                  <a:cs typeface="Gill Sans MT"/>
                </a:rPr>
                <a:t> </a:t>
              </a:r>
              <a:r>
                <a:rPr sz="5296" spc="496" dirty="0">
                  <a:latin typeface="Gill Sans MT"/>
                  <a:cs typeface="Gill Sans MT"/>
                </a:rPr>
                <a:t>cells</a:t>
              </a:r>
              <a:endParaRPr sz="5296">
                <a:latin typeface="Gill Sans MT"/>
                <a:cs typeface="Gill Sans MT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521149" y="12099915"/>
              <a:ext cx="7417313" cy="2341360"/>
            </a:xfrm>
            <a:prstGeom prst="rect">
              <a:avLst/>
            </a:prstGeom>
          </p:spPr>
          <p:txBody>
            <a:bodyPr vert="horz" wrap="square" lIns="0" tIns="26620" rIns="0" bIns="0" rtlCol="0">
              <a:spAutoFit/>
            </a:bodyPr>
            <a:lstStyle/>
            <a:p>
              <a:pPr marL="28019" marR="11209" indent="72853">
                <a:lnSpc>
                  <a:spcPct val="142400"/>
                </a:lnSpc>
                <a:spcBef>
                  <a:spcPts val="209"/>
                </a:spcBef>
              </a:pPr>
              <a:r>
                <a:rPr sz="5296" spc="717" dirty="0">
                  <a:latin typeface="Gill Sans MT"/>
                  <a:cs typeface="Gill Sans MT"/>
                </a:rPr>
                <a:t>Basement</a:t>
              </a:r>
              <a:r>
                <a:rPr sz="5296" spc="232" dirty="0">
                  <a:latin typeface="Gill Sans MT"/>
                  <a:cs typeface="Gill Sans MT"/>
                </a:rPr>
                <a:t> </a:t>
              </a:r>
              <a:r>
                <a:rPr sz="5296" spc="706" dirty="0">
                  <a:latin typeface="Gill Sans MT"/>
                  <a:cs typeface="Gill Sans MT"/>
                </a:rPr>
                <a:t>membrane </a:t>
              </a:r>
              <a:r>
                <a:rPr sz="5296" spc="551" dirty="0">
                  <a:latin typeface="Gill Sans MT"/>
                  <a:cs typeface="Gill Sans MT"/>
                </a:rPr>
                <a:t>Stroma</a:t>
              </a:r>
              <a:endParaRPr sz="5296">
                <a:latin typeface="Gill Sans MT"/>
                <a:cs typeface="Gill Sans MT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81828" y="4211183"/>
            <a:ext cx="17014704" cy="3506171"/>
          </a:xfrm>
          <a:prstGeom prst="rect">
            <a:avLst/>
          </a:prstGeom>
        </p:spPr>
        <p:txBody>
          <a:bodyPr vert="horz" wrap="square" lIns="0" tIns="28022" rIns="0" bIns="0" rtlCol="0">
            <a:spAutoFit/>
          </a:bodyPr>
          <a:lstStyle/>
          <a:p>
            <a:pPr marL="591224" marR="11209" indent="-563204">
              <a:lnSpc>
                <a:spcPct val="99900"/>
              </a:lnSpc>
              <a:spcBef>
                <a:spcPts val="221"/>
              </a:spcBef>
              <a:buClr>
                <a:srgbClr val="B22B15"/>
              </a:buClr>
              <a:buChar char="•"/>
              <a:tabLst>
                <a:tab pos="591224" algn="l"/>
              </a:tabLst>
            </a:pPr>
            <a:r>
              <a:rPr sz="4400" spc="309" dirty="0">
                <a:latin typeface="Century Gothic" panose="020B0502020202020204" pitchFamily="34" charset="0"/>
                <a:cs typeface="Bookman Old Style"/>
              </a:rPr>
              <a:t>Severe</a:t>
            </a:r>
            <a:r>
              <a:rPr sz="4400" spc="121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spc="132" dirty="0">
                <a:latin typeface="Century Gothic" panose="020B0502020202020204" pitchFamily="34" charset="0"/>
                <a:cs typeface="Bookman Old Style"/>
              </a:rPr>
              <a:t>changes </a:t>
            </a:r>
            <a:r>
              <a:rPr sz="4400" spc="251" dirty="0"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4400" spc="109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dirty="0">
                <a:latin typeface="Century Gothic" panose="020B0502020202020204" pitchFamily="34" charset="0"/>
                <a:cs typeface="Bookman Old Style"/>
              </a:rPr>
              <a:t>dysplasia</a:t>
            </a:r>
            <a:r>
              <a:rPr sz="4400" spc="100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spc="121" dirty="0">
                <a:latin typeface="Century Gothic" panose="020B0502020202020204" pitchFamily="34" charset="0"/>
                <a:cs typeface="Bookman Old Style"/>
              </a:rPr>
              <a:t>indicate</a:t>
            </a:r>
            <a:r>
              <a:rPr sz="4400" spc="132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spc="-109" dirty="0">
                <a:latin typeface="Century Gothic" panose="020B0502020202020204" pitchFamily="34" charset="0"/>
                <a:cs typeface="Bookman Old Style"/>
              </a:rPr>
              <a:t>a </a:t>
            </a:r>
            <a:r>
              <a:rPr sz="4400" spc="100" dirty="0">
                <a:latin typeface="Century Gothic" panose="020B0502020202020204" pitchFamily="34" charset="0"/>
                <a:cs typeface="Bookman Old Style"/>
              </a:rPr>
              <a:t>diagnosis</a:t>
            </a:r>
            <a:r>
              <a:rPr sz="4400" spc="34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spc="251" dirty="0"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4400" spc="23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spc="-23" dirty="0">
                <a:latin typeface="Century Gothic" panose="020B0502020202020204" pitchFamily="34" charset="0"/>
                <a:cs typeface="Bookman Old Style"/>
              </a:rPr>
              <a:t>intra-</a:t>
            </a:r>
            <a:r>
              <a:rPr sz="4400" spc="143" dirty="0">
                <a:latin typeface="Century Gothic" panose="020B0502020202020204" pitchFamily="34" charset="0"/>
                <a:cs typeface="Bookman Old Style"/>
              </a:rPr>
              <a:t>epithelial</a:t>
            </a:r>
            <a:r>
              <a:rPr sz="4400" spc="43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spc="109" dirty="0">
                <a:latin typeface="Century Gothic" panose="020B0502020202020204" pitchFamily="34" charset="0"/>
                <a:cs typeface="Bookman Old Style"/>
              </a:rPr>
              <a:t>carcinoma</a:t>
            </a:r>
            <a:r>
              <a:rPr sz="4400" spc="11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spc="155" dirty="0">
                <a:latin typeface="Century Gothic" panose="020B0502020202020204" pitchFamily="34" charset="0"/>
                <a:cs typeface="Bookman Old Style"/>
              </a:rPr>
              <a:t>or </a:t>
            </a:r>
            <a:r>
              <a:rPr sz="4400" dirty="0">
                <a:latin typeface="Century Gothic" panose="020B0502020202020204" pitchFamily="34" charset="0"/>
                <a:cs typeface="Bookman Old Style"/>
              </a:rPr>
              <a:t>carcinoma-</a:t>
            </a:r>
            <a:r>
              <a:rPr sz="4400" spc="-155" dirty="0">
                <a:latin typeface="Century Gothic" panose="020B0502020202020204" pitchFamily="34" charset="0"/>
                <a:cs typeface="Bookman Old Style"/>
              </a:rPr>
              <a:t>in-</a:t>
            </a:r>
            <a:r>
              <a:rPr sz="4400" spc="-43" dirty="0">
                <a:latin typeface="Century Gothic" panose="020B0502020202020204" pitchFamily="34" charset="0"/>
                <a:cs typeface="Bookman Old Style"/>
              </a:rPr>
              <a:t>situ</a:t>
            </a:r>
          </a:p>
          <a:p>
            <a:pPr marL="10130666">
              <a:lnSpc>
                <a:spcPts val="6002"/>
              </a:lnSpc>
            </a:pPr>
            <a:r>
              <a:rPr sz="4400" spc="464" dirty="0">
                <a:latin typeface="Century Gothic" panose="020B0502020202020204" pitchFamily="34" charset="0"/>
                <a:cs typeface="Gill Sans MT"/>
              </a:rPr>
              <a:t>The</a:t>
            </a:r>
            <a:r>
              <a:rPr sz="4400" spc="251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474" dirty="0">
                <a:latin typeface="Century Gothic" panose="020B0502020202020204" pitchFamily="34" charset="0"/>
                <a:cs typeface="Gill Sans MT"/>
              </a:rPr>
              <a:t>cervix</a:t>
            </a:r>
            <a:r>
              <a:rPr sz="4400" spc="251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506" dirty="0">
                <a:latin typeface="Century Gothic" panose="020B0502020202020204" pitchFamily="34" charset="0"/>
                <a:cs typeface="Gill Sans MT"/>
              </a:rPr>
              <a:t>epithelial</a:t>
            </a:r>
            <a:endParaRPr sz="4400" dirty="0">
              <a:latin typeface="Century Gothic" panose="020B0502020202020204" pitchFamily="34" charset="0"/>
              <a:cs typeface="Gill Sans MT"/>
            </a:endParaRPr>
          </a:p>
          <a:p>
            <a:pPr marL="10130666" marR="285803"/>
            <a:r>
              <a:rPr sz="4400" spc="519" dirty="0">
                <a:latin typeface="Century Gothic" panose="020B0502020202020204" pitchFamily="34" charset="0"/>
                <a:cs typeface="Gill Sans MT"/>
              </a:rPr>
              <a:t>cells</a:t>
            </a:r>
            <a:r>
              <a:rPr sz="4400" spc="221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783" dirty="0">
                <a:latin typeface="Century Gothic" panose="020B0502020202020204" pitchFamily="34" charset="0"/>
                <a:cs typeface="Gill Sans MT"/>
              </a:rPr>
              <a:t>have</a:t>
            </a:r>
            <a:r>
              <a:rPr sz="4400" spc="232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396" dirty="0">
                <a:latin typeface="Century Gothic" panose="020B0502020202020204" pitchFamily="34" charset="0"/>
                <a:cs typeface="Gill Sans MT"/>
              </a:rPr>
              <a:t>lost</a:t>
            </a:r>
            <a:r>
              <a:rPr sz="4400" spc="243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364" dirty="0">
                <a:latin typeface="Century Gothic" panose="020B0502020202020204" pitchFamily="34" charset="0"/>
                <a:cs typeface="Gill Sans MT"/>
              </a:rPr>
              <a:t>their </a:t>
            </a:r>
            <a:r>
              <a:rPr sz="4400" spc="530" dirty="0">
                <a:latin typeface="Century Gothic" panose="020B0502020202020204" pitchFamily="34" charset="0"/>
                <a:cs typeface="Gill Sans MT"/>
              </a:rPr>
              <a:t>regular</a:t>
            </a:r>
            <a:r>
              <a:rPr sz="4400" spc="275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451" dirty="0">
                <a:latin typeface="Century Gothic" panose="020B0502020202020204" pitchFamily="34" charset="0"/>
                <a:cs typeface="Gill Sans MT"/>
              </a:rPr>
              <a:t>stratified</a:t>
            </a:r>
            <a:endParaRPr sz="4400" dirty="0">
              <a:latin typeface="Century Gothic" panose="020B0502020202020204" pitchFamily="34" charset="0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70088" y="7947025"/>
            <a:ext cx="8169691" cy="4768055"/>
          </a:xfrm>
          <a:prstGeom prst="rect">
            <a:avLst/>
          </a:prstGeom>
        </p:spPr>
        <p:txBody>
          <a:bodyPr vert="horz" wrap="square" lIns="0" tIns="28022" rIns="0" bIns="0" rtlCol="0">
            <a:spAutoFit/>
          </a:bodyPr>
          <a:lstStyle/>
          <a:p>
            <a:pPr marL="28019" marR="11209">
              <a:spcBef>
                <a:spcPts val="221"/>
              </a:spcBef>
            </a:pPr>
            <a:r>
              <a:rPr sz="4400" spc="506" dirty="0">
                <a:latin typeface="Century Gothic" panose="020B0502020202020204" pitchFamily="34" charset="0"/>
                <a:cs typeface="Gill Sans MT"/>
              </a:rPr>
              <a:t>pattern,</a:t>
            </a:r>
            <a:r>
              <a:rPr sz="4400" spc="232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783" dirty="0">
                <a:latin typeface="Century Gothic" panose="020B0502020202020204" pitchFamily="34" charset="0"/>
                <a:cs typeface="Gill Sans MT"/>
              </a:rPr>
              <a:t>have</a:t>
            </a:r>
            <a:r>
              <a:rPr sz="4400" spc="232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640" dirty="0">
                <a:latin typeface="Century Gothic" panose="020B0502020202020204" pitchFamily="34" charset="0"/>
                <a:cs typeface="Gill Sans MT"/>
              </a:rPr>
              <a:t>high </a:t>
            </a:r>
            <a:r>
              <a:rPr sz="4400" spc="617" dirty="0">
                <a:latin typeface="Century Gothic" panose="020B0502020202020204" pitchFamily="34" charset="0"/>
                <a:cs typeface="Gill Sans MT"/>
              </a:rPr>
              <a:t>nucleus</a:t>
            </a:r>
            <a:r>
              <a:rPr sz="4400" spc="232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298" dirty="0">
                <a:latin typeface="Century Gothic" panose="020B0502020202020204" pitchFamily="34" charset="0"/>
                <a:cs typeface="Gill Sans MT"/>
              </a:rPr>
              <a:t>to</a:t>
            </a:r>
            <a:r>
              <a:rPr sz="4400" spc="221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608" dirty="0">
                <a:latin typeface="Century Gothic" panose="020B0502020202020204" pitchFamily="34" charset="0"/>
                <a:cs typeface="Gill Sans MT"/>
              </a:rPr>
              <a:t>cytoplasm </a:t>
            </a:r>
            <a:r>
              <a:rPr sz="4400" spc="474" dirty="0">
                <a:latin typeface="Century Gothic" panose="020B0502020202020204" pitchFamily="34" charset="0"/>
                <a:cs typeface="Gill Sans MT"/>
              </a:rPr>
              <a:t>rations</a:t>
            </a:r>
            <a:r>
              <a:rPr sz="4400" spc="209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772" dirty="0">
                <a:latin typeface="Century Gothic" panose="020B0502020202020204" pitchFamily="34" charset="0"/>
                <a:cs typeface="Gill Sans MT"/>
              </a:rPr>
              <a:t>and</a:t>
            </a:r>
            <a:r>
              <a:rPr sz="4400" spc="221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485" dirty="0">
                <a:latin typeface="Century Gothic" panose="020B0502020202020204" pitchFamily="34" charset="0"/>
                <a:cs typeface="Gill Sans MT"/>
              </a:rPr>
              <a:t>show </a:t>
            </a:r>
            <a:r>
              <a:rPr sz="4400" spc="574" dirty="0">
                <a:latin typeface="Century Gothic" panose="020B0502020202020204" pitchFamily="34" charset="0"/>
                <a:cs typeface="Gill Sans MT"/>
              </a:rPr>
              <a:t>increased</a:t>
            </a:r>
            <a:r>
              <a:rPr sz="4400" spc="309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spc="419" dirty="0">
                <a:latin typeface="Century Gothic" panose="020B0502020202020204" pitchFamily="34" charset="0"/>
                <a:cs typeface="Gill Sans MT"/>
              </a:rPr>
              <a:t>mitotic </a:t>
            </a:r>
            <a:r>
              <a:rPr sz="4400" spc="541" dirty="0">
                <a:latin typeface="Century Gothic" panose="020B0502020202020204" pitchFamily="34" charset="0"/>
                <a:cs typeface="Gill Sans MT"/>
              </a:rPr>
              <a:t>activity</a:t>
            </a:r>
            <a:r>
              <a:rPr sz="4400" spc="221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b="1" spc="1324" dirty="0">
                <a:latin typeface="Century Gothic" panose="020B0502020202020204" pitchFamily="34" charset="0"/>
                <a:cs typeface="Gill Sans MT"/>
              </a:rPr>
              <a:t>=</a:t>
            </a:r>
            <a:r>
              <a:rPr sz="4400" b="1" spc="232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b="1" spc="506" dirty="0">
                <a:latin typeface="Century Gothic" panose="020B0502020202020204" pitchFamily="34" charset="0"/>
                <a:cs typeface="Gill Sans MT"/>
              </a:rPr>
              <a:t>cervical intraepithelial</a:t>
            </a:r>
            <a:r>
              <a:rPr sz="4400" b="1" spc="221" dirty="0">
                <a:latin typeface="Century Gothic" panose="020B0502020202020204" pitchFamily="34" charset="0"/>
                <a:cs typeface="Gill Sans MT"/>
              </a:rPr>
              <a:t> </a:t>
            </a:r>
            <a:r>
              <a:rPr sz="4400" b="1" spc="596" dirty="0">
                <a:latin typeface="Century Gothic" panose="020B0502020202020204" pitchFamily="34" charset="0"/>
                <a:cs typeface="Gill Sans MT"/>
              </a:rPr>
              <a:t>neoplasia</a:t>
            </a:r>
            <a:endParaRPr sz="4400" b="1" dirty="0">
              <a:latin typeface="Century Gothic" panose="020B0502020202020204" pitchFamily="34" charset="0"/>
              <a:cs typeface="Gill Sans MT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4548549" y="538776"/>
            <a:ext cx="17481263" cy="705404"/>
          </a:xfrm>
          <a:prstGeom prst="rect">
            <a:avLst/>
          </a:prstGeom>
        </p:spPr>
        <p:txBody>
          <a:bodyPr vert="horz" wrap="square" lIns="0" tIns="2802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8019">
              <a:spcBef>
                <a:spcPts val="221"/>
              </a:spcBef>
            </a:pPr>
            <a:r>
              <a:rPr lang="en-US" sz="4400" b="1" spc="1013" dirty="0">
                <a:latin typeface="Century Gothic" panose="020B0502020202020204" pitchFamily="34" charset="0"/>
                <a:ea typeface="Adobe Kaiti Std R" panose="02020400000000000000" pitchFamily="18" charset="-128"/>
              </a:rPr>
              <a:t>Dysplasia</a:t>
            </a:r>
            <a:r>
              <a:rPr lang="en-US" sz="4400" b="1" spc="341" dirty="0">
                <a:latin typeface="Century Gothic" panose="020B0502020202020204" pitchFamily="34" charset="0"/>
                <a:ea typeface="Adobe Kaiti Std R" panose="02020400000000000000" pitchFamily="18" charset="-128"/>
              </a:rPr>
              <a:t> </a:t>
            </a:r>
            <a:r>
              <a:rPr lang="en-US" sz="4400" b="1" dirty="0">
                <a:latin typeface="Century Gothic" panose="020B0502020202020204" pitchFamily="34" charset="0"/>
                <a:ea typeface="Adobe Kaiti Std R" panose="02020400000000000000" pitchFamily="18" charset="-128"/>
              </a:rPr>
              <a:t>–</a:t>
            </a:r>
            <a:r>
              <a:rPr lang="en-US" sz="4400" b="1" spc="375" dirty="0">
                <a:latin typeface="Century Gothic" panose="020B0502020202020204" pitchFamily="34" charset="0"/>
                <a:ea typeface="Adobe Kaiti Std R" panose="02020400000000000000" pitchFamily="18" charset="-128"/>
              </a:rPr>
              <a:t> </a:t>
            </a:r>
            <a:r>
              <a:rPr lang="en-US" sz="4400" b="1" spc="872" dirty="0">
                <a:latin typeface="Century Gothic" panose="020B0502020202020204" pitchFamily="34" charset="0"/>
                <a:ea typeface="Adobe Kaiti Std R" panose="02020400000000000000" pitchFamily="18" charset="-128"/>
              </a:rPr>
              <a:t>epithelial</a:t>
            </a:r>
            <a:r>
              <a:rPr lang="en-US" sz="4400" b="1" spc="375" dirty="0">
                <a:latin typeface="Century Gothic" panose="020B0502020202020204" pitchFamily="34" charset="0"/>
                <a:ea typeface="Adobe Kaiti Std R" panose="02020400000000000000" pitchFamily="18" charset="-128"/>
              </a:rPr>
              <a:t> </a:t>
            </a:r>
            <a:r>
              <a:rPr lang="en-US" sz="4400" b="1" spc="1092" dirty="0">
                <a:latin typeface="Century Gothic" panose="020B0502020202020204" pitchFamily="34" charset="0"/>
                <a:ea typeface="Adobe Kaiti Std R" panose="02020400000000000000" pitchFamily="18" charset="-128"/>
              </a:rPr>
              <a:t>dysplasia</a:t>
            </a:r>
          </a:p>
        </p:txBody>
      </p:sp>
    </p:spTree>
    <p:extLst>
      <p:ext uri="{BB962C8B-B14F-4D97-AF65-F5344CB8AC3E}">
        <p14:creationId xmlns:p14="http://schemas.microsoft.com/office/powerpoint/2010/main" val="41064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8687" y="2841625"/>
            <a:ext cx="21234754" cy="1736752"/>
          </a:xfrm>
          <a:prstGeom prst="rect">
            <a:avLst/>
          </a:prstGeom>
        </p:spPr>
        <p:txBody>
          <a:bodyPr vert="horz" wrap="square" lIns="0" tIns="630486" rIns="0" bIns="0" rtlCol="0" anchor="ctr">
            <a:spAutoFit/>
          </a:bodyPr>
          <a:lstStyle/>
          <a:p>
            <a:pPr marL="196141">
              <a:spcBef>
                <a:spcPts val="221"/>
              </a:spcBef>
            </a:pPr>
            <a:r>
              <a:rPr spc="838" dirty="0"/>
              <a:t>Neoplasia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087" y="5035677"/>
            <a:ext cx="24688800" cy="6841347"/>
          </a:xfrm>
          <a:prstGeom prst="rect">
            <a:avLst/>
          </a:prstGeom>
        </p:spPr>
        <p:txBody>
          <a:bodyPr vert="horz" wrap="square" lIns="0" tIns="61645" rIns="0" bIns="0" rtlCol="0">
            <a:spAutoFit/>
          </a:bodyPr>
          <a:lstStyle/>
          <a:p>
            <a:pPr marL="591224" marR="187734" indent="-563204">
              <a:lnSpc>
                <a:spcPts val="7390"/>
              </a:lnSpc>
              <a:spcBef>
                <a:spcPts val="483"/>
              </a:spcBef>
              <a:buClr>
                <a:srgbClr val="B22B15"/>
              </a:buClr>
              <a:buChar char="•"/>
              <a:tabLst>
                <a:tab pos="591224" algn="l"/>
              </a:tabLst>
            </a:pPr>
            <a:r>
              <a:rPr sz="6177" spc="198" dirty="0">
                <a:latin typeface="Bookman Old Style"/>
                <a:cs typeface="Bookman Old Style"/>
              </a:rPr>
              <a:t>Neoplasia</a:t>
            </a:r>
            <a:r>
              <a:rPr sz="6177" spc="-23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is</a:t>
            </a:r>
            <a:r>
              <a:rPr sz="6177" spc="11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new,</a:t>
            </a:r>
            <a:r>
              <a:rPr sz="6177" spc="-11" dirty="0">
                <a:latin typeface="Bookman Old Style"/>
                <a:cs typeface="Bookman Old Style"/>
              </a:rPr>
              <a:t> </a:t>
            </a:r>
            <a:r>
              <a:rPr sz="6177" spc="100" dirty="0">
                <a:latin typeface="Bookman Old Style"/>
                <a:cs typeface="Bookman Old Style"/>
              </a:rPr>
              <a:t>uncontrolled</a:t>
            </a:r>
            <a:r>
              <a:rPr sz="6177" spc="-11" dirty="0">
                <a:latin typeface="Bookman Old Style"/>
                <a:cs typeface="Bookman Old Style"/>
              </a:rPr>
              <a:t> </a:t>
            </a:r>
            <a:r>
              <a:rPr sz="6177" spc="232" dirty="0">
                <a:latin typeface="Bookman Old Style"/>
                <a:cs typeface="Bookman Old Style"/>
              </a:rPr>
              <a:t>growth</a:t>
            </a:r>
            <a:r>
              <a:rPr sz="6177" dirty="0">
                <a:latin typeface="Bookman Old Style"/>
                <a:cs typeface="Bookman Old Style"/>
              </a:rPr>
              <a:t> </a:t>
            </a:r>
            <a:r>
              <a:rPr sz="6177" spc="198" dirty="0">
                <a:latin typeface="Bookman Old Style"/>
                <a:cs typeface="Bookman Old Style"/>
              </a:rPr>
              <a:t>of </a:t>
            </a:r>
            <a:r>
              <a:rPr sz="6177" spc="166" dirty="0">
                <a:latin typeface="Bookman Old Style"/>
                <a:cs typeface="Bookman Old Style"/>
              </a:rPr>
              <a:t>cells</a:t>
            </a:r>
            <a:r>
              <a:rPr sz="6177" spc="121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that</a:t>
            </a:r>
            <a:r>
              <a:rPr sz="6177" spc="132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is</a:t>
            </a:r>
            <a:r>
              <a:rPr sz="6177" spc="121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not</a:t>
            </a:r>
            <a:r>
              <a:rPr sz="6177" spc="109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under</a:t>
            </a:r>
            <a:r>
              <a:rPr sz="6177" spc="89" dirty="0">
                <a:latin typeface="Bookman Old Style"/>
                <a:cs typeface="Bookman Old Style"/>
              </a:rPr>
              <a:t> </a:t>
            </a:r>
            <a:r>
              <a:rPr sz="6177" spc="155" dirty="0">
                <a:latin typeface="Bookman Old Style"/>
                <a:cs typeface="Bookman Old Style"/>
              </a:rPr>
              <a:t>physiologic</a:t>
            </a:r>
            <a:r>
              <a:rPr sz="6177" spc="100" dirty="0">
                <a:latin typeface="Bookman Old Style"/>
                <a:cs typeface="Bookman Old Style"/>
              </a:rPr>
              <a:t> </a:t>
            </a:r>
            <a:r>
              <a:rPr sz="6177" spc="89" dirty="0">
                <a:latin typeface="Bookman Old Style"/>
                <a:cs typeface="Bookman Old Style"/>
              </a:rPr>
              <a:t>control.</a:t>
            </a:r>
            <a:endParaRPr sz="6177" dirty="0">
              <a:latin typeface="Bookman Old Style"/>
              <a:cs typeface="Bookman Old Style"/>
            </a:endParaRPr>
          </a:p>
          <a:p>
            <a:pPr marL="591224" marR="212952" indent="-563204">
              <a:spcBef>
                <a:spcPts val="396"/>
              </a:spcBef>
              <a:buClr>
                <a:srgbClr val="B22B15"/>
              </a:buClr>
              <a:buChar char="•"/>
              <a:tabLst>
                <a:tab pos="591224" algn="l"/>
              </a:tabLst>
            </a:pPr>
            <a:r>
              <a:rPr sz="6177" spc="243" dirty="0">
                <a:latin typeface="Bookman Old Style"/>
                <a:cs typeface="Bookman Old Style"/>
              </a:rPr>
              <a:t>A</a:t>
            </a:r>
            <a:r>
              <a:rPr sz="6177" spc="100" dirty="0">
                <a:latin typeface="Bookman Old Style"/>
                <a:cs typeface="Bookman Old Style"/>
              </a:rPr>
              <a:t> </a:t>
            </a:r>
            <a:r>
              <a:rPr sz="6177" spc="109" dirty="0">
                <a:latin typeface="Bookman Old Style"/>
                <a:cs typeface="Bookman Old Style"/>
              </a:rPr>
              <a:t>"tumour"</a:t>
            </a:r>
            <a:r>
              <a:rPr sz="6177" spc="100" dirty="0">
                <a:latin typeface="Bookman Old Style"/>
                <a:cs typeface="Bookman Old Style"/>
              </a:rPr>
              <a:t> </a:t>
            </a:r>
            <a:r>
              <a:rPr sz="6177" spc="209" dirty="0">
                <a:latin typeface="Bookman Old Style"/>
                <a:cs typeface="Bookman Old Style"/>
              </a:rPr>
              <a:t>or</a:t>
            </a:r>
            <a:r>
              <a:rPr sz="6177" spc="89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"mass</a:t>
            </a:r>
            <a:r>
              <a:rPr sz="6177" spc="121" dirty="0">
                <a:latin typeface="Bookman Old Style"/>
                <a:cs typeface="Bookman Old Style"/>
              </a:rPr>
              <a:t> </a:t>
            </a:r>
            <a:r>
              <a:rPr sz="6177" spc="166" dirty="0">
                <a:latin typeface="Bookman Old Style"/>
                <a:cs typeface="Bookman Old Style"/>
              </a:rPr>
              <a:t>lesion"</a:t>
            </a:r>
            <a:r>
              <a:rPr sz="6177" spc="89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is</a:t>
            </a:r>
            <a:r>
              <a:rPr sz="6177" spc="121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simply</a:t>
            </a:r>
            <a:r>
              <a:rPr sz="6177" spc="121" dirty="0">
                <a:latin typeface="Bookman Old Style"/>
                <a:cs typeface="Bookman Old Style"/>
              </a:rPr>
              <a:t> </a:t>
            </a:r>
            <a:r>
              <a:rPr sz="6177" spc="-109" dirty="0">
                <a:latin typeface="Bookman Old Style"/>
                <a:cs typeface="Bookman Old Style"/>
              </a:rPr>
              <a:t>a </a:t>
            </a:r>
            <a:r>
              <a:rPr sz="6177" spc="298" dirty="0">
                <a:latin typeface="Bookman Old Style"/>
                <a:cs typeface="Bookman Old Style"/>
              </a:rPr>
              <a:t>"growth"</a:t>
            </a:r>
            <a:r>
              <a:rPr sz="6177" spc="100" dirty="0">
                <a:latin typeface="Bookman Old Style"/>
                <a:cs typeface="Bookman Old Style"/>
              </a:rPr>
              <a:t> </a:t>
            </a:r>
            <a:r>
              <a:rPr sz="6177" spc="209" dirty="0">
                <a:latin typeface="Bookman Old Style"/>
                <a:cs typeface="Bookman Old Style"/>
              </a:rPr>
              <a:t>or</a:t>
            </a:r>
            <a:r>
              <a:rPr sz="6177" spc="100" dirty="0">
                <a:latin typeface="Bookman Old Style"/>
                <a:cs typeface="Bookman Old Style"/>
              </a:rPr>
              <a:t> </a:t>
            </a:r>
            <a:r>
              <a:rPr sz="6177" spc="232" dirty="0">
                <a:latin typeface="Bookman Old Style"/>
                <a:cs typeface="Bookman Old Style"/>
              </a:rPr>
              <a:t>"enlargement"</a:t>
            </a:r>
            <a:r>
              <a:rPr sz="6177" spc="100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which</a:t>
            </a:r>
            <a:r>
              <a:rPr sz="6177" spc="109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may</a:t>
            </a:r>
            <a:r>
              <a:rPr sz="6177" spc="132" dirty="0">
                <a:latin typeface="Bookman Old Style"/>
                <a:cs typeface="Bookman Old Style"/>
              </a:rPr>
              <a:t> </a:t>
            </a:r>
            <a:r>
              <a:rPr sz="6177" spc="-55" dirty="0">
                <a:latin typeface="Bookman Old Style"/>
                <a:cs typeface="Bookman Old Style"/>
              </a:rPr>
              <a:t>not </a:t>
            </a:r>
            <a:r>
              <a:rPr sz="6177" spc="275" dirty="0">
                <a:latin typeface="Bookman Old Style"/>
                <a:cs typeface="Bookman Old Style"/>
              </a:rPr>
              <a:t>be</a:t>
            </a:r>
            <a:r>
              <a:rPr sz="6177" spc="66" dirty="0">
                <a:latin typeface="Bookman Old Style"/>
                <a:cs typeface="Bookman Old Style"/>
              </a:rPr>
              <a:t> </a:t>
            </a:r>
            <a:r>
              <a:rPr sz="6177" spc="121" dirty="0">
                <a:latin typeface="Bookman Old Style"/>
                <a:cs typeface="Bookman Old Style"/>
              </a:rPr>
              <a:t>neoplastic</a:t>
            </a:r>
            <a:r>
              <a:rPr sz="6177" spc="43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(such</a:t>
            </a:r>
            <a:r>
              <a:rPr sz="6177" spc="66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as</a:t>
            </a:r>
            <a:r>
              <a:rPr sz="6177" spc="77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a</a:t>
            </a:r>
            <a:r>
              <a:rPr sz="6177" spc="77" dirty="0">
                <a:latin typeface="Bookman Old Style"/>
                <a:cs typeface="Bookman Old Style"/>
              </a:rPr>
              <a:t> </a:t>
            </a:r>
            <a:r>
              <a:rPr sz="6177" spc="100" dirty="0">
                <a:latin typeface="Bookman Old Style"/>
                <a:cs typeface="Bookman Old Style"/>
              </a:rPr>
              <a:t>granuloma).</a:t>
            </a:r>
            <a:endParaRPr sz="6177" dirty="0">
              <a:latin typeface="Bookman Old Style"/>
              <a:cs typeface="Bookman Old Style"/>
            </a:endParaRPr>
          </a:p>
          <a:p>
            <a:pPr marL="591224" marR="11209" indent="-563204">
              <a:spcBef>
                <a:spcPts val="617"/>
              </a:spcBef>
              <a:buClr>
                <a:srgbClr val="B22B15"/>
              </a:buClr>
              <a:buChar char="•"/>
              <a:tabLst>
                <a:tab pos="591224" algn="l"/>
              </a:tabLst>
            </a:pPr>
            <a:r>
              <a:rPr sz="6177" spc="177" dirty="0">
                <a:latin typeface="Bookman Old Style"/>
                <a:cs typeface="Bookman Old Style"/>
              </a:rPr>
              <a:t>The</a:t>
            </a:r>
            <a:r>
              <a:rPr sz="6177" spc="34" dirty="0">
                <a:latin typeface="Bookman Old Style"/>
                <a:cs typeface="Bookman Old Style"/>
              </a:rPr>
              <a:t> </a:t>
            </a:r>
            <a:r>
              <a:rPr sz="6177" spc="187" dirty="0">
                <a:latin typeface="Bookman Old Style"/>
                <a:cs typeface="Bookman Old Style"/>
              </a:rPr>
              <a:t>term</a:t>
            </a:r>
            <a:r>
              <a:rPr sz="6177" spc="23" dirty="0">
                <a:latin typeface="Bookman Old Style"/>
                <a:cs typeface="Bookman Old Style"/>
              </a:rPr>
              <a:t> </a:t>
            </a:r>
            <a:r>
              <a:rPr sz="6177" spc="243" dirty="0">
                <a:latin typeface="Bookman Old Style"/>
                <a:cs typeface="Bookman Old Style"/>
              </a:rPr>
              <a:t>"cancer"</a:t>
            </a:r>
            <a:r>
              <a:rPr sz="6177" spc="11" dirty="0">
                <a:latin typeface="Bookman Old Style"/>
                <a:cs typeface="Bookman Old Style"/>
              </a:rPr>
              <a:t> </a:t>
            </a:r>
            <a:r>
              <a:rPr sz="6177" spc="109" dirty="0">
                <a:latin typeface="Bookman Old Style"/>
                <a:cs typeface="Bookman Old Style"/>
              </a:rPr>
              <a:t>implies</a:t>
            </a:r>
            <a:r>
              <a:rPr sz="6177" spc="34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malignancy,</a:t>
            </a:r>
            <a:r>
              <a:rPr sz="6177" spc="11" dirty="0">
                <a:latin typeface="Bookman Old Style"/>
                <a:cs typeface="Bookman Old Style"/>
              </a:rPr>
              <a:t> </a:t>
            </a:r>
            <a:r>
              <a:rPr sz="6177" spc="-55" dirty="0">
                <a:latin typeface="Bookman Old Style"/>
                <a:cs typeface="Bookman Old Style"/>
              </a:rPr>
              <a:t>but </a:t>
            </a:r>
            <a:r>
              <a:rPr sz="6177" dirty="0">
                <a:latin typeface="Bookman Old Style"/>
                <a:cs typeface="Bookman Old Style"/>
              </a:rPr>
              <a:t>neoplasms</a:t>
            </a:r>
            <a:r>
              <a:rPr sz="6177" spc="353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can</a:t>
            </a:r>
            <a:r>
              <a:rPr sz="6177" spc="341" dirty="0">
                <a:latin typeface="Bookman Old Style"/>
                <a:cs typeface="Bookman Old Style"/>
              </a:rPr>
              <a:t> </a:t>
            </a:r>
            <a:r>
              <a:rPr sz="6177" spc="275" dirty="0">
                <a:latin typeface="Bookman Old Style"/>
                <a:cs typeface="Bookman Old Style"/>
              </a:rPr>
              <a:t>be</a:t>
            </a:r>
            <a:r>
              <a:rPr sz="6177" spc="364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subclassified</a:t>
            </a:r>
            <a:r>
              <a:rPr sz="6177" spc="330" dirty="0">
                <a:latin typeface="Bookman Old Style"/>
                <a:cs typeface="Bookman Old Style"/>
              </a:rPr>
              <a:t> </a:t>
            </a:r>
            <a:r>
              <a:rPr sz="6177" dirty="0">
                <a:latin typeface="Bookman Old Style"/>
                <a:cs typeface="Bookman Old Style"/>
              </a:rPr>
              <a:t>as</a:t>
            </a:r>
            <a:r>
              <a:rPr sz="6177" spc="353" dirty="0">
                <a:latin typeface="Bookman Old Style"/>
                <a:cs typeface="Bookman Old Style"/>
              </a:rPr>
              <a:t> </a:t>
            </a:r>
            <a:r>
              <a:rPr sz="6177" spc="166" dirty="0">
                <a:latin typeface="Bookman Old Style"/>
                <a:cs typeface="Bookman Old Style"/>
              </a:rPr>
              <a:t>either benign</a:t>
            </a:r>
            <a:r>
              <a:rPr sz="6177" spc="-23" dirty="0">
                <a:latin typeface="Bookman Old Style"/>
                <a:cs typeface="Bookman Old Style"/>
              </a:rPr>
              <a:t> </a:t>
            </a:r>
            <a:r>
              <a:rPr sz="6177" spc="198" dirty="0">
                <a:latin typeface="Bookman Old Style"/>
                <a:cs typeface="Bookman Old Style"/>
              </a:rPr>
              <a:t>or</a:t>
            </a:r>
            <a:r>
              <a:rPr sz="6177" spc="-34" dirty="0">
                <a:latin typeface="Bookman Old Style"/>
                <a:cs typeface="Bookman Old Style"/>
              </a:rPr>
              <a:t> </a:t>
            </a:r>
            <a:r>
              <a:rPr sz="6177" spc="-23" dirty="0">
                <a:latin typeface="Bookman Old Style"/>
                <a:cs typeface="Bookman Old Style"/>
              </a:rPr>
              <a:t>malignant.</a:t>
            </a:r>
            <a:endParaRPr sz="6177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103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873" y="4369693"/>
            <a:ext cx="26259460" cy="854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Hematoxylin &amp; Eosin (H&amp;E) — </a:t>
            </a:r>
            <a:r>
              <a:rPr lang="en-US" sz="4413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histology stain for tissue biopsies</a:t>
            </a:r>
            <a:r>
              <a:rPr lang="en-US" sz="4413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Papanicolaou</a:t>
            </a:r>
            <a:r>
              <a:rPr lang="en-US" sz="4413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(Pap) stain —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for cervical and many </a:t>
            </a:r>
            <a:r>
              <a:rPr lang="en-US" sz="4413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exfoliative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cytology smears.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Romanowsky</a:t>
            </a:r>
            <a:r>
              <a:rPr lang="en-US" sz="4413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-type 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stains (Wright, Giemsa, Diff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Quik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commonly used for blood, bone marrow, FNAC smears, and rapid on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evaluation.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smear </a:t>
            </a: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cytologic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variants (Alcohol fixation vs air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dry) 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determines choice between Pap and </a:t>
            </a:r>
            <a:r>
              <a:rPr lang="en-US" sz="4413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Romanowsky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stains.</a:t>
            </a:r>
          </a:p>
          <a:p>
            <a:pPr>
              <a:lnSpc>
                <a:spcPct val="107000"/>
              </a:lnSpc>
              <a:spcAft>
                <a:spcPts val="1765"/>
              </a:spcAft>
            </a:pP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stains for specific </a:t>
            </a:r>
            <a:r>
              <a:rPr lang="en-US" sz="4413" b="1" u="sng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substances</a:t>
            </a:r>
            <a:r>
              <a:rPr lang="en-US" sz="4413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acid–Schiff (PAS) —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glycogen, </a:t>
            </a:r>
            <a:r>
              <a:rPr lang="en-US" sz="4413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mucopolysaccharides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fungal elements.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Alcian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blue / </a:t>
            </a:r>
            <a:r>
              <a:rPr lang="en-US" sz="4413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Mucicarmine</a:t>
            </a:r>
            <a:r>
              <a:rPr lang="en-US" sz="441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441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mucin detection (e.g., adenocarcinomas).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1728" y="369895"/>
            <a:ext cx="24816562" cy="2826260"/>
          </a:xfrm>
          <a:noFill/>
        </p:spPr>
        <p:txBody>
          <a:bodyPr>
            <a:normAutofit/>
          </a:bodyPr>
          <a:lstStyle/>
          <a:p>
            <a:r>
              <a:rPr lang="en-US" b="1" cap="none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Stains used for cytology/histology and adjunct </a:t>
            </a:r>
            <a:r>
              <a:rPr lang="en-US" b="1" cap="none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methods</a:t>
            </a:r>
            <a:endParaRPr lang="en-US" b="1" cap="none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873" y="13620480"/>
            <a:ext cx="19931509" cy="639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765"/>
              </a:spcAft>
            </a:pPr>
            <a:r>
              <a:rPr lang="en-US" sz="32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of stain </a:t>
            </a:r>
            <a:r>
              <a:rPr lang="en-US" sz="36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en-US" sz="32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specimen type, fixation, and diagnostic question</a:t>
            </a: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2687" y="5127625"/>
            <a:ext cx="12515839" cy="2228513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/>
          <a:p>
            <a:pPr marL="28019">
              <a:spcBef>
                <a:spcPts val="221"/>
              </a:spcBef>
            </a:pPr>
            <a:r>
              <a:rPr spc="849" dirty="0"/>
              <a:t>Exfoliative</a:t>
            </a:r>
            <a:r>
              <a:rPr spc="408" dirty="0"/>
              <a:t> </a:t>
            </a:r>
            <a:r>
              <a:rPr spc="926" dirty="0"/>
              <a:t>cytology</a:t>
            </a:r>
            <a:r>
              <a:rPr spc="408" dirty="0"/>
              <a:t> </a:t>
            </a:r>
            <a:r>
              <a:rPr spc="-109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563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0687" y="555625"/>
            <a:ext cx="20608694" cy="1128405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/>
          <a:p>
            <a:pPr marL="28019">
              <a:spcBef>
                <a:spcPts val="221"/>
              </a:spcBef>
            </a:pPr>
            <a:r>
              <a:rPr lang="en-US" spc="783" dirty="0" smtClean="0"/>
              <a:t>WHY DO </a:t>
            </a:r>
            <a:r>
              <a:rPr spc="838" dirty="0" err="1" smtClean="0"/>
              <a:t>exfoliative</a:t>
            </a:r>
            <a:r>
              <a:rPr spc="387" dirty="0" smtClean="0"/>
              <a:t> </a:t>
            </a:r>
            <a:r>
              <a:rPr spc="902" dirty="0"/>
              <a:t>cytology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5087" y="1684030"/>
            <a:ext cx="21251715" cy="9325952"/>
          </a:xfrm>
          <a:prstGeom prst="rect">
            <a:avLst/>
          </a:prstGeom>
        </p:spPr>
        <p:txBody>
          <a:bodyPr vert="horz" wrap="square" lIns="0" tIns="109285" rIns="0" bIns="0" rtlCol="0">
            <a:spAutoFit/>
          </a:bodyPr>
          <a:lstStyle/>
          <a:p>
            <a:pPr marL="570210" indent="-542189">
              <a:spcBef>
                <a:spcPts val="860"/>
              </a:spcBef>
              <a:buClr>
                <a:srgbClr val="B22B15"/>
              </a:buClr>
              <a:buFont typeface="Bookman Old Style"/>
              <a:buChar char="•"/>
              <a:tabLst>
                <a:tab pos="570210" algn="l"/>
              </a:tabLst>
            </a:pPr>
            <a:r>
              <a:rPr sz="4400" b="1" spc="243" dirty="0">
                <a:latin typeface="Century Gothic" panose="020B0502020202020204" pitchFamily="34" charset="0"/>
                <a:cs typeface="Bookman Old Style"/>
              </a:rPr>
              <a:t>Cancer</a:t>
            </a:r>
            <a:r>
              <a:rPr sz="4400" b="1" spc="77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155" dirty="0">
                <a:latin typeface="Century Gothic" panose="020B0502020202020204" pitchFamily="34" charset="0"/>
                <a:cs typeface="Bookman Old Style"/>
              </a:rPr>
              <a:t>detection</a:t>
            </a:r>
            <a:r>
              <a:rPr sz="4400" b="1" spc="121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155" dirty="0">
                <a:latin typeface="Century Gothic" panose="020B0502020202020204" pitchFamily="34" charset="0"/>
                <a:cs typeface="Bookman Old Style"/>
              </a:rPr>
              <a:t>in</a:t>
            </a:r>
            <a:r>
              <a:rPr sz="4400" b="1" spc="121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198" dirty="0">
                <a:latin typeface="Century Gothic" panose="020B0502020202020204" pitchFamily="34" charset="0"/>
                <a:cs typeface="Bookman Old Style"/>
              </a:rPr>
              <a:t>suspected</a:t>
            </a:r>
            <a:r>
              <a:rPr sz="4400" b="1" spc="89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166" dirty="0">
                <a:latin typeface="Century Gothic" panose="020B0502020202020204" pitchFamily="34" charset="0"/>
                <a:cs typeface="Bookman Old Style"/>
              </a:rPr>
              <a:t>cases</a:t>
            </a:r>
            <a:endParaRPr sz="4400" dirty="0">
              <a:latin typeface="Century Gothic" panose="020B0502020202020204" pitchFamily="34" charset="0"/>
              <a:cs typeface="Bookman Old Style"/>
            </a:endParaRPr>
          </a:p>
          <a:p>
            <a:pPr marL="30823" marR="9267648">
              <a:lnSpc>
                <a:spcPct val="110500"/>
              </a:lnSpc>
            </a:pPr>
            <a:r>
              <a:rPr sz="4400" i="1" spc="275" dirty="0">
                <a:latin typeface="Century Gothic" panose="020B0502020202020204" pitchFamily="34" charset="0"/>
                <a:cs typeface="Georgia"/>
              </a:rPr>
              <a:t>Cervix</a:t>
            </a:r>
            <a:r>
              <a:rPr sz="4400" i="1" spc="408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-751" dirty="0">
                <a:latin typeface="Century Gothic" panose="020B0502020202020204" pitchFamily="34" charset="0"/>
                <a:cs typeface="Georgia"/>
              </a:rPr>
              <a:t>–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75" dirty="0">
                <a:latin typeface="Century Gothic" panose="020B0502020202020204" pitchFamily="34" charset="0"/>
                <a:cs typeface="Georgia"/>
              </a:rPr>
              <a:t>cervical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98" dirty="0">
                <a:latin typeface="Century Gothic" panose="020B0502020202020204" pitchFamily="34" charset="0"/>
                <a:cs typeface="Georgia"/>
              </a:rPr>
              <a:t>smears </a:t>
            </a:r>
            <a:endParaRPr lang="en-US" sz="4400" i="1" spc="298" dirty="0" smtClean="0">
              <a:latin typeface="Century Gothic" panose="020B0502020202020204" pitchFamily="34" charset="0"/>
              <a:cs typeface="Georgia"/>
            </a:endParaRPr>
          </a:p>
          <a:p>
            <a:pPr marL="30823" marR="9267648">
              <a:lnSpc>
                <a:spcPct val="110500"/>
              </a:lnSpc>
            </a:pPr>
            <a:r>
              <a:rPr sz="4400" i="1" spc="264" dirty="0" smtClean="0">
                <a:latin typeface="Century Gothic" panose="020B0502020202020204" pitchFamily="34" charset="0"/>
                <a:cs typeface="Georgia"/>
              </a:rPr>
              <a:t>Bladder</a:t>
            </a:r>
            <a:r>
              <a:rPr sz="4400" i="1" spc="408" dirty="0" smtClean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-751" dirty="0">
                <a:latin typeface="Century Gothic" panose="020B0502020202020204" pitchFamily="34" charset="0"/>
                <a:cs typeface="Georgia"/>
              </a:rPr>
              <a:t>–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51" dirty="0">
                <a:latin typeface="Century Gothic" panose="020B0502020202020204" pitchFamily="34" charset="0"/>
                <a:cs typeface="Georgia"/>
              </a:rPr>
              <a:t>urine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09" dirty="0">
                <a:latin typeface="Century Gothic" panose="020B0502020202020204" pitchFamily="34" charset="0"/>
                <a:cs typeface="Georgia"/>
              </a:rPr>
              <a:t>deposits</a:t>
            </a:r>
            <a:endParaRPr sz="4400" dirty="0">
              <a:latin typeface="Century Gothic" panose="020B0502020202020204" pitchFamily="34" charset="0"/>
              <a:cs typeface="Georgia"/>
            </a:endParaRPr>
          </a:p>
          <a:p>
            <a:pPr marL="30823" marR="3089217">
              <a:lnSpc>
                <a:spcPts val="6730"/>
              </a:lnSpc>
              <a:spcBef>
                <a:spcPts val="309"/>
              </a:spcBef>
            </a:pPr>
            <a:r>
              <a:rPr sz="4400" i="1" spc="330" dirty="0">
                <a:latin typeface="Century Gothic" panose="020B0502020202020204" pitchFamily="34" charset="0"/>
                <a:cs typeface="Georgia"/>
              </a:rPr>
              <a:t>Bronchus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-751" dirty="0">
                <a:latin typeface="Century Gothic" panose="020B0502020202020204" pitchFamily="34" charset="0"/>
                <a:cs typeface="Georgia"/>
              </a:rPr>
              <a:t>–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21" dirty="0">
                <a:latin typeface="Century Gothic" panose="020B0502020202020204" pitchFamily="34" charset="0"/>
                <a:cs typeface="Georgia"/>
              </a:rPr>
              <a:t>sputum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177" dirty="0">
                <a:latin typeface="Century Gothic" panose="020B0502020202020204" pitchFamily="34" charset="0"/>
                <a:cs typeface="Georgia"/>
              </a:rPr>
              <a:t>or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75" dirty="0">
                <a:latin typeface="Century Gothic" panose="020B0502020202020204" pitchFamily="34" charset="0"/>
                <a:cs typeface="Georgia"/>
              </a:rPr>
              <a:t>brushing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177" dirty="0">
                <a:latin typeface="Century Gothic" panose="020B0502020202020204" pitchFamily="34" charset="0"/>
                <a:cs typeface="Georgia"/>
              </a:rPr>
              <a:t>or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21" dirty="0">
                <a:latin typeface="Century Gothic" panose="020B0502020202020204" pitchFamily="34" charset="0"/>
                <a:cs typeface="Georgia"/>
              </a:rPr>
              <a:t>washing </a:t>
            </a:r>
            <a:endParaRPr lang="en-US" sz="4400" i="1" spc="221" dirty="0" smtClean="0">
              <a:latin typeface="Century Gothic" panose="020B0502020202020204" pitchFamily="34" charset="0"/>
              <a:cs typeface="Georgia"/>
            </a:endParaRPr>
          </a:p>
          <a:p>
            <a:pPr marL="30823" marR="3089217">
              <a:lnSpc>
                <a:spcPts val="6730"/>
              </a:lnSpc>
              <a:spcBef>
                <a:spcPts val="309"/>
              </a:spcBef>
            </a:pPr>
            <a:r>
              <a:rPr sz="4400" i="1" spc="387" dirty="0" smtClean="0">
                <a:latin typeface="Century Gothic" panose="020B0502020202020204" pitchFamily="34" charset="0"/>
                <a:cs typeface="Georgia"/>
              </a:rPr>
              <a:t>Serous</a:t>
            </a:r>
            <a:r>
              <a:rPr sz="4400" i="1" spc="408" dirty="0" smtClean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98" dirty="0">
                <a:latin typeface="Century Gothic" panose="020B0502020202020204" pitchFamily="34" charset="0"/>
                <a:cs typeface="Georgia"/>
              </a:rPr>
              <a:t>effusions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-751" dirty="0">
                <a:latin typeface="Century Gothic" panose="020B0502020202020204" pitchFamily="34" charset="0"/>
                <a:cs typeface="Georgia"/>
              </a:rPr>
              <a:t>–</a:t>
            </a:r>
            <a:r>
              <a:rPr sz="4400" i="1" spc="396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09" dirty="0">
                <a:latin typeface="Century Gothic" panose="020B0502020202020204" pitchFamily="34" charset="0"/>
                <a:cs typeface="Georgia"/>
              </a:rPr>
              <a:t>aspirate</a:t>
            </a:r>
            <a:endParaRPr sz="4400" dirty="0">
              <a:latin typeface="Century Gothic" panose="020B0502020202020204" pitchFamily="34" charset="0"/>
              <a:cs typeface="Georgia"/>
            </a:endParaRPr>
          </a:p>
          <a:p>
            <a:pPr marL="30823">
              <a:spcBef>
                <a:spcPts val="309"/>
              </a:spcBef>
            </a:pPr>
            <a:r>
              <a:rPr sz="4400" i="1" spc="298" dirty="0">
                <a:latin typeface="Century Gothic" panose="020B0502020202020204" pitchFamily="34" charset="0"/>
                <a:cs typeface="Georgia"/>
              </a:rPr>
              <a:t>Breast</a:t>
            </a:r>
            <a:r>
              <a:rPr sz="4400" i="1" spc="387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-751" dirty="0">
                <a:latin typeface="Century Gothic" panose="020B0502020202020204" pitchFamily="34" charset="0"/>
                <a:cs typeface="Georgia"/>
              </a:rPr>
              <a:t>–</a:t>
            </a:r>
            <a:r>
              <a:rPr sz="4400" i="1" spc="408" dirty="0">
                <a:latin typeface="Century Gothic" panose="020B0502020202020204" pitchFamily="34" charset="0"/>
                <a:cs typeface="Georgia"/>
              </a:rPr>
              <a:t> </a:t>
            </a:r>
            <a:r>
              <a:rPr lang="en-US" sz="4400" i="1" spc="408" dirty="0" smtClean="0">
                <a:latin typeface="Century Gothic" panose="020B0502020202020204" pitchFamily="34" charset="0"/>
                <a:cs typeface="Georgia"/>
              </a:rPr>
              <a:t>fine needle </a:t>
            </a:r>
            <a:r>
              <a:rPr sz="4400" i="1" spc="166" dirty="0" smtClean="0">
                <a:latin typeface="Century Gothic" panose="020B0502020202020204" pitchFamily="34" charset="0"/>
                <a:cs typeface="Georgia"/>
              </a:rPr>
              <a:t>aspiration</a:t>
            </a:r>
            <a:endParaRPr sz="4400" dirty="0">
              <a:latin typeface="Century Gothic" panose="020B0502020202020204" pitchFamily="34" charset="0"/>
              <a:cs typeface="Georgia"/>
            </a:endParaRPr>
          </a:p>
          <a:p>
            <a:pPr marL="30823">
              <a:spcBef>
                <a:spcPts val="640"/>
              </a:spcBef>
            </a:pPr>
            <a:r>
              <a:rPr sz="4400" i="1" spc="321" dirty="0">
                <a:latin typeface="Century Gothic" panose="020B0502020202020204" pitchFamily="34" charset="0"/>
                <a:cs typeface="Georgia"/>
              </a:rPr>
              <a:t>Skin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75" dirty="0">
                <a:latin typeface="Century Gothic" panose="020B0502020202020204" pitchFamily="34" charset="0"/>
                <a:cs typeface="Georgia"/>
              </a:rPr>
              <a:t>scrapings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-751" dirty="0">
                <a:latin typeface="Century Gothic" panose="020B0502020202020204" pitchFamily="34" charset="0"/>
                <a:cs typeface="Georgia"/>
              </a:rPr>
              <a:t>–</a:t>
            </a:r>
            <a:r>
              <a:rPr sz="4400" i="1" spc="396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198" dirty="0">
                <a:latin typeface="Century Gothic" panose="020B0502020202020204" pitchFamily="34" charset="0"/>
                <a:cs typeface="Georgia"/>
              </a:rPr>
              <a:t>for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32" dirty="0">
                <a:latin typeface="Century Gothic" panose="020B0502020202020204" pitchFamily="34" charset="0"/>
                <a:cs typeface="Georgia"/>
              </a:rPr>
              <a:t>basal</a:t>
            </a:r>
            <a:r>
              <a:rPr sz="4400" i="1" spc="387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64" dirty="0">
                <a:latin typeface="Century Gothic" panose="020B0502020202020204" pitchFamily="34" charset="0"/>
                <a:cs typeface="Georgia"/>
              </a:rPr>
              <a:t>cell</a:t>
            </a:r>
            <a:r>
              <a:rPr sz="4400" i="1" spc="396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32" dirty="0" smtClean="0">
                <a:latin typeface="Century Gothic" panose="020B0502020202020204" pitchFamily="34" charset="0"/>
                <a:cs typeface="Georgia"/>
              </a:rPr>
              <a:t>carcinoma</a:t>
            </a:r>
            <a:endParaRPr lang="en-US" sz="4400" i="1" spc="232" dirty="0" smtClean="0">
              <a:latin typeface="Century Gothic" panose="020B0502020202020204" pitchFamily="34" charset="0"/>
              <a:cs typeface="Georgia"/>
            </a:endParaRPr>
          </a:p>
          <a:p>
            <a:pPr marL="30823">
              <a:spcBef>
                <a:spcPts val="640"/>
              </a:spcBef>
            </a:pPr>
            <a:endParaRPr sz="4400" dirty="0">
              <a:latin typeface="Century Gothic" panose="020B0502020202020204" pitchFamily="34" charset="0"/>
              <a:cs typeface="Georgia"/>
            </a:endParaRPr>
          </a:p>
          <a:p>
            <a:pPr marL="570210" indent="-542189">
              <a:spcBef>
                <a:spcPts val="617"/>
              </a:spcBef>
              <a:buClr>
                <a:srgbClr val="B22B15"/>
              </a:buClr>
              <a:buFont typeface="Bookman Old Style"/>
              <a:buChar char="•"/>
              <a:tabLst>
                <a:tab pos="570210" algn="l"/>
              </a:tabLst>
            </a:pPr>
            <a:r>
              <a:rPr sz="4400" b="1" spc="264" dirty="0">
                <a:latin typeface="Century Gothic" panose="020B0502020202020204" pitchFamily="34" charset="0"/>
                <a:cs typeface="Bookman Old Style"/>
              </a:rPr>
              <a:t>Screening</a:t>
            </a:r>
            <a:r>
              <a:rPr sz="4400" b="1" spc="89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221" dirty="0">
                <a:latin typeface="Century Gothic" panose="020B0502020202020204" pitchFamily="34" charset="0"/>
                <a:cs typeface="Bookman Old Style"/>
              </a:rPr>
              <a:t>of</a:t>
            </a:r>
            <a:r>
              <a:rPr sz="4400" b="1" spc="100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209" dirty="0">
                <a:latin typeface="Century Gothic" panose="020B0502020202020204" pitchFamily="34" charset="0"/>
                <a:cs typeface="Bookman Old Style"/>
              </a:rPr>
              <a:t>population</a:t>
            </a:r>
            <a:r>
              <a:rPr sz="4400" b="1" spc="89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143" dirty="0">
                <a:latin typeface="Century Gothic" panose="020B0502020202020204" pitchFamily="34" charset="0"/>
                <a:cs typeface="Bookman Old Style"/>
              </a:rPr>
              <a:t>at</a:t>
            </a:r>
            <a:r>
              <a:rPr sz="4400" b="1" spc="77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198" dirty="0">
                <a:latin typeface="Century Gothic" panose="020B0502020202020204" pitchFamily="34" charset="0"/>
                <a:cs typeface="Bookman Old Style"/>
              </a:rPr>
              <a:t>suspected</a:t>
            </a:r>
            <a:r>
              <a:rPr sz="4400" b="1" spc="77" dirty="0">
                <a:latin typeface="Century Gothic" panose="020B0502020202020204" pitchFamily="34" charset="0"/>
                <a:cs typeface="Bookman Old Style"/>
              </a:rPr>
              <a:t> </a:t>
            </a:r>
            <a:r>
              <a:rPr sz="4400" b="1" spc="143" dirty="0">
                <a:latin typeface="Century Gothic" panose="020B0502020202020204" pitchFamily="34" charset="0"/>
                <a:cs typeface="Bookman Old Style"/>
              </a:rPr>
              <a:t>risk</a:t>
            </a:r>
            <a:endParaRPr sz="4400" dirty="0">
              <a:latin typeface="Century Gothic" panose="020B0502020202020204" pitchFamily="34" charset="0"/>
              <a:cs typeface="Bookman Old Style"/>
            </a:endParaRPr>
          </a:p>
          <a:p>
            <a:pPr marL="30823">
              <a:spcBef>
                <a:spcPts val="640"/>
              </a:spcBef>
            </a:pPr>
            <a:r>
              <a:rPr sz="4400" i="1" spc="275" dirty="0">
                <a:latin typeface="Century Gothic" panose="020B0502020202020204" pitchFamily="34" charset="0"/>
                <a:cs typeface="Georgia"/>
              </a:rPr>
              <a:t>Cervical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09" dirty="0">
                <a:latin typeface="Century Gothic" panose="020B0502020202020204" pitchFamily="34" charset="0"/>
                <a:cs typeface="Georgia"/>
              </a:rPr>
              <a:t>smears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21" dirty="0">
                <a:latin typeface="Century Gothic" panose="020B0502020202020204" pitchFamily="34" charset="0"/>
                <a:cs typeface="Georgia"/>
              </a:rPr>
              <a:t>from</a:t>
            </a:r>
            <a:r>
              <a:rPr sz="4400" i="1" spc="408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198" dirty="0">
                <a:latin typeface="Century Gothic" panose="020B0502020202020204" pitchFamily="34" charset="0"/>
                <a:cs typeface="Georgia"/>
              </a:rPr>
              <a:t>normal</a:t>
            </a:r>
            <a:r>
              <a:rPr sz="4400" i="1" spc="396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75" dirty="0">
                <a:latin typeface="Century Gothic" panose="020B0502020202020204" pitchFamily="34" charset="0"/>
                <a:cs typeface="Georgia"/>
              </a:rPr>
              <a:t>women</a:t>
            </a:r>
            <a:endParaRPr sz="4400" dirty="0">
              <a:latin typeface="Century Gothic" panose="020B0502020202020204" pitchFamily="34" charset="0"/>
              <a:cs typeface="Georgia"/>
            </a:endParaRPr>
          </a:p>
          <a:p>
            <a:pPr marL="30823">
              <a:spcBef>
                <a:spcPts val="640"/>
              </a:spcBef>
            </a:pPr>
            <a:r>
              <a:rPr sz="4400" i="1" spc="330" dirty="0">
                <a:latin typeface="Century Gothic" panose="020B0502020202020204" pitchFamily="34" charset="0"/>
                <a:cs typeface="Georgia"/>
              </a:rPr>
              <a:t>Stool</a:t>
            </a:r>
            <a:r>
              <a:rPr sz="4400" i="1" spc="387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21" dirty="0">
                <a:latin typeface="Century Gothic" panose="020B0502020202020204" pitchFamily="34" charset="0"/>
                <a:cs typeface="Georgia"/>
              </a:rPr>
              <a:t>samples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21" dirty="0">
                <a:latin typeface="Century Gothic" panose="020B0502020202020204" pitchFamily="34" charset="0"/>
                <a:cs typeface="Georgia"/>
              </a:rPr>
              <a:t>from</a:t>
            </a:r>
            <a:r>
              <a:rPr sz="4400" i="1" spc="396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64" dirty="0">
                <a:latin typeface="Century Gothic" panose="020B0502020202020204" pitchFamily="34" charset="0"/>
                <a:cs typeface="Georgia"/>
              </a:rPr>
              <a:t>over</a:t>
            </a:r>
            <a:r>
              <a:rPr sz="4400" i="1" spc="408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275" dirty="0">
                <a:latin typeface="Century Gothic" panose="020B0502020202020204" pitchFamily="34" charset="0"/>
                <a:cs typeface="Georgia"/>
              </a:rPr>
              <a:t>60s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87" dirty="0">
                <a:latin typeface="Century Gothic" panose="020B0502020202020204" pitchFamily="34" charset="0"/>
                <a:cs typeface="Georgia"/>
              </a:rPr>
              <a:t>people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198" dirty="0">
                <a:latin typeface="Century Gothic" panose="020B0502020202020204" pitchFamily="34" charset="0"/>
                <a:cs typeface="Georgia"/>
              </a:rPr>
              <a:t>for</a:t>
            </a:r>
            <a:r>
              <a:rPr sz="4400" i="1" spc="419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09" dirty="0">
                <a:latin typeface="Century Gothic" panose="020B0502020202020204" pitchFamily="34" charset="0"/>
                <a:cs typeface="Georgia"/>
              </a:rPr>
              <a:t>colon</a:t>
            </a:r>
            <a:r>
              <a:rPr sz="4400" i="1" spc="430" dirty="0">
                <a:latin typeface="Century Gothic" panose="020B0502020202020204" pitchFamily="34" charset="0"/>
                <a:cs typeface="Georgia"/>
              </a:rPr>
              <a:t> </a:t>
            </a:r>
            <a:r>
              <a:rPr sz="4400" i="1" spc="321" dirty="0" smtClean="0">
                <a:latin typeface="Century Gothic" panose="020B0502020202020204" pitchFamily="34" charset="0"/>
                <a:cs typeface="Georgia"/>
              </a:rPr>
              <a:t>cancer</a:t>
            </a:r>
            <a:endParaRPr lang="en-US" sz="4400" i="1" spc="321" dirty="0" smtClean="0">
              <a:latin typeface="Century Gothic" panose="020B0502020202020204" pitchFamily="34" charset="0"/>
              <a:cs typeface="Georgia"/>
            </a:endParaRPr>
          </a:p>
          <a:p>
            <a:pPr marL="30823">
              <a:spcBef>
                <a:spcPts val="640"/>
              </a:spcBef>
            </a:pPr>
            <a:endParaRPr sz="4400" dirty="0">
              <a:latin typeface="Century Gothic" panose="020B0502020202020204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510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0800" y="3150741"/>
            <a:ext cx="19251287" cy="859292"/>
          </a:xfrm>
          <a:prstGeom prst="rect">
            <a:avLst/>
          </a:prstGeom>
        </p:spPr>
        <p:txBody>
          <a:bodyPr vert="horz" wrap="square" lIns="0" tIns="28022" rIns="0" bIns="0" rtlCol="0" anchor="ctr">
            <a:spAutoFit/>
          </a:bodyPr>
          <a:lstStyle/>
          <a:p>
            <a:pPr marL="28019"/>
            <a:r>
              <a:rPr sz="6000" spc="717" dirty="0" smtClean="0"/>
              <a:t>Liquid</a:t>
            </a:r>
            <a:r>
              <a:rPr sz="6000" spc="330" dirty="0" smtClean="0"/>
              <a:t> </a:t>
            </a:r>
            <a:r>
              <a:rPr sz="6000" spc="1104" dirty="0"/>
              <a:t>based</a:t>
            </a:r>
            <a:r>
              <a:rPr sz="6000" spc="341" dirty="0"/>
              <a:t> </a:t>
            </a:r>
            <a:r>
              <a:rPr sz="6000" spc="817" dirty="0"/>
              <a:t>cytology</a:t>
            </a:r>
            <a:r>
              <a:rPr sz="6000" spc="375" dirty="0"/>
              <a:t> </a:t>
            </a:r>
            <a:r>
              <a:rPr sz="6000" spc="387" dirty="0"/>
              <a:t>(LBC)</a:t>
            </a:r>
            <a:endParaRPr sz="6000" dirty="0"/>
          </a:p>
        </p:txBody>
      </p:sp>
      <p:sp>
        <p:nvSpPr>
          <p:cNvPr id="3" name="object 3"/>
          <p:cNvSpPr/>
          <p:nvPr/>
        </p:nvSpPr>
        <p:spPr>
          <a:xfrm>
            <a:off x="7174122" y="4438817"/>
            <a:ext cx="9773927" cy="1569209"/>
          </a:xfrm>
          <a:custGeom>
            <a:avLst/>
            <a:gdLst/>
            <a:ahLst/>
            <a:cxnLst/>
            <a:rect l="l" t="t" r="r" b="b"/>
            <a:pathLst>
              <a:path w="4429760" h="711200">
                <a:moveTo>
                  <a:pt x="4429760" y="0"/>
                </a:moveTo>
                <a:lnTo>
                  <a:pt x="0" y="0"/>
                </a:lnTo>
                <a:lnTo>
                  <a:pt x="0" y="711200"/>
                </a:lnTo>
                <a:lnTo>
                  <a:pt x="2214879" y="711200"/>
                </a:lnTo>
                <a:lnTo>
                  <a:pt x="4429760" y="711200"/>
                </a:lnTo>
                <a:lnTo>
                  <a:pt x="4429760" y="0"/>
                </a:lnTo>
                <a:close/>
              </a:path>
            </a:pathLst>
          </a:custGeom>
          <a:solidFill>
            <a:srgbClr val="5B90F1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4122" y="4438818"/>
            <a:ext cx="9773927" cy="1473307"/>
          </a:xfrm>
          <a:prstGeom prst="rect">
            <a:avLst/>
          </a:prstGeom>
          <a:ln w="12579">
            <a:solidFill>
              <a:srgbClr val="7497D8"/>
            </a:solidFill>
          </a:ln>
        </p:spPr>
        <p:txBody>
          <a:bodyPr vert="horz" wrap="square" lIns="0" tIns="28022" rIns="0" bIns="0" rtlCol="0">
            <a:spAutoFit/>
          </a:bodyPr>
          <a:lstStyle/>
          <a:p>
            <a:pPr marL="294210" marR="1319747">
              <a:lnSpc>
                <a:spcPct val="112300"/>
              </a:lnSpc>
              <a:spcBef>
                <a:spcPts val="221"/>
              </a:spcBef>
            </a:pPr>
            <a:r>
              <a:rPr sz="4192" b="1" spc="287" dirty="0">
                <a:solidFill>
                  <a:srgbClr val="FF0000"/>
                </a:solidFill>
                <a:latin typeface="Bookman Old Style"/>
                <a:cs typeface="Bookman Old Style"/>
              </a:rPr>
              <a:t>Brush</a:t>
            </a:r>
            <a:r>
              <a:rPr sz="4192" b="1" spc="100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4192" b="1" spc="221" dirty="0">
                <a:solidFill>
                  <a:srgbClr val="FF0000"/>
                </a:solidFill>
                <a:latin typeface="Bookman Old Style"/>
                <a:cs typeface="Bookman Old Style"/>
              </a:rPr>
              <a:t>sampling</a:t>
            </a:r>
            <a:r>
              <a:rPr sz="4192" b="1" spc="121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4192" b="1" spc="209" dirty="0">
                <a:solidFill>
                  <a:srgbClr val="3E3E3E"/>
                </a:solidFill>
                <a:latin typeface="Bookman Old Style"/>
                <a:cs typeface="Bookman Old Style"/>
              </a:rPr>
              <a:t>(Cervex</a:t>
            </a:r>
            <a:r>
              <a:rPr sz="3641" b="1" spc="313" baseline="17676" dirty="0">
                <a:solidFill>
                  <a:srgbClr val="3E3E3E"/>
                </a:solidFill>
                <a:latin typeface="Bookman Old Style"/>
                <a:cs typeface="Bookman Old Style"/>
              </a:rPr>
              <a:t>TM</a:t>
            </a:r>
            <a:r>
              <a:rPr sz="3641" b="1" spc="115" baseline="17676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192" b="1" spc="506" dirty="0">
                <a:solidFill>
                  <a:srgbClr val="3E3E3E"/>
                </a:solidFill>
                <a:latin typeface="Bookman Old Style"/>
                <a:cs typeface="Bookman Old Style"/>
              </a:rPr>
              <a:t>) </a:t>
            </a:r>
            <a:r>
              <a:rPr sz="4192" b="1" spc="251" dirty="0">
                <a:solidFill>
                  <a:srgbClr val="3E3E3E"/>
                </a:solidFill>
                <a:latin typeface="Bookman Old Style"/>
                <a:cs typeface="Bookman Old Style"/>
              </a:rPr>
              <a:t>Drop</a:t>
            </a:r>
            <a:r>
              <a:rPr sz="4192" b="1" spc="34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192" b="1" spc="109" dirty="0">
                <a:solidFill>
                  <a:srgbClr val="3E3E3E"/>
                </a:solidFill>
                <a:latin typeface="Bookman Old Style"/>
                <a:cs typeface="Bookman Old Style"/>
              </a:rPr>
              <a:t>into</a:t>
            </a:r>
            <a:r>
              <a:rPr sz="4192" b="1" spc="43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192" b="1" spc="121" dirty="0">
                <a:solidFill>
                  <a:srgbClr val="3E3E3E"/>
                </a:solidFill>
                <a:latin typeface="Bookman Old Style"/>
                <a:cs typeface="Bookman Old Style"/>
              </a:rPr>
              <a:t>dilution</a:t>
            </a:r>
            <a:endParaRPr sz="4192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69422" y="4388379"/>
            <a:ext cx="9692665" cy="1572010"/>
          </a:xfrm>
          <a:custGeom>
            <a:avLst/>
            <a:gdLst/>
            <a:ahLst/>
            <a:cxnLst/>
            <a:rect l="l" t="t" r="r" b="b"/>
            <a:pathLst>
              <a:path w="4392930" h="712469">
                <a:moveTo>
                  <a:pt x="4392930" y="0"/>
                </a:moveTo>
                <a:lnTo>
                  <a:pt x="0" y="0"/>
                </a:lnTo>
                <a:lnTo>
                  <a:pt x="0" y="712469"/>
                </a:lnTo>
                <a:lnTo>
                  <a:pt x="2195829" y="712469"/>
                </a:lnTo>
                <a:lnTo>
                  <a:pt x="4392930" y="712469"/>
                </a:lnTo>
                <a:lnTo>
                  <a:pt x="4392930" y="0"/>
                </a:lnTo>
                <a:close/>
              </a:path>
            </a:pathLst>
          </a:custGeom>
          <a:solidFill>
            <a:srgbClr val="5B90F1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69422" y="4388379"/>
            <a:ext cx="9692665" cy="1487514"/>
          </a:xfrm>
          <a:prstGeom prst="rect">
            <a:avLst/>
          </a:prstGeom>
          <a:ln w="12579">
            <a:solidFill>
              <a:srgbClr val="7497D8"/>
            </a:solidFill>
          </a:ln>
        </p:spPr>
        <p:txBody>
          <a:bodyPr vert="horz" wrap="square" lIns="0" tIns="106481" rIns="0" bIns="0" rtlCol="0">
            <a:spAutoFit/>
          </a:bodyPr>
          <a:lstStyle/>
          <a:p>
            <a:pPr marL="294210">
              <a:spcBef>
                <a:spcPts val="838"/>
              </a:spcBef>
            </a:pPr>
            <a:r>
              <a:rPr sz="4192" b="1" dirty="0">
                <a:solidFill>
                  <a:srgbClr val="FF0000"/>
                </a:solidFill>
                <a:latin typeface="Bookman Old Style"/>
                <a:cs typeface="Bookman Old Style"/>
              </a:rPr>
              <a:t>Vortex</a:t>
            </a:r>
            <a:r>
              <a:rPr sz="4192" b="1" spc="662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4192" b="1" spc="-55" dirty="0">
                <a:solidFill>
                  <a:srgbClr val="FF0000"/>
                </a:solidFill>
                <a:latin typeface="Bookman Old Style"/>
                <a:cs typeface="Bookman Old Style"/>
              </a:rPr>
              <a:t>mix</a:t>
            </a:r>
            <a:endParaRPr sz="4192">
              <a:latin typeface="Bookman Old Style"/>
              <a:cs typeface="Bookman Old Style"/>
            </a:endParaRPr>
          </a:p>
          <a:p>
            <a:pPr marL="294210">
              <a:spcBef>
                <a:spcPts val="681"/>
              </a:spcBef>
            </a:pPr>
            <a:r>
              <a:rPr sz="4192" b="1" spc="187" dirty="0">
                <a:solidFill>
                  <a:srgbClr val="3E3E3E"/>
                </a:solidFill>
                <a:latin typeface="Bookman Old Style"/>
                <a:cs typeface="Bookman Old Style"/>
              </a:rPr>
              <a:t>Aim</a:t>
            </a:r>
            <a:r>
              <a:rPr sz="4192" b="1" spc="143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192" b="1" dirty="0">
                <a:solidFill>
                  <a:srgbClr val="3E3E3E"/>
                </a:solidFill>
                <a:latin typeface="Bookman Old Style"/>
                <a:cs typeface="Bookman Old Style"/>
              </a:rPr>
              <a:t>to</a:t>
            </a:r>
            <a:r>
              <a:rPr sz="4192" b="1" spc="166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192" b="1" spc="232" dirty="0">
                <a:solidFill>
                  <a:srgbClr val="3E3E3E"/>
                </a:solidFill>
                <a:latin typeface="Bookman Old Style"/>
                <a:cs typeface="Bookman Old Style"/>
              </a:rPr>
              <a:t>suspend</a:t>
            </a:r>
            <a:r>
              <a:rPr sz="4192" b="1" spc="143" dirty="0">
                <a:solidFill>
                  <a:srgbClr val="3E3E3E"/>
                </a:solidFill>
                <a:latin typeface="Bookman Old Style"/>
                <a:cs typeface="Bookman Old Style"/>
              </a:rPr>
              <a:t> </a:t>
            </a:r>
            <a:r>
              <a:rPr sz="4192" b="1" spc="155" dirty="0">
                <a:solidFill>
                  <a:srgbClr val="3E3E3E"/>
                </a:solidFill>
                <a:latin typeface="Bookman Old Style"/>
                <a:cs typeface="Bookman Old Style"/>
              </a:rPr>
              <a:t>cells</a:t>
            </a:r>
            <a:endParaRPr sz="4192">
              <a:latin typeface="Bookman Old Style"/>
              <a:cs typeface="Bookman Old Styl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5362" y="6178958"/>
            <a:ext cx="5900544" cy="85353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9308" y="6302253"/>
            <a:ext cx="6478018" cy="8291583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087" y="5500087"/>
            <a:ext cx="7083772" cy="92142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45287" y="784225"/>
            <a:ext cx="17223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751" dirty="0" smtClean="0">
                <a:latin typeface="Century Gothic" panose="020B0502020202020204" pitchFamily="34" charset="0"/>
              </a:rPr>
              <a:t>Cervical</a:t>
            </a:r>
            <a:r>
              <a:rPr lang="en-US" sz="6000" b="1" spc="396" dirty="0" smtClean="0">
                <a:latin typeface="Century Gothic" panose="020B0502020202020204" pitchFamily="34" charset="0"/>
              </a:rPr>
              <a:t> </a:t>
            </a:r>
            <a:r>
              <a:rPr lang="en-US" sz="6000" b="1" spc="783" dirty="0" smtClean="0">
                <a:latin typeface="Century Gothic" panose="020B0502020202020204" pitchFamily="34" charset="0"/>
              </a:rPr>
              <a:t>Cytology Slide preparation</a:t>
            </a:r>
            <a:r>
              <a:rPr lang="en-US" sz="6000" b="1" spc="387" dirty="0" smtClean="0">
                <a:latin typeface="Century Gothic" panose="020B0502020202020204" pitchFamily="34" charset="0"/>
              </a:rPr>
              <a:t> 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203</TotalTime>
  <Words>1773</Words>
  <Application>Microsoft Office PowerPoint</Application>
  <PresentationFormat>Custom</PresentationFormat>
  <Paragraphs>187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Adobe Kaiti Std R</vt:lpstr>
      <vt:lpstr>Andale Sans UI</vt:lpstr>
      <vt:lpstr>Arial</vt:lpstr>
      <vt:lpstr>Bookman Old Style</vt:lpstr>
      <vt:lpstr>Calibri</vt:lpstr>
      <vt:lpstr>Cambria Math</vt:lpstr>
      <vt:lpstr>Century Gothic</vt:lpstr>
      <vt:lpstr>Georgia</vt:lpstr>
      <vt:lpstr>Gill Sans MT</vt:lpstr>
      <vt:lpstr>Google Sans</vt:lpstr>
      <vt:lpstr>Tahoma</vt:lpstr>
      <vt:lpstr>Times New Roman</vt:lpstr>
      <vt:lpstr>Tw Cen MT</vt:lpstr>
      <vt:lpstr>Droplet</vt:lpstr>
      <vt:lpstr>TUTORIAL 1: Cell/ Tissue  Staining Techniques and Imaging </vt:lpstr>
      <vt:lpstr>H&amp;E staining </vt:lpstr>
      <vt:lpstr>Dysplasia – epithelial dysplasia</vt:lpstr>
      <vt:lpstr>PowerPoint Presentation</vt:lpstr>
      <vt:lpstr>Neoplasia</vt:lpstr>
      <vt:lpstr>Stains used for cytology/histology and adjunct methods</vt:lpstr>
      <vt:lpstr>Exfoliative cytology …</vt:lpstr>
      <vt:lpstr>WHY DO exfoliative cytology</vt:lpstr>
      <vt:lpstr>Liquid based cytology (LBC)</vt:lpstr>
      <vt:lpstr>cytospin slide</vt:lpstr>
      <vt:lpstr>PowerPoint Presentation</vt:lpstr>
      <vt:lpstr>PowerPoint Presentation</vt:lpstr>
      <vt:lpstr>PAP stain</vt:lpstr>
      <vt:lpstr>PowerPoint Presentation</vt:lpstr>
      <vt:lpstr>ABNORMAL CELL in PAP TEST </vt:lpstr>
      <vt:lpstr>Dysplasia – epithelial dysplasia</vt:lpstr>
      <vt:lpstr>Endocervical adenocarcinoma  on a pap test</vt:lpstr>
      <vt:lpstr>Human papilloma virus (HPV)</vt:lpstr>
      <vt:lpstr>Which other cancers can be detected using microscopy-based techniques  (cytology or histopathology)</vt:lpstr>
      <vt:lpstr>(Contd) Which cancers can be detected using microscopy-based techniques (cytology or histopathology)</vt:lpstr>
      <vt:lpstr>Stains used for cytology/histology and adjunct methods)</vt:lpstr>
      <vt:lpstr>Imaging techniques  (microscopy, digital imaging, and non-invasive optics)</vt:lpstr>
      <vt:lpstr>(Cont)   Imaging techniques  (microscopy, digital imaging, and non-invasive optics)</vt:lpstr>
      <vt:lpstr>Can we Detect pre-cancerous or cancerous cells by automated cytology analysis</vt:lpstr>
      <vt:lpstr>Can we Detect of pre-cancerous or cancerous cells by automated cytology analysis Which other Cancers?   Emerging Use</vt:lpstr>
      <vt:lpstr>Can we Detect of pre-cancerous or cancerous cells by automated cytology analysis Which other Cancers?   STILL IN RESEARCH  </vt:lpstr>
      <vt:lpstr>End</vt:lpstr>
      <vt:lpstr>More specificity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Biology of Cancer</dc:title>
  <cp:lastModifiedBy>Niharika Nath</cp:lastModifiedBy>
  <cp:revision>22</cp:revision>
  <dcterms:created xsi:type="dcterms:W3CDTF">2025-10-22T00:06:12Z</dcterms:created>
  <dcterms:modified xsi:type="dcterms:W3CDTF">2025-10-26T08:42:27Z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2025-10-22T00:00:00Z</vt:filetime>
  </property>
  <property fmtid="{D5CDD505-2E9C-101B-9397-08002B2CF9AE}" pid="3" name="Creator">
    <vt:lpwstr>Mozilla/5.0 (Windows NT 10.0; Win64; x64) AppleWebKit/537.36 (KHTML, like Gecko) Chrome/141.0.0.0 Safari/537.36</vt:lpwstr>
  </property>
  <property fmtid="{D5CDD505-2E9C-101B-9397-08002B2CF9AE}" pid="4" name="LastSaved">
    <vt:filetime>2025-10-22T00:00:00Z</vt:filetime>
  </property>
  <property fmtid="{D5CDD505-2E9C-101B-9397-08002B2CF9AE}" pid="5" name="Producer">
    <vt:lpwstr>Skia/PDF m141</vt:lpwstr>
  </property>
</Properties>
</file>