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8" r:id="rId3"/>
    <p:sldMasterId id="2147483686" r:id="rId4"/>
    <p:sldMasterId id="2147483699" r:id="rId5"/>
  </p:sldMasterIdLst>
  <p:notesMasterIdLst>
    <p:notesMasterId r:id="rId55"/>
  </p:notesMasterIdLst>
  <p:sldIdLst>
    <p:sldId id="286" r:id="rId6"/>
    <p:sldId id="285" r:id="rId7"/>
    <p:sldId id="256" r:id="rId8"/>
    <p:sldId id="258" r:id="rId9"/>
    <p:sldId id="257" r:id="rId10"/>
    <p:sldId id="283" r:id="rId11"/>
    <p:sldId id="259" r:id="rId12"/>
    <p:sldId id="260" r:id="rId13"/>
    <p:sldId id="261" r:id="rId14"/>
    <p:sldId id="262" r:id="rId15"/>
    <p:sldId id="263" r:id="rId16"/>
    <p:sldId id="264" r:id="rId17"/>
    <p:sldId id="282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4" r:id="rId27"/>
    <p:sldId id="275" r:id="rId28"/>
    <p:sldId id="277" r:id="rId29"/>
    <p:sldId id="278" r:id="rId30"/>
    <p:sldId id="279" r:id="rId31"/>
    <p:sldId id="280" r:id="rId32"/>
    <p:sldId id="301" r:id="rId33"/>
    <p:sldId id="302" r:id="rId34"/>
    <p:sldId id="303" r:id="rId35"/>
    <p:sldId id="304" r:id="rId36"/>
    <p:sldId id="306" r:id="rId37"/>
    <p:sldId id="305" r:id="rId38"/>
    <p:sldId id="291" r:id="rId39"/>
    <p:sldId id="292" r:id="rId40"/>
    <p:sldId id="293" r:id="rId41"/>
    <p:sldId id="294" r:id="rId42"/>
    <p:sldId id="295" r:id="rId43"/>
    <p:sldId id="296" r:id="rId44"/>
    <p:sldId id="309" r:id="rId45"/>
    <p:sldId id="300" r:id="rId46"/>
    <p:sldId id="297" r:id="rId47"/>
    <p:sldId id="299" r:id="rId48"/>
    <p:sldId id="307" r:id="rId49"/>
    <p:sldId id="308" r:id="rId50"/>
    <p:sldId id="310" r:id="rId51"/>
    <p:sldId id="288" r:id="rId52"/>
    <p:sldId id="289" r:id="rId53"/>
    <p:sldId id="281" r:id="rId5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3" d="100"/>
          <a:sy n="73" d="100"/>
        </p:scale>
        <p:origin x="37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1" i="0" u="none" strike="noStrike">
                <a:solidFill>
                  <a:schemeClr val="bg1"/>
                </a:solidFill>
                <a:latin typeface="Arial"/>
              </a:defRPr>
            </a:pPr>
            <a:r>
              <a:rPr lang="en-US" sz="1800" b="1" i="0" u="none" strike="noStrike">
                <a:solidFill>
                  <a:schemeClr val="bg1"/>
                </a:solidFill>
                <a:latin typeface="Arial"/>
              </a:rPr>
              <a:t>Colorectal Cancer Risk Factor Distribution</a:t>
            </a:r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Colorectal Cancer Incidence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chemeClr val="tx2"/>
              </a:solidFill>
              <a:ln w="12700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1D-42E4-B9DF-84D479C154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1D-42E4-B9DF-84D479C1542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2700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D1D-42E4-B9DF-84D479C15421}"/>
              </c:ext>
            </c:extLst>
          </c:dPt>
          <c:dLbls>
            <c:dLbl>
              <c:idx val="0"/>
              <c:layout/>
              <c:numFmt formatCode="0%" sourceLinked="0"/>
              <c:spPr/>
              <c:txPr>
                <a:bodyPr/>
                <a:lstStyle/>
                <a:p>
                  <a:pPr>
                    <a:defRPr sz="2000" b="0" i="0" u="none" strike="noStrike">
                      <a:solidFill>
                        <a:schemeClr val="accent6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D1D-42E4-B9DF-84D479C15421}"/>
                </c:ext>
              </c:extLst>
            </c:dLbl>
            <c:dLbl>
              <c:idx val="1"/>
              <c:layout/>
              <c:numFmt formatCode="0%" sourceLinked="0"/>
              <c:spPr/>
              <c:txPr>
                <a:bodyPr/>
                <a:lstStyle/>
                <a:p>
                  <a:pPr>
                    <a:defRPr sz="2000" b="0" i="0" u="none" strike="noStrike">
                      <a:solidFill>
                        <a:schemeClr val="accent6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D1D-42E4-B9DF-84D479C15421}"/>
                </c:ext>
              </c:extLst>
            </c:dLbl>
            <c:dLbl>
              <c:idx val="2"/>
              <c:layout/>
              <c:numFmt formatCode="0%" sourceLinked="0"/>
              <c:spPr/>
              <c:txPr>
                <a:bodyPr/>
                <a:lstStyle/>
                <a:p>
                  <a:pPr>
                    <a:defRPr sz="2000" b="0" i="0" u="none" strike="noStrike">
                      <a:solidFill>
                        <a:schemeClr val="accent6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D1D-42E4-B9DF-84D479C1542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Age 50+</c:v>
                </c:pt>
                <c:pt idx="1">
                  <c:v>Family History</c:v>
                </c:pt>
                <c:pt idx="2">
                  <c:v>Dietary Factors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1D-42E4-B9DF-84D479C15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935675096687677"/>
          <c:w val="1"/>
          <c:h val="0.16506692504558426"/>
        </c:manualLayout>
      </c:layout>
      <c:overlay val="0"/>
      <c:txPr>
        <a:bodyPr/>
        <a:lstStyle/>
        <a:p>
          <a:pPr>
            <a:defRPr sz="2000">
              <a:solidFill>
                <a:schemeClr val="tx2">
                  <a:lumMod val="40000"/>
                  <a:lumOff val="60000"/>
                </a:schemeClr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600" b="0" i="0" u="none" strike="noStrike">
                <a:solidFill>
                  <a:schemeClr val="bg1"/>
                </a:solidFill>
                <a:latin typeface="Arial"/>
              </a:defRPr>
            </a:pPr>
            <a:r>
              <a:rPr lang="en-US" sz="1600" b="0" i="0" u="none" strike="noStrike" dirty="0">
                <a:solidFill>
                  <a:schemeClr val="bg1"/>
                </a:solidFill>
                <a:latin typeface="Arial"/>
              </a:rPr>
              <a:t>Distribution of Staging and Grading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Stage Distribution</c:v>
                </c:pt>
              </c:strCache>
            </c:strRef>
          </c:tx>
          <c:spPr>
            <a:solidFill>
              <a:schemeClr val="tx2"/>
            </a:solidFill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Stage I</c:v>
                </c:pt>
                <c:pt idx="1">
                  <c:v>Stage II</c:v>
                </c:pt>
                <c:pt idx="2">
                  <c:v>Stage III</c:v>
                </c:pt>
                <c:pt idx="3">
                  <c:v>Stage IV</c:v>
                </c:pt>
                <c:pt idx="4">
                  <c:v>Unknown</c:v>
                </c:pt>
                <c:pt idx="5">
                  <c:v>Total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</c:v>
                </c:pt>
                <c:pt idx="1">
                  <c:v>25</c:v>
                </c:pt>
                <c:pt idx="2">
                  <c:v>40</c:v>
                </c:pt>
                <c:pt idx="3">
                  <c:v>20</c:v>
                </c:pt>
                <c:pt idx="4">
                  <c:v>5</c:v>
                </c:pt>
                <c:pt idx="5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3-43B2-9CD4-59DE1B55CB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Distribution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Well Differentiated</c:v>
                </c:pt>
                <c:pt idx="1">
                  <c:v>Moderately Differentiated</c:v>
                </c:pt>
                <c:pt idx="2">
                  <c:v>Poorly Differentiated</c:v>
                </c:pt>
                <c:pt idx="3">
                  <c:v>Undifferentiated</c:v>
                </c:pt>
                <c:pt idx="4">
                  <c:v>Unknown</c:v>
                </c:pt>
                <c:pt idx="5">
                  <c:v>Total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30</c:v>
                </c:pt>
                <c:pt idx="1">
                  <c:v>50</c:v>
                </c:pt>
                <c:pt idx="2">
                  <c:v>15</c:v>
                </c:pt>
                <c:pt idx="3">
                  <c:v>5</c:v>
                </c:pt>
                <c:pt idx="4">
                  <c:v>5</c:v>
                </c:pt>
                <c:pt idx="5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53-43B2-9CD4-59DE1B55C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3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>
                    <a:solidFill>
                      <a:schemeClr val="bg1"/>
                    </a:solidFill>
                    <a:latin typeface="Arial"/>
                  </a:defRPr>
                </a:pPr>
                <a:r>
                  <a:rPr lang="en-US" sz="1600" b="0" i="0" u="none" strike="noStrike">
                    <a:solidFill>
                      <a:schemeClr val="bg1"/>
                    </a:solidFill>
                    <a:latin typeface="Arial"/>
                  </a:rPr>
                  <a:t>Stages and Grades of Colorectal Cancer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spPr>
          <a:ln w="12700" cap="flat">
            <a:solidFill>
              <a:schemeClr val="bg1"/>
            </a:solidFill>
            <a:prstDash val="solid"/>
            <a:round/>
          </a:ln>
        </c:spPr>
        <c:txPr>
          <a:bodyPr/>
          <a:lstStyle/>
          <a:p>
            <a:pPr>
              <a:defRPr sz="1400" b="0" i="0" u="none" strike="noStrike">
                <a:solidFill>
                  <a:schemeClr val="bg1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 b="0" i="0" u="none" strike="noStrike">
                    <a:solidFill>
                      <a:schemeClr val="bg1"/>
                    </a:solidFill>
                    <a:latin typeface="Arial"/>
                  </a:defRPr>
                </a:pPr>
                <a:r>
                  <a:rPr lang="en-US" sz="1600" b="0" i="0" u="none" strike="noStrike">
                    <a:solidFill>
                      <a:schemeClr val="bg1"/>
                    </a:solidFill>
                    <a:latin typeface="Arial"/>
                  </a:rPr>
                  <a:t>Number of Patients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 w="12700" cap="flat">
            <a:solidFill>
              <a:schemeClr val="bg1"/>
            </a:solidFill>
            <a:prstDash val="solid"/>
            <a:round/>
          </a:ln>
        </c:spPr>
        <c:txPr>
          <a:bodyPr/>
          <a:lstStyle/>
          <a:p>
            <a:pPr>
              <a:defRPr sz="1400" b="0" i="0" u="none" strike="noStrike">
                <a:solidFill>
                  <a:schemeClr val="bg1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93732018630362"/>
          <c:y val="0.92791550786089294"/>
          <c:w val="0.73507078278609905"/>
          <c:h val="7.2084492139107073E-2"/>
        </c:manualLayout>
      </c:layout>
      <c:overlay val="0"/>
      <c:txPr>
        <a:bodyPr/>
        <a:lstStyle/>
        <a:p>
          <a:pPr>
            <a:defRPr sz="1800">
              <a:solidFill>
                <a:schemeClr val="bg1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94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11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36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6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4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8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7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06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209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90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514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12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41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9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36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8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38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2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593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278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27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49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32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37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24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03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8413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611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636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06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84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633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4C81A00-60BB-2549-A3F1-B282A889EB8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41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7D45103-AF16-8C4B-89EA-1425A861200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28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7F7242D-913E-AB48-853A-911A7E0CB62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87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3891E04-AC65-BE4F-B579-FE987AE689B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3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02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312AC75-B58A-FB4A-B136-19B79C5A029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8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A7E586D-0664-E342-B5F3-41586A9D77C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95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42C7557-3B20-CE48-922B-AE397827942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93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F5D1B9-BAEE-4B45-A97C-868191E3CD82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8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2C5819E-875A-204F-9F14-99A3226AF4A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2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872F978-08EF-1147-93CD-7D716607A301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59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7E62725-BA96-F14C-BDEF-75A3DA8E078E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6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FE160FA-3616-7A45-8308-6C03E2CD6CA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01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EF2DC-D468-4159-8DB4-A1926CFD51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02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17033-3B2E-4061-B6B1-4A292592B1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6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15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73E9B3-95A2-47C8-A9C1-A141A5E48C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67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CB34D1-7726-4E59-A10A-473D7FD90A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82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DFAB7-4FC5-4105-A686-DB942B0F2A9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76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8916A3-A1F4-42F1-9DBC-DDFF658CCB4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36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C1736-62D8-436E-BA8F-4D36D6F157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22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4ED7D-88C2-4766-BFF3-8E3D17FC1A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06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60A91-A4BA-4A97-88C6-D96D2EBFFF7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49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D6D54-43EE-4F15-903B-2B73ECE24D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18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83F1E-DED4-4984-9957-2B07253E9E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55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941E78-654E-4BE4-AA63-45D76DE4F66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2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2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03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6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80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05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391BB9C-E65F-6749-8B25-A53CFD85CDD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8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3B41D-8AE1-4D1C-A869-FB3C9380F6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8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8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chart" Target="../charts/chart2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28.jpg"/><Relationship Id="rId10" Type="http://schemas.openxmlformats.org/officeDocument/2006/relationships/image" Target="../media/image18.png"/><Relationship Id="rId4" Type="http://schemas.openxmlformats.org/officeDocument/2006/relationships/image" Target="../media/image35.svg"/><Relationship Id="rId9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4" Type="http://schemas.openxmlformats.org/officeDocument/2006/relationships/image" Target="../media/image39.sv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8.svg"/><Relationship Id="rId5" Type="http://schemas.openxmlformats.org/officeDocument/2006/relationships/image" Target="../media/image31.jpg"/><Relationship Id="rId10" Type="http://schemas.openxmlformats.org/officeDocument/2006/relationships/image" Target="../media/image16.png"/><Relationship Id="rId4" Type="http://schemas.openxmlformats.org/officeDocument/2006/relationships/image" Target="../media/image35.svg"/><Relationship Id="rId9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3.png"/><Relationship Id="rId18" Type="http://schemas.openxmlformats.org/officeDocument/2006/relationships/image" Target="../media/image47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8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10" Type="http://schemas.openxmlformats.org/officeDocument/2006/relationships/image" Target="../media/image43.svg"/><Relationship Id="rId19" Type="http://schemas.openxmlformats.org/officeDocument/2006/relationships/image" Target="../media/image35.png"/><Relationship Id="rId4" Type="http://schemas.openxmlformats.org/officeDocument/2006/relationships/image" Target="../media/image4.svg"/><Relationship Id="rId9" Type="http://schemas.openxmlformats.org/officeDocument/2006/relationships/image" Target="../media/image32.png"/><Relationship Id="rId1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23.sv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1"/>
          <p:cNvSpPr/>
          <p:nvPr/>
        </p:nvSpPr>
        <p:spPr>
          <a:xfrm>
            <a:off x="438411" y="2026311"/>
            <a:ext cx="10446707" cy="37408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Challenges and Opportunities: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Cancer cell heterogeneity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Resistance to Therapy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en-US" sz="4800" b="1" dirty="0" smtClean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Colorectal Cancer</a:t>
            </a:r>
            <a:endParaRPr lang="en-US" sz="4800" dirty="0"/>
          </a:p>
        </p:txBody>
      </p:sp>
      <p:sp>
        <p:nvSpPr>
          <p:cNvPr id="8" name="Text 3"/>
          <p:cNvSpPr/>
          <p:nvPr/>
        </p:nvSpPr>
        <p:spPr>
          <a:xfrm>
            <a:off x="5979262" y="5439766"/>
            <a:ext cx="5785409" cy="3273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3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7523683" y="-258775"/>
            <a:ext cx="4406494" cy="49286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Clinical Manifestations and Symptoms</a:t>
            </a:r>
            <a:endParaRPr lang="en-US" sz="36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2141" y="1180490"/>
            <a:ext cx="417881" cy="41422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1694" y="1267358"/>
            <a:ext cx="256032" cy="241402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15975" y="1202436"/>
            <a:ext cx="241218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Abdominal Pain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715975" y="1605686"/>
            <a:ext cx="2412187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Often intermittent, this pain can vary in intensity and location.</a:t>
            </a:r>
            <a:endParaRPr lang="en-US" sz="1600" dirty="0"/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228746" y="1180490"/>
            <a:ext cx="417881" cy="414223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11957" y="1267358"/>
            <a:ext cx="256032" cy="241402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3733495" y="1202436"/>
            <a:ext cx="241218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Change in Bowel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3733495" y="1605686"/>
            <a:ext cx="2412187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may include diarrhea, constipation, or change in stool caliber.</a:t>
            </a:r>
            <a:endParaRPr lang="en-US" sz="1600" dirty="0"/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2141" y="3023921"/>
            <a:ext cx="417881" cy="414223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715975" y="3045866"/>
            <a:ext cx="241218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Rectal Bleeding</a:t>
            </a:r>
            <a:endParaRPr lang="en-US" sz="1600" dirty="0"/>
          </a:p>
        </p:txBody>
      </p:sp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1694" y="3110789"/>
            <a:ext cx="256032" cy="241402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715975" y="3445459"/>
            <a:ext cx="2412187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Blood may be visible in stool or on toilet paper during bowel movements.</a:t>
            </a:r>
            <a:endParaRPr lang="en-US" sz="160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228746" y="3023921"/>
            <a:ext cx="417881" cy="414223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11957" y="3110789"/>
            <a:ext cx="256032" cy="241402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3733495" y="3045866"/>
            <a:ext cx="241218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 Loss</a:t>
            </a:r>
            <a:endParaRPr lang="en-US" sz="1600" dirty="0"/>
          </a:p>
        </p:txBody>
      </p:sp>
      <p:sp>
        <p:nvSpPr>
          <p:cNvPr id="20" name="Text 8"/>
          <p:cNvSpPr/>
          <p:nvPr/>
        </p:nvSpPr>
        <p:spPr>
          <a:xfrm>
            <a:off x="3733495" y="3445459"/>
            <a:ext cx="2412187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Unexplained weight loss without any noticeable diet or exercise changes.</a:t>
            </a:r>
            <a:endParaRPr lang="en-US" sz="1600" dirty="0"/>
          </a:p>
        </p:txBody>
      </p:sp>
      <p:sp>
        <p:nvSpPr>
          <p:cNvPr id="22" name="Text 9"/>
          <p:cNvSpPr/>
          <p:nvPr/>
        </p:nvSpPr>
        <p:spPr>
          <a:xfrm>
            <a:off x="715975" y="4885639"/>
            <a:ext cx="241218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Fatigue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Text 10"/>
          <p:cNvSpPr/>
          <p:nvPr/>
        </p:nvSpPr>
        <p:spPr>
          <a:xfrm>
            <a:off x="715975" y="5287975"/>
            <a:ext cx="2412187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Patients often report a persistent feeling of tiredness or lack of energy.</a:t>
            </a:r>
            <a:endParaRPr lang="en-US" sz="1600" dirty="0"/>
          </a:p>
        </p:txBody>
      </p:sp>
      <p:pic>
        <p:nvPicPr>
          <p:cNvPr id="26" name="Image 1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11957" y="4949647"/>
            <a:ext cx="256032" cy="241402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3733495" y="4885639"/>
            <a:ext cx="241218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Nausea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8" name="Text 12"/>
          <p:cNvSpPr/>
          <p:nvPr/>
        </p:nvSpPr>
        <p:spPr>
          <a:xfrm>
            <a:off x="3733495" y="5287975"/>
            <a:ext cx="2412187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may be accompanied by vomiting and reduced appetite in some cases.</a:t>
            </a:r>
            <a:endParaRPr lang="en-US" sz="1600" dirty="0"/>
          </a:p>
        </p:txBody>
      </p:sp>
      <p:pic>
        <p:nvPicPr>
          <p:cNvPr id="29" name="Image 1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46266" y="4863694"/>
            <a:ext cx="417881" cy="414223"/>
          </a:xfrm>
          <a:prstGeom prst="rect">
            <a:avLst/>
          </a:prstGeom>
        </p:spPr>
      </p:pic>
      <p:pic>
        <p:nvPicPr>
          <p:cNvPr id="30" name="Image 1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28562" y="4949647"/>
            <a:ext cx="256032" cy="241402"/>
          </a:xfrm>
          <a:prstGeom prst="rect">
            <a:avLst/>
          </a:prstGeom>
        </p:spPr>
      </p:pic>
      <p:sp>
        <p:nvSpPr>
          <p:cNvPr id="31" name="Text 13"/>
          <p:cNvSpPr/>
          <p:nvPr/>
        </p:nvSpPr>
        <p:spPr>
          <a:xfrm>
            <a:off x="6750101" y="4885639"/>
            <a:ext cx="2246681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Bloating</a:t>
            </a:r>
            <a:endParaRPr lang="en-US" sz="1600" dirty="0"/>
          </a:p>
        </p:txBody>
      </p:sp>
      <p:sp>
        <p:nvSpPr>
          <p:cNvPr id="32" name="Text 14"/>
          <p:cNvSpPr/>
          <p:nvPr/>
        </p:nvSpPr>
        <p:spPr>
          <a:xfrm>
            <a:off x="6750101" y="5287975"/>
            <a:ext cx="2246681" cy="1260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Patients frequently experience feelings of fullness or abdominal distension.</a:t>
            </a:r>
            <a:endParaRPr lang="en-US" sz="1600" dirty="0"/>
          </a:p>
        </p:txBody>
      </p:sp>
      <p:pic>
        <p:nvPicPr>
          <p:cNvPr id="33" name="Image 1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11106302" y="5911596"/>
            <a:ext cx="1087222" cy="946404"/>
          </a:xfrm>
          <a:prstGeom prst="rect">
            <a:avLst/>
          </a:prstGeom>
        </p:spPr>
      </p:pic>
      <p:pic>
        <p:nvPicPr>
          <p:cNvPr id="24" name="Image 14" descr="preencoded.png">
            <a:extLst>
              <a:ext uri="{FF2B5EF4-FFF2-40B4-BE49-F238E27FC236}">
                <a16:creationId xmlns:a16="http://schemas.microsoft.com/office/drawing/2014/main" id="{0071B396-9756-C91B-527F-E769027A5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1110" y="4909155"/>
            <a:ext cx="417881" cy="414223"/>
          </a:xfrm>
          <a:prstGeom prst="rect">
            <a:avLst/>
          </a:prstGeom>
        </p:spPr>
      </p:pic>
      <p:pic>
        <p:nvPicPr>
          <p:cNvPr id="35" name="Image 15" descr="preencoded.png">
            <a:extLst>
              <a:ext uri="{FF2B5EF4-FFF2-40B4-BE49-F238E27FC236}">
                <a16:creationId xmlns:a16="http://schemas.microsoft.com/office/drawing/2014/main" id="{51AB22FC-3320-8D7B-4689-CFB48B183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2609" y="4288079"/>
            <a:ext cx="256032" cy="241402"/>
          </a:xfrm>
          <a:prstGeom prst="rect">
            <a:avLst/>
          </a:prstGeom>
        </p:spPr>
      </p:pic>
      <p:pic>
        <p:nvPicPr>
          <p:cNvPr id="36" name="Image 15" descr="preencoded.png">
            <a:extLst>
              <a:ext uri="{FF2B5EF4-FFF2-40B4-BE49-F238E27FC236}">
                <a16:creationId xmlns:a16="http://schemas.microsoft.com/office/drawing/2014/main" id="{C8D1EBA3-A273-E0A2-6ACC-FF94536312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2034" y="4995565"/>
            <a:ext cx="256032" cy="241402"/>
          </a:xfrm>
          <a:prstGeom prst="rect">
            <a:avLst/>
          </a:prstGeom>
        </p:spPr>
      </p:pic>
      <p:pic>
        <p:nvPicPr>
          <p:cNvPr id="37" name="Image 14" descr="preencoded.png">
            <a:extLst>
              <a:ext uri="{FF2B5EF4-FFF2-40B4-BE49-F238E27FC236}">
                <a16:creationId xmlns:a16="http://schemas.microsoft.com/office/drawing/2014/main" id="{CB04E259-2E49-D68B-1DBB-AFB74BE92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07384" y="4873752"/>
            <a:ext cx="417881" cy="414223"/>
          </a:xfrm>
          <a:prstGeom prst="rect">
            <a:avLst/>
          </a:prstGeom>
        </p:spPr>
      </p:pic>
      <p:pic>
        <p:nvPicPr>
          <p:cNvPr id="38" name="Image 15" descr="preencoded.png">
            <a:extLst>
              <a:ext uri="{FF2B5EF4-FFF2-40B4-BE49-F238E27FC236}">
                <a16:creationId xmlns:a16="http://schemas.microsoft.com/office/drawing/2014/main" id="{72CD41E4-64EA-C362-CFAB-05CD49F2F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84194" y="4974214"/>
            <a:ext cx="256032" cy="241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841" y="889254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Diagnostic Imaging Techniques in Colorectal Cancer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 flipV="1">
            <a:off x="2962656" y="3574390"/>
            <a:ext cx="6259982" cy="6259982"/>
          </a:xfrm>
          <a:prstGeom prst="arc">
            <a:avLst>
              <a:gd name="adj1" fmla="val 0"/>
              <a:gd name="adj2" fmla="val 10800000"/>
            </a:avLst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https://slide-appai.s3.us-west-1.amazonaws.com/ppt-files-prod/68648b3e8bca3dfa84415672/image_1751419737680_qxj1z5686yr.png?X-Amz-Algorithm=AWS4-HMAC-SHA256&amp;X-Amz-Credential=AKIARQE3I5HGFMTMBRLT%2F20250702%2Fus-west-1%2Fs3%2Faws4_request&amp;X-Amz-Date=20250702T012908Z&amp;X-Amz-Expires=86400&amp;X-Amz-Signature=b3db12564097ecc1bf98949e94a0e669173542003f5551e8fa26f07ae4d1550a&amp;X-Amz-SignedHeaders=host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99409" y="4092854"/>
            <a:ext cx="5198364" cy="520202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6670548"/>
            <a:ext cx="12189866" cy="187452"/>
          </a:xfrm>
          <a:prstGeom prst="rect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865730" y="5454396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912364" y="550103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955341" y="5579669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94767" y="3899002"/>
            <a:ext cx="3088843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18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CT Scan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94767" y="4345229"/>
            <a:ext cx="3088843" cy="9537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 for staging and identifying metastases in colorectal cancer.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4550054" y="3520440"/>
            <a:ext cx="594360" cy="59436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597603" y="3567989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640580" y="3650285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94767" y="2131466"/>
            <a:ext cx="5302606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18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MRI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94767" y="2574036"/>
            <a:ext cx="5302606" cy="522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Useful in evaluating tumor invasion in peritoneal and pelvic regions.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7049110" y="3520440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7095744" y="3567989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7138721" y="3650285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692494" y="2131466"/>
            <a:ext cx="5306263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8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Ultrasound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6692494" y="2574036"/>
            <a:ext cx="5306263" cy="522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Helpful in detecting liver lesions and guiding biopsies for diagnosis.</a:t>
            </a:r>
            <a:endParaRPr lang="en-US" dirty="0"/>
          </a:p>
        </p:txBody>
      </p:sp>
      <p:sp>
        <p:nvSpPr>
          <p:cNvPr id="21" name="Shape 18"/>
          <p:cNvSpPr/>
          <p:nvPr/>
        </p:nvSpPr>
        <p:spPr>
          <a:xfrm>
            <a:off x="8715146" y="5450738"/>
            <a:ext cx="594360" cy="59436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8762695" y="5497373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8805672" y="5579669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8924544" y="3899002"/>
            <a:ext cx="3074213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8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PET Scan</a:t>
            </a:r>
            <a:endParaRPr lang="en-US" sz="1800" dirty="0"/>
          </a:p>
        </p:txBody>
      </p:sp>
      <p:sp>
        <p:nvSpPr>
          <p:cNvPr id="25" name="Text 22"/>
          <p:cNvSpPr/>
          <p:nvPr/>
        </p:nvSpPr>
        <p:spPr>
          <a:xfrm>
            <a:off x="8924544" y="4345229"/>
            <a:ext cx="3074213" cy="9537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Assists in assessing cancer recurrence and metabolic activity of tumors.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Biomarkers for Screening and Prognosis</a:t>
            </a:r>
            <a:endParaRPr lang="en-US" sz="3200" dirty="0"/>
          </a:p>
        </p:txBody>
      </p:sp>
      <p:graphicFrame>
        <p:nvGraphicFramePr>
          <p:cNvPr id="1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48564"/>
              </p:ext>
            </p:extLst>
          </p:nvPr>
        </p:nvGraphicFramePr>
        <p:xfrm>
          <a:off x="191110" y="1033272"/>
          <a:ext cx="11811303" cy="3903573"/>
        </p:xfrm>
        <a:graphic>
          <a:graphicData uri="http://schemas.openxmlformats.org/drawingml/2006/table">
            <a:tbl>
              <a:tblPr/>
              <a:tblGrid>
                <a:gridCol w="1687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7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7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7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73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95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Type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Specimen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Sensitivity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Specificity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Usage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Clinical Benefit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84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CEA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Tumor Marker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Blood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70%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80%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Monitoring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Recurrence indication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84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KRAS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Genetic Mutation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Tumor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45%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90%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Targeted therapy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Predicts response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84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MSI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Molecular Signature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Tissue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50%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85%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Prognostic tool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Survival insight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47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NCCN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Guideline Criteria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Clinical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Variable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Variable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Risk assessment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Treatment decisions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" name="Shape 1"/>
          <p:cNvSpPr/>
          <p:nvPr/>
        </p:nvSpPr>
        <p:spPr>
          <a:xfrm>
            <a:off x="1479499" y="5349240"/>
            <a:ext cx="0" cy="26609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2"/>
          <p:cNvSpPr/>
          <p:nvPr/>
        </p:nvSpPr>
        <p:spPr>
          <a:xfrm>
            <a:off x="1479499" y="5349240"/>
            <a:ext cx="107140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3"/>
          <p:cNvSpPr/>
          <p:nvPr/>
        </p:nvSpPr>
        <p:spPr>
          <a:xfrm>
            <a:off x="194767" y="5586984"/>
            <a:ext cx="2574036" cy="464515"/>
          </a:xfrm>
          <a:prstGeom prst="roundRect">
            <a:avLst>
              <a:gd name="adj" fmla="val 196850"/>
            </a:avLst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194767" y="5648249"/>
            <a:ext cx="2574036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 Points</a:t>
            </a:r>
            <a:endParaRPr lang="en-US" sz="1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82796" y="5057546"/>
            <a:ext cx="583387" cy="587045"/>
          </a:xfrm>
          <a:prstGeom prst="rect">
            <a:avLst/>
          </a:prstGeom>
        </p:spPr>
      </p:pic>
      <p:sp>
        <p:nvSpPr>
          <p:cNvPr id="3" name="Text 5"/>
          <p:cNvSpPr/>
          <p:nvPr/>
        </p:nvSpPr>
        <p:spPr>
          <a:xfrm>
            <a:off x="4125773" y="51800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2980944" y="5756148"/>
            <a:ext cx="2793492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CEA Levels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2768803" y="6069787"/>
            <a:ext cx="3001975" cy="600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Elevated CEA signifies advanced disease progression.</a:t>
            </a:r>
            <a:endParaRPr lang="en-US" sz="16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99986" y="5057546"/>
            <a:ext cx="583387" cy="58704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239305" y="51800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094476" y="5756148"/>
            <a:ext cx="2793492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KRAS Mutation</a:t>
            </a:r>
            <a:endParaRPr lang="en-US" sz="1400" dirty="0"/>
          </a:p>
        </p:txBody>
      </p:sp>
      <p:sp>
        <p:nvSpPr>
          <p:cNvPr id="16" name="Text 10"/>
          <p:cNvSpPr/>
          <p:nvPr/>
        </p:nvSpPr>
        <p:spPr>
          <a:xfrm>
            <a:off x="5882335" y="6069787"/>
            <a:ext cx="3001975" cy="600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Presence indicates resistance to specific therapies.</a:t>
            </a:r>
            <a:endParaRPr lang="en-US" sz="16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14432" y="5057546"/>
            <a:ext cx="583387" cy="58704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357409" y="51800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9208922" y="5756148"/>
            <a:ext cx="2793492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MSI Status</a:t>
            </a:r>
            <a:endParaRPr lang="en-US" sz="1400" dirty="0"/>
          </a:p>
        </p:txBody>
      </p:sp>
      <p:sp>
        <p:nvSpPr>
          <p:cNvPr id="20" name="Text 13"/>
          <p:cNvSpPr/>
          <p:nvPr/>
        </p:nvSpPr>
        <p:spPr>
          <a:xfrm>
            <a:off x="8996781" y="6069787"/>
            <a:ext cx="3001975" cy="600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 MSI correlates with better immunotherapy response.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52395" y="2796850"/>
            <a:ext cx="7816241" cy="2660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5698" rIns="0" bIns="1713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Treatment Options by Stage: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Stage 0: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Removal of the polyp during colonoscopy.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Stage I-II: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Surgery (colectomy) with or without chemotherapy.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Stage III: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Surgery, chemotherapy, and possibly immunotherapy.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Stage IV: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Chemotherapy, immunotherapy, and possibly targeted therapy. 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Staging and Grading of Colorectal Cancer</a:t>
            </a:r>
            <a:endParaRPr lang="en-US" sz="3200" dirty="0"/>
          </a:p>
        </p:txBody>
      </p:sp>
      <p:graphicFrame>
        <p:nvGraphicFramePr>
          <p:cNvPr id="6" name="Chart 0"/>
          <p:cNvGraphicFramePr/>
          <p:nvPr>
            <p:extLst>
              <p:ext uri="{D42A27DB-BD31-4B8C-83A1-F6EECF244321}">
                <p14:modId xmlns:p14="http://schemas.microsoft.com/office/powerpoint/2010/main" val="2347733744"/>
              </p:ext>
            </p:extLst>
          </p:nvPr>
        </p:nvGraphicFramePr>
        <p:xfrm>
          <a:off x="322326" y="1377543"/>
          <a:ext cx="6703466" cy="456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Shape 3"/>
          <p:cNvSpPr/>
          <p:nvPr/>
        </p:nvSpPr>
        <p:spPr>
          <a:xfrm>
            <a:off x="7909560" y="1685239"/>
            <a:ext cx="0" cy="3949294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4"/>
          <p:cNvSpPr/>
          <p:nvPr/>
        </p:nvSpPr>
        <p:spPr>
          <a:xfrm>
            <a:off x="7913218" y="1681582"/>
            <a:ext cx="2098548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8024774" y="1497787"/>
            <a:ext cx="3276295" cy="367589"/>
          </a:xfrm>
          <a:prstGeom prst="rect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8028432" y="1497787"/>
            <a:ext cx="3261665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Snapshot</a:t>
            </a:r>
            <a:endParaRPr lang="en-US" sz="18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9870" y="2566721"/>
            <a:ext cx="522122" cy="5257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686446" y="2678278"/>
            <a:ext cx="446227" cy="3026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244230" y="2415845"/>
            <a:ext cx="375818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IV Prevalence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8244230" y="2778862"/>
            <a:ext cx="3758184" cy="460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20% of patients are diagnosed at advanced stage.</a:t>
            </a:r>
            <a:endParaRPr lang="en-US" sz="160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9870" y="3992270"/>
            <a:ext cx="522122" cy="5257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686446" y="4086454"/>
            <a:ext cx="44622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8244230" y="3841394"/>
            <a:ext cx="375818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Grading Impact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8244230" y="4204411"/>
            <a:ext cx="3758184" cy="460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15% have poorly differentiated tumors, affecting prognosis.</a:t>
            </a:r>
            <a:endParaRPr lang="en-US" sz="160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9870" y="5417820"/>
            <a:ext cx="522122" cy="522122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686446" y="5512003"/>
            <a:ext cx="44622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4"/>
          <p:cNvSpPr/>
          <p:nvPr/>
        </p:nvSpPr>
        <p:spPr>
          <a:xfrm>
            <a:off x="8244230" y="5270602"/>
            <a:ext cx="375818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II Diagnosis</a:t>
            </a:r>
            <a:endParaRPr lang="en-US" sz="1600" dirty="0"/>
          </a:p>
        </p:txBody>
      </p:sp>
      <p:sp>
        <p:nvSpPr>
          <p:cNvPr id="22" name="Text 15"/>
          <p:cNvSpPr/>
          <p:nvPr/>
        </p:nvSpPr>
        <p:spPr>
          <a:xfrm>
            <a:off x="8244230" y="5629961"/>
            <a:ext cx="3758184" cy="460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25% diagnosed at this moderate stage requirement.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909974"/>
            <a:ext cx="10404043" cy="294802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28854" y="4558284"/>
            <a:ext cx="5770778" cy="16376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Treatment Modalities: Surgery Overview</a:t>
            </a:r>
            <a:endParaRPr lang="en-US" sz="3200" dirty="0"/>
          </a:p>
        </p:txBody>
      </p:sp>
      <p:sp>
        <p:nvSpPr>
          <p:cNvPr id="5" name="Shape 1"/>
          <p:cNvSpPr/>
          <p:nvPr/>
        </p:nvSpPr>
        <p:spPr>
          <a:xfrm>
            <a:off x="381305" y="594360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2"/>
          <p:cNvSpPr/>
          <p:nvPr/>
        </p:nvSpPr>
        <p:spPr>
          <a:xfrm>
            <a:off x="1036930" y="425196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3"/>
          <p:cNvSpPr/>
          <p:nvPr/>
        </p:nvSpPr>
        <p:spPr>
          <a:xfrm>
            <a:off x="1083564" y="47183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1083564" y="536753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428854" y="1213409"/>
            <a:ext cx="18790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Surgical Options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428854" y="1616659"/>
            <a:ext cx="1814170" cy="13862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Various surgical techniques available for colorectal cancer treatment.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2765146" y="590702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3375964" y="655116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3414828" y="700379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3415474" y="819078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800" dirty="0"/>
          </a:p>
        </p:txBody>
      </p:sp>
      <p:sp>
        <p:nvSpPr>
          <p:cNvPr id="15" name="Text 11"/>
          <p:cNvSpPr/>
          <p:nvPr/>
        </p:nvSpPr>
        <p:spPr>
          <a:xfrm>
            <a:off x="2811780" y="1561847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Preoperative Assessment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2811780" y="1890065"/>
            <a:ext cx="1814170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Thorough evaluation of patient health before surgical intervention.</a:t>
            </a:r>
            <a:endParaRPr lang="en-US" sz="1400" dirty="0"/>
          </a:p>
        </p:txBody>
      </p:sp>
      <p:sp>
        <p:nvSpPr>
          <p:cNvPr id="17" name="Shape 13"/>
          <p:cNvSpPr/>
          <p:nvPr/>
        </p:nvSpPr>
        <p:spPr>
          <a:xfrm>
            <a:off x="5148072" y="910742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5795600" y="1131894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5"/>
          <p:cNvSpPr/>
          <p:nvPr/>
        </p:nvSpPr>
        <p:spPr>
          <a:xfrm>
            <a:off x="5829302" y="1181284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6"/>
          <p:cNvSpPr/>
          <p:nvPr/>
        </p:nvSpPr>
        <p:spPr>
          <a:xfrm>
            <a:off x="5857646" y="1259358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800" dirty="0"/>
          </a:p>
        </p:txBody>
      </p:sp>
      <p:sp>
        <p:nvSpPr>
          <p:cNvPr id="21" name="Text 17"/>
          <p:cNvSpPr/>
          <p:nvPr/>
        </p:nvSpPr>
        <p:spPr>
          <a:xfrm>
            <a:off x="5202022" y="2017624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Minimally Invasive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5229759" y="2407615"/>
            <a:ext cx="1814170" cy="13990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Laparoscopic surgeries offer reduced recovery times and scarring.</a:t>
            </a:r>
            <a:endParaRPr lang="en-US" sz="1400" dirty="0"/>
          </a:p>
        </p:txBody>
      </p:sp>
      <p:sp>
        <p:nvSpPr>
          <p:cNvPr id="23" name="Shape 19"/>
          <p:cNvSpPr/>
          <p:nvPr/>
        </p:nvSpPr>
        <p:spPr>
          <a:xfrm>
            <a:off x="7538314" y="1706270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0"/>
          <p:cNvSpPr/>
          <p:nvPr/>
        </p:nvSpPr>
        <p:spPr>
          <a:xfrm>
            <a:off x="8184337" y="1996134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1"/>
          <p:cNvSpPr/>
          <p:nvPr/>
        </p:nvSpPr>
        <p:spPr>
          <a:xfrm>
            <a:off x="8229600" y="2041397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26" name="Text 22"/>
          <p:cNvSpPr/>
          <p:nvPr/>
        </p:nvSpPr>
        <p:spPr>
          <a:xfrm>
            <a:off x="8212087" y="2116150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800" dirty="0"/>
          </a:p>
        </p:txBody>
      </p:sp>
      <p:sp>
        <p:nvSpPr>
          <p:cNvPr id="27" name="Text 23"/>
          <p:cNvSpPr/>
          <p:nvPr/>
        </p:nvSpPr>
        <p:spPr>
          <a:xfrm>
            <a:off x="7578546" y="2803094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Postoperative Care</a:t>
            </a:r>
            <a:endParaRPr lang="en-US" sz="1600" dirty="0"/>
          </a:p>
        </p:txBody>
      </p:sp>
      <p:sp>
        <p:nvSpPr>
          <p:cNvPr id="28" name="Text 24"/>
          <p:cNvSpPr/>
          <p:nvPr/>
        </p:nvSpPr>
        <p:spPr>
          <a:xfrm>
            <a:off x="7530998" y="3172054"/>
            <a:ext cx="1814170" cy="13862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Monitoring and support are crucial for optimal recovery post-surgery.</a:t>
            </a:r>
            <a:endParaRPr lang="en-US" sz="1400" dirty="0"/>
          </a:p>
        </p:txBody>
      </p:sp>
      <p:sp>
        <p:nvSpPr>
          <p:cNvPr id="29" name="Shape 25"/>
          <p:cNvSpPr/>
          <p:nvPr/>
        </p:nvSpPr>
        <p:spPr>
          <a:xfrm>
            <a:off x="9921240" y="3254350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6"/>
          <p:cNvSpPr/>
          <p:nvPr/>
        </p:nvSpPr>
        <p:spPr>
          <a:xfrm>
            <a:off x="10688422" y="3059582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7"/>
          <p:cNvSpPr/>
          <p:nvPr/>
        </p:nvSpPr>
        <p:spPr>
          <a:xfrm>
            <a:off x="10735056" y="3107131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8"/>
          <p:cNvSpPr/>
          <p:nvPr/>
        </p:nvSpPr>
        <p:spPr>
          <a:xfrm>
            <a:off x="10735056" y="3172054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800" dirty="0"/>
          </a:p>
        </p:txBody>
      </p:sp>
      <p:sp>
        <p:nvSpPr>
          <p:cNvPr id="33" name="Text 29"/>
          <p:cNvSpPr/>
          <p:nvPr/>
        </p:nvSpPr>
        <p:spPr>
          <a:xfrm>
            <a:off x="9968789" y="3848710"/>
            <a:ext cx="203362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Long-term Follow-up</a:t>
            </a:r>
            <a:endParaRPr lang="en-US" sz="1600" dirty="0"/>
          </a:p>
        </p:txBody>
      </p:sp>
      <p:sp>
        <p:nvSpPr>
          <p:cNvPr id="34" name="Text 30"/>
          <p:cNvSpPr/>
          <p:nvPr/>
        </p:nvSpPr>
        <p:spPr>
          <a:xfrm>
            <a:off x="9968789" y="4251960"/>
            <a:ext cx="203362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assessments needed to monitor for recurrence of cancer.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Chemotherapy Regimens for Colorectal Cancer</a:t>
            </a:r>
            <a:endParaRPr lang="en-US" sz="3200" dirty="0"/>
          </a:p>
        </p:txBody>
      </p:sp>
      <p:graphicFrame>
        <p:nvGraphicFramePr>
          <p:cNvPr id="13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191110" y="1033272"/>
          <a:ext cx="11811306" cy="3903573"/>
        </p:xfrm>
        <a:graphic>
          <a:graphicData uri="http://schemas.openxmlformats.org/drawingml/2006/table">
            <a:tbl>
              <a:tblPr/>
              <a:tblGrid>
                <a:gridCol w="196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8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8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95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FOLFOX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XELOX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FOLFIRI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CAPOX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Single Agent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84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Regimen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Oxaliplatin + 5-FU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IV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30-50% response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Neutropenia, diarrhea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Text Here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84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Administration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Capecitabine + Oxaliplatin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Oral/IV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40-60% response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Fatigue, neuropathy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Text Here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84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Efficacy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Irinotecan + 5-FU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IV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30-50% response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Nausea, vomiting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Text Here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47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Side Effects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Oxaliplatin + Capecitabine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IV/Oral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35-55% response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Diarrhea, hand-foot syndrome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Text Here</a:t>
                      </a: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479499" y="5349240"/>
            <a:ext cx="0" cy="26609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2"/>
          <p:cNvSpPr/>
          <p:nvPr/>
        </p:nvSpPr>
        <p:spPr>
          <a:xfrm>
            <a:off x="1479499" y="5349240"/>
            <a:ext cx="107140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3"/>
          <p:cNvSpPr/>
          <p:nvPr/>
        </p:nvSpPr>
        <p:spPr>
          <a:xfrm>
            <a:off x="194767" y="5586984"/>
            <a:ext cx="2574036" cy="464515"/>
          </a:xfrm>
          <a:prstGeom prst="roundRect">
            <a:avLst>
              <a:gd name="adj" fmla="val 196850"/>
            </a:avLst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194767" y="5648249"/>
            <a:ext cx="2574036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Highlights</a:t>
            </a:r>
            <a:endParaRPr lang="en-US" sz="1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82796" y="5057546"/>
            <a:ext cx="583387" cy="5870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25773" y="51800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2980944" y="5756148"/>
            <a:ext cx="2793492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Efficacy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2980944" y="6069787"/>
            <a:ext cx="2789834" cy="600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FOLFOX shows a 30-50% response rate.</a:t>
            </a:r>
            <a:endParaRPr lang="en-US" sz="1600" dirty="0"/>
          </a:p>
        </p:txBody>
      </p:sp>
      <p:pic>
        <p:nvPicPr>
          <p:cNvPr id="3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99986" y="5057546"/>
            <a:ext cx="583387" cy="58704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239305" y="51800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094476" y="5756148"/>
            <a:ext cx="2793492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Side Effects</a:t>
            </a:r>
            <a:endParaRPr lang="en-US" sz="1400" dirty="0"/>
          </a:p>
        </p:txBody>
      </p:sp>
      <p:sp>
        <p:nvSpPr>
          <p:cNvPr id="16" name="Text 10"/>
          <p:cNvSpPr/>
          <p:nvPr/>
        </p:nvSpPr>
        <p:spPr>
          <a:xfrm>
            <a:off x="6094476" y="6069787"/>
            <a:ext cx="2789834" cy="600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Neutropenia prevalent in FOLFOX regimens.</a:t>
            </a:r>
            <a:endParaRPr lang="en-US" sz="16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14432" y="5057546"/>
            <a:ext cx="583387" cy="58704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357409" y="51800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9208922" y="5756148"/>
            <a:ext cx="2793492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Administration</a:t>
            </a:r>
            <a:endParaRPr lang="en-US" sz="1400" dirty="0"/>
          </a:p>
        </p:txBody>
      </p:sp>
      <p:sp>
        <p:nvSpPr>
          <p:cNvPr id="20" name="Text 13"/>
          <p:cNvSpPr/>
          <p:nvPr/>
        </p:nvSpPr>
        <p:spPr>
          <a:xfrm>
            <a:off x="9208922" y="6069787"/>
            <a:ext cx="2789834" cy="600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XELOX can be given orally for convenience.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10071653" y="1048340"/>
            <a:ext cx="1930763" cy="38752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449885"/>
            <a:ext cx="2408530" cy="64081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9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Radiation Therapy in Colorectal Cancer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V="1">
            <a:off x="10757002" y="5958230"/>
            <a:ext cx="1436522" cy="903427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 rot="14040000">
            <a:off x="856793" y="1760220"/>
            <a:ext cx="4136746" cy="4136746"/>
          </a:xfrm>
          <a:prstGeom prst="arc">
            <a:avLst>
              <a:gd name="adj1" fmla="val 0"/>
              <a:gd name="adj2" fmla="val 13500000"/>
            </a:avLst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2" descr="https://slide-appai.s3.us-west-1.amazonaws.com/ppt-files-prod/68648b3e8bca3dfa84415672/image_1751419738455_ki3g8aq040b.jpg?X-Amz-Algorithm=AWS4-HMAC-SHA256&amp;X-Amz-Credential=AKIARQE3I5HGFMTMBRLT%2F20250702%2Fus-west-1%2Fs3%2Faws4_request&amp;X-Amz-Date=20250702T012908Z&amp;X-Amz-Expires=86400&amp;X-Amz-Signature=5fb32b50d9f361af9e5830644295098711bb0e88ea01d78a362a3e16751b62f7&amp;X-Amz-SignedHeaders=host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8914" y="2041460"/>
            <a:ext cx="3794760" cy="3794760"/>
          </a:xfrm>
          <a:prstGeom prst="ellipse">
            <a:avLst/>
          </a:prstGeom>
        </p:spPr>
      </p:pic>
      <p:sp>
        <p:nvSpPr>
          <p:cNvPr id="7" name="Shape 2"/>
          <p:cNvSpPr/>
          <p:nvPr/>
        </p:nvSpPr>
        <p:spPr>
          <a:xfrm>
            <a:off x="3261665" y="1594714"/>
            <a:ext cx="511150" cy="51115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3"/>
          <p:cNvSpPr/>
          <p:nvPr/>
        </p:nvSpPr>
        <p:spPr>
          <a:xfrm>
            <a:off x="3268980" y="1681582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3852367" y="1047902"/>
            <a:ext cx="814639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Treatment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852367" y="1454810"/>
            <a:ext cx="8146390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 for localized advanced colorectal tumors before surgery.</a:t>
            </a:r>
            <a:endParaRPr lang="en-US" dirty="0"/>
          </a:p>
        </p:txBody>
      </p:sp>
      <p:sp>
        <p:nvSpPr>
          <p:cNvPr id="11" name="Shape 6"/>
          <p:cNvSpPr/>
          <p:nvPr/>
        </p:nvSpPr>
        <p:spPr>
          <a:xfrm>
            <a:off x="4309567" y="2343607"/>
            <a:ext cx="511150" cy="51115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7"/>
          <p:cNvSpPr/>
          <p:nvPr/>
        </p:nvSpPr>
        <p:spPr>
          <a:xfrm>
            <a:off x="4315968" y="2433218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5000854" y="2221078"/>
            <a:ext cx="7005218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Combination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5000854" y="2642616"/>
            <a:ext cx="7005218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Often used alongside chemotherapy for enhanced effectiveness.</a:t>
            </a:r>
            <a:endParaRPr lang="en-US" dirty="0"/>
          </a:p>
        </p:txBody>
      </p:sp>
      <p:sp>
        <p:nvSpPr>
          <p:cNvPr id="15" name="Shape 10"/>
          <p:cNvSpPr/>
          <p:nvPr/>
        </p:nvSpPr>
        <p:spPr>
          <a:xfrm>
            <a:off x="4730191" y="3571646"/>
            <a:ext cx="511150" cy="511150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1"/>
          <p:cNvSpPr/>
          <p:nvPr/>
        </p:nvSpPr>
        <p:spPr>
          <a:xfrm>
            <a:off x="4733849" y="3661258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5417820" y="3449117"/>
            <a:ext cx="658459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Precision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5417820" y="3869741"/>
            <a:ext cx="6584594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Utilizes targeted techniques to minimize damage to surrounding tissues.</a:t>
            </a:r>
            <a:endParaRPr lang="en-US" dirty="0"/>
          </a:p>
        </p:txBody>
      </p:sp>
      <p:sp>
        <p:nvSpPr>
          <p:cNvPr id="19" name="Shape 14"/>
          <p:cNvSpPr/>
          <p:nvPr/>
        </p:nvSpPr>
        <p:spPr>
          <a:xfrm>
            <a:off x="4352544" y="4770425"/>
            <a:ext cx="511150" cy="51115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5"/>
          <p:cNvSpPr/>
          <p:nvPr/>
        </p:nvSpPr>
        <p:spPr>
          <a:xfrm>
            <a:off x="4359859" y="4856378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600" dirty="0"/>
          </a:p>
        </p:txBody>
      </p:sp>
      <p:sp>
        <p:nvSpPr>
          <p:cNvPr id="21" name="Text 16"/>
          <p:cNvSpPr/>
          <p:nvPr/>
        </p:nvSpPr>
        <p:spPr>
          <a:xfrm>
            <a:off x="5051146" y="4647895"/>
            <a:ext cx="6951269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Side Effects</a:t>
            </a:r>
            <a:endParaRPr lang="en-US" sz="1600" dirty="0"/>
          </a:p>
        </p:txBody>
      </p:sp>
      <p:sp>
        <p:nvSpPr>
          <p:cNvPr id="22" name="Text 17"/>
          <p:cNvSpPr/>
          <p:nvPr/>
        </p:nvSpPr>
        <p:spPr>
          <a:xfrm>
            <a:off x="5051146" y="5068519"/>
            <a:ext cx="6951269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Potential adverse effects include skin irritation and fatigue during treatment.</a:t>
            </a:r>
            <a:endParaRPr lang="en-US" dirty="0"/>
          </a:p>
        </p:txBody>
      </p:sp>
      <p:sp>
        <p:nvSpPr>
          <p:cNvPr id="23" name="Shape 18"/>
          <p:cNvSpPr/>
          <p:nvPr/>
        </p:nvSpPr>
        <p:spPr>
          <a:xfrm>
            <a:off x="3261665" y="5551322"/>
            <a:ext cx="511150" cy="51115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19"/>
          <p:cNvSpPr/>
          <p:nvPr/>
        </p:nvSpPr>
        <p:spPr>
          <a:xfrm>
            <a:off x="3268980" y="56372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600" dirty="0"/>
          </a:p>
        </p:txBody>
      </p:sp>
      <p:sp>
        <p:nvSpPr>
          <p:cNvPr id="25" name="Text 20"/>
          <p:cNvSpPr/>
          <p:nvPr/>
        </p:nvSpPr>
        <p:spPr>
          <a:xfrm>
            <a:off x="3852367" y="5813755"/>
            <a:ext cx="67857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Follow-Up</a:t>
            </a:r>
            <a:endParaRPr lang="en-US" sz="1600" dirty="0"/>
          </a:p>
        </p:txBody>
      </p:sp>
      <p:sp>
        <p:nvSpPr>
          <p:cNvPr id="26" name="Text 21"/>
          <p:cNvSpPr/>
          <p:nvPr/>
        </p:nvSpPr>
        <p:spPr>
          <a:xfrm>
            <a:off x="3867265" y="6082131"/>
            <a:ext cx="6785762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monitoring required post-treatment for early detection of recurrence.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77516" y="700681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Targeted Therapies and Novel Agents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 flipV="1">
            <a:off x="2962656" y="3574390"/>
            <a:ext cx="6259982" cy="6259982"/>
          </a:xfrm>
          <a:prstGeom prst="arc">
            <a:avLst>
              <a:gd name="adj1" fmla="val 0"/>
              <a:gd name="adj2" fmla="val 10800000"/>
            </a:avLst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https://slide-appai.s3.us-west-1.amazonaws.com/ppt-files-prod/68648b3e8bca3dfa84415672/image_1751419739673_38zdl5kqltp.png?X-Amz-Algorithm=AWS4-HMAC-SHA256&amp;X-Amz-Credential=AKIARQE3I5HGFMTMBRLT%2F20250702%2Fus-west-1%2Fs3%2Faws4_request&amp;X-Amz-Date=20250702T012908Z&amp;X-Amz-Expires=86400&amp;X-Amz-Signature=a1d9fc30e827f654316058c8d0aaa3921b7cf476872a8bf387d5e2f45f869c39&amp;X-Amz-SignedHeaders=host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99409" y="4092854"/>
            <a:ext cx="5198364" cy="520202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6670548"/>
            <a:ext cx="12189866" cy="187452"/>
          </a:xfrm>
          <a:prstGeom prst="rect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865730" y="5454396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912364" y="550103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955341" y="5579669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94767" y="4856378"/>
            <a:ext cx="2613355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18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MABs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94767" y="5317236"/>
            <a:ext cx="2613355" cy="9537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Monoclonal antibodies targeting specific cancer cell markers effectively.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3913632" y="3869741"/>
            <a:ext cx="594360" cy="59436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3960266" y="3913632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003243" y="3995928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94767" y="2826410"/>
            <a:ext cx="3675888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18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TKIs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94767" y="3279953"/>
            <a:ext cx="3675888" cy="7379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Tyrosine kinase inhibitors reduce tumor growth and spread efficiently.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5800039" y="3261665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5846674" y="3308299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5889650" y="3391510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3960266" y="1501445"/>
            <a:ext cx="4272991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Immunotherapy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3960266" y="1965960"/>
            <a:ext cx="4272991" cy="522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Utilizes the immune system to identify and destroy cancer cells effectively.</a:t>
            </a:r>
            <a:endParaRPr lang="en-US" dirty="0"/>
          </a:p>
        </p:txBody>
      </p:sp>
      <p:sp>
        <p:nvSpPr>
          <p:cNvPr id="21" name="Shape 18"/>
          <p:cNvSpPr/>
          <p:nvPr/>
        </p:nvSpPr>
        <p:spPr>
          <a:xfrm>
            <a:off x="7686446" y="3869741"/>
            <a:ext cx="594360" cy="59436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7733081" y="3913632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7776058" y="3995928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8326526" y="2826410"/>
            <a:ext cx="3672230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8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Combination Therapy</a:t>
            </a:r>
            <a:endParaRPr lang="en-US" sz="1800" dirty="0"/>
          </a:p>
        </p:txBody>
      </p:sp>
      <p:sp>
        <p:nvSpPr>
          <p:cNvPr id="25" name="Text 22"/>
          <p:cNvSpPr/>
          <p:nvPr/>
        </p:nvSpPr>
        <p:spPr>
          <a:xfrm>
            <a:off x="8326526" y="3279953"/>
            <a:ext cx="3672230" cy="7379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Combines therapies to enhance effectiveness and minimize resistance.</a:t>
            </a:r>
            <a:endParaRPr lang="en-US" dirty="0"/>
          </a:p>
        </p:txBody>
      </p:sp>
      <p:sp>
        <p:nvSpPr>
          <p:cNvPr id="26" name="Shape 23"/>
          <p:cNvSpPr/>
          <p:nvPr/>
        </p:nvSpPr>
        <p:spPr>
          <a:xfrm>
            <a:off x="8715146" y="5450738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8762695" y="5497373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5"/>
          <p:cNvSpPr/>
          <p:nvPr/>
        </p:nvSpPr>
        <p:spPr>
          <a:xfrm>
            <a:off x="8805672" y="5579669"/>
            <a:ext cx="414223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9363456" y="4856378"/>
            <a:ext cx="2638958" cy="371246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8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Clinical Trials</a:t>
            </a:r>
            <a:endParaRPr lang="en-US" sz="1800" dirty="0"/>
          </a:p>
        </p:txBody>
      </p:sp>
      <p:sp>
        <p:nvSpPr>
          <p:cNvPr id="30" name="Text 27"/>
          <p:cNvSpPr/>
          <p:nvPr/>
        </p:nvSpPr>
        <p:spPr>
          <a:xfrm>
            <a:off x="9363456" y="5317236"/>
            <a:ext cx="2638958" cy="9537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Ongoing research evaluating new agents and treatment strategies actively.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911596"/>
            <a:ext cx="1087222" cy="94640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Immunotherapy Approaches in Colorectal Cancer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1457554" y="2040941"/>
            <a:ext cx="3258007" cy="3258007"/>
          </a:xfrm>
          <a:prstGeom prst="arc">
            <a:avLst>
              <a:gd name="adj1" fmla="val 4860000"/>
              <a:gd name="adj2" fmla="val 17100000"/>
            </a:avLst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576426" y="2159813"/>
            <a:ext cx="3016606" cy="3016606"/>
          </a:xfrm>
          <a:prstGeom prst="arc">
            <a:avLst>
              <a:gd name="adj1" fmla="val 1320000"/>
              <a:gd name="adj2" fmla="val 20640000"/>
            </a:avLst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1698955" y="2282342"/>
            <a:ext cx="2771546" cy="277154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https://slide-appai.s3.us-west-1.amazonaws.com/ppt-files-prod/68648b3e8bca3dfa84415672/image_1751419737597_h9bpqee199q.png?X-Amz-Algorithm=AWS4-HMAC-SHA256&amp;X-Amz-Credential=AKIARQE3I5HGFMTMBRLT%2F20250702%2Fus-west-1%2Fs3%2Faws4_request&amp;X-Amz-Date=20250702T012908Z&amp;X-Amz-Expires=86400&amp;X-Amz-Signature=6124cd28f163821f0b2a1f74b35dac38f1a10b66ef9d78b4676730353a16396f&amp;X-Amz-SignedHeaders=host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14170" y="2397557"/>
            <a:ext cx="2544775" cy="2544775"/>
          </a:xfrm>
          <a:prstGeom prst="ellipse">
            <a:avLst/>
          </a:prstGeom>
        </p:spPr>
      </p:pic>
      <p:sp>
        <p:nvSpPr>
          <p:cNvPr id="8" name="Shape 4"/>
          <p:cNvSpPr/>
          <p:nvPr/>
        </p:nvSpPr>
        <p:spPr>
          <a:xfrm rot="2520000">
            <a:off x="3524098" y="1735531"/>
            <a:ext cx="126187" cy="37399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3434486" y="1260043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3481121" y="1306678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3538728" y="1399946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4096512" y="1044245"/>
            <a:ext cx="790590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Checkpoint Inhibitors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4096512" y="1472184"/>
            <a:ext cx="7905902" cy="522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Enhances T-cell response against tumor cells effectively.</a:t>
            </a:r>
            <a:endParaRPr lang="en-US" dirty="0"/>
          </a:p>
        </p:txBody>
      </p:sp>
      <p:sp>
        <p:nvSpPr>
          <p:cNvPr id="14" name="Shape 10"/>
          <p:cNvSpPr/>
          <p:nvPr/>
        </p:nvSpPr>
        <p:spPr>
          <a:xfrm flipH="1">
            <a:off x="4532681" y="3081528"/>
            <a:ext cx="262433" cy="17282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4698187" y="2570378"/>
            <a:ext cx="594360" cy="594360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4744822" y="2617013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3"/>
          <p:cNvSpPr/>
          <p:nvPr/>
        </p:nvSpPr>
        <p:spPr>
          <a:xfrm>
            <a:off x="4802429" y="2714854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5367528" y="2494483"/>
            <a:ext cx="663488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Microsatellite Instability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5367528" y="2930652"/>
            <a:ext cx="6634886" cy="522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Identifies patients likely to respond to specific therapies.</a:t>
            </a:r>
            <a:endParaRPr lang="en-US" dirty="0"/>
          </a:p>
        </p:txBody>
      </p:sp>
      <p:sp>
        <p:nvSpPr>
          <p:cNvPr id="20" name="Shape 16"/>
          <p:cNvSpPr/>
          <p:nvPr/>
        </p:nvSpPr>
        <p:spPr>
          <a:xfrm>
            <a:off x="4478731" y="4233672"/>
            <a:ext cx="331013" cy="19842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7"/>
          <p:cNvSpPr/>
          <p:nvPr/>
        </p:nvSpPr>
        <p:spPr>
          <a:xfrm>
            <a:off x="4698187" y="4215384"/>
            <a:ext cx="594360" cy="594360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8"/>
          <p:cNvSpPr/>
          <p:nvPr/>
        </p:nvSpPr>
        <p:spPr>
          <a:xfrm>
            <a:off x="4744822" y="4262018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19"/>
          <p:cNvSpPr/>
          <p:nvPr/>
        </p:nvSpPr>
        <p:spPr>
          <a:xfrm>
            <a:off x="4802429" y="4359859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400" dirty="0"/>
          </a:p>
        </p:txBody>
      </p:sp>
      <p:sp>
        <p:nvSpPr>
          <p:cNvPr id="24" name="Text 20"/>
          <p:cNvSpPr/>
          <p:nvPr/>
        </p:nvSpPr>
        <p:spPr>
          <a:xfrm>
            <a:off x="5367528" y="4140403"/>
            <a:ext cx="663488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 T-Cell Therapy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5367528" y="4575658"/>
            <a:ext cx="6634886" cy="522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Customized T-cells target and eliminate colorectal cancer.</a:t>
            </a:r>
            <a:endParaRPr lang="en-US" dirty="0"/>
          </a:p>
        </p:txBody>
      </p:sp>
      <p:sp>
        <p:nvSpPr>
          <p:cNvPr id="26" name="Shape 22"/>
          <p:cNvSpPr/>
          <p:nvPr/>
        </p:nvSpPr>
        <p:spPr>
          <a:xfrm rot="180000">
            <a:off x="3326587" y="5277917"/>
            <a:ext cx="176479" cy="38130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3"/>
          <p:cNvSpPr/>
          <p:nvPr/>
        </p:nvSpPr>
        <p:spPr>
          <a:xfrm>
            <a:off x="3286354" y="5522062"/>
            <a:ext cx="594360" cy="59436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4"/>
          <p:cNvSpPr/>
          <p:nvPr/>
        </p:nvSpPr>
        <p:spPr>
          <a:xfrm>
            <a:off x="3333902" y="556961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5"/>
          <p:cNvSpPr/>
          <p:nvPr/>
        </p:nvSpPr>
        <p:spPr>
          <a:xfrm>
            <a:off x="3391510" y="5666537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400" dirty="0"/>
          </a:p>
        </p:txBody>
      </p:sp>
      <p:sp>
        <p:nvSpPr>
          <p:cNvPr id="30" name="Text 26"/>
          <p:cNvSpPr/>
          <p:nvPr/>
        </p:nvSpPr>
        <p:spPr>
          <a:xfrm>
            <a:off x="3938321" y="5709514"/>
            <a:ext cx="806409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Combination Treatments</a:t>
            </a:r>
            <a:endParaRPr lang="en-US" sz="1600" dirty="0"/>
          </a:p>
        </p:txBody>
      </p:sp>
      <p:sp>
        <p:nvSpPr>
          <p:cNvPr id="31" name="Text 27"/>
          <p:cNvSpPr/>
          <p:nvPr/>
        </p:nvSpPr>
        <p:spPr>
          <a:xfrm>
            <a:off x="3938321" y="6144768"/>
            <a:ext cx="8064094" cy="3099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Utilizes synergy of immunotherapy with traditional chemotherapy.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4087" y="250521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1"/>
          <p:cNvSpPr/>
          <p:nvPr/>
        </p:nvSpPr>
        <p:spPr>
          <a:xfrm>
            <a:off x="2099907" y="1698956"/>
            <a:ext cx="8716074" cy="37408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4800" b="1" dirty="0" smtClean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en-US" sz="4800" b="1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First :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clinical look at a cancer-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Colorectal Cancer</a:t>
            </a:r>
            <a:endParaRPr lang="en-US" sz="4800" dirty="0"/>
          </a:p>
        </p:txBody>
      </p:sp>
      <p:sp>
        <p:nvSpPr>
          <p:cNvPr id="8" name="Text 3"/>
          <p:cNvSpPr/>
          <p:nvPr/>
        </p:nvSpPr>
        <p:spPr>
          <a:xfrm>
            <a:off x="5979262" y="5439766"/>
            <a:ext cx="5785409" cy="3273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04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449885"/>
            <a:ext cx="2408530" cy="64081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2666" y="214435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9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Palliative Care and Supportive Measures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V="1">
            <a:off x="10757002" y="5958230"/>
            <a:ext cx="1436522" cy="903427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 rot="14040000">
            <a:off x="856793" y="1760220"/>
            <a:ext cx="4136746" cy="4136746"/>
          </a:xfrm>
          <a:prstGeom prst="arc">
            <a:avLst>
              <a:gd name="adj1" fmla="val 0"/>
              <a:gd name="adj2" fmla="val 13500000"/>
            </a:avLst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2" descr="https://slide-appai.s3.us-west-1.amazonaws.com/ppt-files-prod/68648b3e8bca3dfa84415672/image_1751419739279_hhsrzpfm8bh.png?X-Amz-Algorithm=AWS4-HMAC-SHA256&amp;X-Amz-Credential=AKIARQE3I5HGFMTMBRLT%2F20250702%2Fus-west-1%2Fs3%2Faws4_request&amp;X-Amz-Date=20250702T012908Z&amp;X-Amz-Expires=86400&amp;X-Amz-Signature=3777dc46ba5dc056e22dc8ddaf1e992c27504c527b7f1cca04a484884e4c23bd&amp;X-Amz-SignedHeaders=host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2666" y="1929384"/>
            <a:ext cx="3794760" cy="3794760"/>
          </a:xfrm>
          <a:prstGeom prst="ellipse">
            <a:avLst/>
          </a:prstGeom>
        </p:spPr>
      </p:pic>
      <p:sp>
        <p:nvSpPr>
          <p:cNvPr id="7" name="Shape 2"/>
          <p:cNvSpPr/>
          <p:nvPr/>
        </p:nvSpPr>
        <p:spPr>
          <a:xfrm>
            <a:off x="3261665" y="1594714"/>
            <a:ext cx="511150" cy="511150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3"/>
          <p:cNvSpPr/>
          <p:nvPr/>
        </p:nvSpPr>
        <p:spPr>
          <a:xfrm>
            <a:off x="3268980" y="1681582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3852367" y="1047902"/>
            <a:ext cx="814639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Pain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852367" y="1454810"/>
            <a:ext cx="8146390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Implement effective pain management strategies for improved comfort.</a:t>
            </a:r>
            <a:endParaRPr lang="en-US" dirty="0"/>
          </a:p>
        </p:txBody>
      </p:sp>
      <p:sp>
        <p:nvSpPr>
          <p:cNvPr id="11" name="Shape 6"/>
          <p:cNvSpPr/>
          <p:nvPr/>
        </p:nvSpPr>
        <p:spPr>
          <a:xfrm>
            <a:off x="4187038" y="2145182"/>
            <a:ext cx="514807" cy="514807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7"/>
          <p:cNvSpPr/>
          <p:nvPr/>
        </p:nvSpPr>
        <p:spPr>
          <a:xfrm>
            <a:off x="4194353" y="2232050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4913986" y="2027225"/>
            <a:ext cx="7088429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Nutrition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4913986" y="2433218"/>
            <a:ext cx="7088429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Tailor dietary plans to enhance nutrition and maintain strength.</a:t>
            </a:r>
            <a:endParaRPr lang="en-US" dirty="0"/>
          </a:p>
        </p:txBody>
      </p:sp>
      <p:sp>
        <p:nvSpPr>
          <p:cNvPr id="15" name="Shape 10"/>
          <p:cNvSpPr/>
          <p:nvPr/>
        </p:nvSpPr>
        <p:spPr>
          <a:xfrm>
            <a:off x="4676242" y="3088843"/>
            <a:ext cx="514807" cy="514807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1"/>
          <p:cNvSpPr/>
          <p:nvPr/>
        </p:nvSpPr>
        <p:spPr>
          <a:xfrm>
            <a:off x="4683557" y="3174797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5403190" y="2969971"/>
            <a:ext cx="6599225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Psychosocial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5403190" y="3376879"/>
            <a:ext cx="6599225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Provide emotional support to alleviate anxiety and depression.</a:t>
            </a:r>
            <a:endParaRPr lang="en-US" dirty="0"/>
          </a:p>
        </p:txBody>
      </p:sp>
      <p:sp>
        <p:nvSpPr>
          <p:cNvPr id="19" name="Shape 14"/>
          <p:cNvSpPr/>
          <p:nvPr/>
        </p:nvSpPr>
        <p:spPr>
          <a:xfrm>
            <a:off x="4676242" y="4089197"/>
            <a:ext cx="514807" cy="514807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5"/>
          <p:cNvSpPr/>
          <p:nvPr/>
        </p:nvSpPr>
        <p:spPr>
          <a:xfrm>
            <a:off x="4683557" y="4179722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600" dirty="0"/>
          </a:p>
        </p:txBody>
      </p:sp>
      <p:sp>
        <p:nvSpPr>
          <p:cNvPr id="21" name="Text 16"/>
          <p:cNvSpPr/>
          <p:nvPr/>
        </p:nvSpPr>
        <p:spPr>
          <a:xfrm>
            <a:off x="5403190" y="3967582"/>
            <a:ext cx="6599225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Mobility</a:t>
            </a:r>
            <a:endParaRPr lang="en-US" sz="1600" dirty="0"/>
          </a:p>
        </p:txBody>
      </p:sp>
      <p:sp>
        <p:nvSpPr>
          <p:cNvPr id="22" name="Text 17"/>
          <p:cNvSpPr/>
          <p:nvPr/>
        </p:nvSpPr>
        <p:spPr>
          <a:xfrm>
            <a:off x="5403190" y="4373575"/>
            <a:ext cx="6599225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Encourage physical activity as tolerated to improve quality of life.</a:t>
            </a:r>
            <a:endParaRPr lang="en-US" dirty="0"/>
          </a:p>
        </p:txBody>
      </p:sp>
      <p:sp>
        <p:nvSpPr>
          <p:cNvPr id="23" name="Shape 18"/>
          <p:cNvSpPr/>
          <p:nvPr/>
        </p:nvSpPr>
        <p:spPr>
          <a:xfrm>
            <a:off x="4187038" y="5000854"/>
            <a:ext cx="514807" cy="514807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19"/>
          <p:cNvSpPr/>
          <p:nvPr/>
        </p:nvSpPr>
        <p:spPr>
          <a:xfrm>
            <a:off x="4194353" y="5086807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600" dirty="0"/>
          </a:p>
        </p:txBody>
      </p:sp>
      <p:sp>
        <p:nvSpPr>
          <p:cNvPr id="25" name="Text 20"/>
          <p:cNvSpPr/>
          <p:nvPr/>
        </p:nvSpPr>
        <p:spPr>
          <a:xfrm>
            <a:off x="4913986" y="4885639"/>
            <a:ext cx="7088429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Communication</a:t>
            </a:r>
            <a:endParaRPr lang="en-US" sz="1600" dirty="0"/>
          </a:p>
        </p:txBody>
      </p:sp>
      <p:sp>
        <p:nvSpPr>
          <p:cNvPr id="26" name="Text 21"/>
          <p:cNvSpPr/>
          <p:nvPr/>
        </p:nvSpPr>
        <p:spPr>
          <a:xfrm>
            <a:off x="4913986" y="5291633"/>
            <a:ext cx="7088429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Foster open dialogue about treatment goals and end-of-life planning.</a:t>
            </a:r>
            <a:endParaRPr lang="en-US" dirty="0"/>
          </a:p>
        </p:txBody>
      </p:sp>
      <p:sp>
        <p:nvSpPr>
          <p:cNvPr id="27" name="Shape 22"/>
          <p:cNvSpPr/>
          <p:nvPr/>
        </p:nvSpPr>
        <p:spPr>
          <a:xfrm>
            <a:off x="3261665" y="5551322"/>
            <a:ext cx="514807" cy="514807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3"/>
          <p:cNvSpPr/>
          <p:nvPr/>
        </p:nvSpPr>
        <p:spPr>
          <a:xfrm>
            <a:off x="3268980" y="5637276"/>
            <a:ext cx="50017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600" dirty="0"/>
          </a:p>
        </p:txBody>
      </p:sp>
      <p:sp>
        <p:nvSpPr>
          <p:cNvPr id="29" name="Text 24"/>
          <p:cNvSpPr/>
          <p:nvPr/>
        </p:nvSpPr>
        <p:spPr>
          <a:xfrm>
            <a:off x="3852367" y="5813755"/>
            <a:ext cx="67857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Support</a:t>
            </a:r>
            <a:endParaRPr lang="en-US" sz="1600" dirty="0"/>
          </a:p>
        </p:txBody>
      </p:sp>
      <p:sp>
        <p:nvSpPr>
          <p:cNvPr id="30" name="Text 25"/>
          <p:cNvSpPr/>
          <p:nvPr/>
        </p:nvSpPr>
        <p:spPr>
          <a:xfrm>
            <a:off x="3852367" y="6102706"/>
            <a:ext cx="6785762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 patients with support groups for shared experiences and resources.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110" y="191110"/>
            <a:ext cx="11814962" cy="6519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Survivorship and Long-Term Outcomes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0" y="1936699"/>
            <a:ext cx="4406494" cy="4928616"/>
          </a:xfrm>
          <a:prstGeom prst="rect">
            <a:avLst/>
          </a:prstGeom>
        </p:spPr>
      </p:pic>
      <p:pic>
        <p:nvPicPr>
          <p:cNvPr id="4" name="Image 1" descr="https://slide-appai.s3.us-west-1.amazonaws.com/ppt-files-prod/68648b3e8bca3dfa84415672/image_1751419740547_59mj8n7ku54.jpg?X-Amz-Algorithm=AWS4-HMAC-SHA256&amp;X-Amz-Credential=AKIARQE3I5HGFMTMBRLT%2F20250702%2Fus-west-1%2Fs3%2Faws4_request&amp;X-Amz-Date=20250702T012908Z&amp;X-Amz-Expires=86400&amp;X-Amz-Signature=2b17273ab20a1be00e9e685db2d2f710d23acdf4ddf3c1ea2dc3e37f063c59c9&amp;X-Amz-SignedHeaders=host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9633" y="1548079"/>
            <a:ext cx="4600346" cy="4600346"/>
          </a:xfrm>
          <a:prstGeom prst="ellipse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87568" y="1299362"/>
            <a:ext cx="417881" cy="41422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5705856" y="1353312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400" dirty="0"/>
          </a:p>
        </p:txBody>
      </p:sp>
      <p:sp>
        <p:nvSpPr>
          <p:cNvPr id="7" name="Text 2"/>
          <p:cNvSpPr/>
          <p:nvPr/>
        </p:nvSpPr>
        <p:spPr>
          <a:xfrm>
            <a:off x="6192317" y="1321308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Monitoring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6192317" y="1724558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assessments to detect recurrences are crucial for management.</a:t>
            </a:r>
            <a:endParaRPr lang="en-US" sz="16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87568" y="3174797"/>
            <a:ext cx="417881" cy="41422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705856" y="3226003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6192317" y="3196742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Nutrition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6192317" y="3599993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balanced diet to support recovery and prevent complications is essential.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687568" y="5047488"/>
            <a:ext cx="417881" cy="4142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705856" y="5101438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400" dirty="0"/>
          </a:p>
        </p:txBody>
      </p:sp>
      <p:sp>
        <p:nvSpPr>
          <p:cNvPr id="15" name="Text 8"/>
          <p:cNvSpPr/>
          <p:nvPr/>
        </p:nvSpPr>
        <p:spPr>
          <a:xfrm>
            <a:off x="6192317" y="5068519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Psychological Support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6192317" y="5471770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Counseling services can help address mental health challenges faced by survivors.</a:t>
            </a:r>
            <a:endParaRPr lang="en-US" sz="160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00439" y="1299362"/>
            <a:ext cx="417881" cy="41422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014155" y="1353312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400" dirty="0"/>
          </a:p>
        </p:txBody>
      </p:sp>
      <p:sp>
        <p:nvSpPr>
          <p:cNvPr id="19" name="Text 11"/>
          <p:cNvSpPr/>
          <p:nvPr/>
        </p:nvSpPr>
        <p:spPr>
          <a:xfrm>
            <a:off x="9504274" y="1321308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Follow-Up Care</a:t>
            </a:r>
            <a:endParaRPr lang="en-US" sz="1600" dirty="0"/>
          </a:p>
        </p:txBody>
      </p:sp>
      <p:sp>
        <p:nvSpPr>
          <p:cNvPr id="20" name="Text 12"/>
          <p:cNvSpPr/>
          <p:nvPr/>
        </p:nvSpPr>
        <p:spPr>
          <a:xfrm>
            <a:off x="9504274" y="1724558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Structured follow-up care plans improve long-term health outcomes significantly.</a:t>
            </a:r>
            <a:endParaRPr lang="en-US" sz="160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0439" y="3174797"/>
            <a:ext cx="417881" cy="414223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014155" y="3226003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400" dirty="0"/>
          </a:p>
        </p:txBody>
      </p:sp>
      <p:sp>
        <p:nvSpPr>
          <p:cNvPr id="23" name="Text 14"/>
          <p:cNvSpPr/>
          <p:nvPr/>
        </p:nvSpPr>
        <p:spPr>
          <a:xfrm>
            <a:off x="9504274" y="3196742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Exercise Regimen</a:t>
            </a:r>
            <a:endParaRPr lang="en-US" sz="1600" dirty="0"/>
          </a:p>
        </p:txBody>
      </p:sp>
      <p:sp>
        <p:nvSpPr>
          <p:cNvPr id="24" name="Text 15"/>
          <p:cNvSpPr/>
          <p:nvPr/>
        </p:nvSpPr>
        <p:spPr>
          <a:xfrm>
            <a:off x="9504274" y="3599993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Incorporating physical activity aids in regaining strength and improving quality of life.</a:t>
            </a:r>
            <a:endParaRPr lang="en-US" sz="1600" dirty="0"/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000439" y="5047488"/>
            <a:ext cx="417881" cy="414223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9014155" y="5101438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400" dirty="0"/>
          </a:p>
        </p:txBody>
      </p:sp>
      <p:sp>
        <p:nvSpPr>
          <p:cNvPr id="27" name="Text 17"/>
          <p:cNvSpPr/>
          <p:nvPr/>
        </p:nvSpPr>
        <p:spPr>
          <a:xfrm>
            <a:off x="9504274" y="5068519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 Education</a:t>
            </a:r>
            <a:endParaRPr lang="en-US" sz="1600" dirty="0"/>
          </a:p>
        </p:txBody>
      </p:sp>
      <p:sp>
        <p:nvSpPr>
          <p:cNvPr id="28" name="Text 18"/>
          <p:cNvSpPr/>
          <p:nvPr/>
        </p:nvSpPr>
        <p:spPr>
          <a:xfrm>
            <a:off x="9504274" y="5471770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Providing information empowers survivors in managing post-treatment care effectively.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V="1">
            <a:off x="7787030" y="-18288"/>
            <a:ext cx="4406494" cy="49286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Quality of Life Considerations</a:t>
            </a:r>
            <a:endParaRPr lang="en-US" sz="3600" dirty="0"/>
          </a:p>
        </p:txBody>
      </p:sp>
      <p:pic>
        <p:nvPicPr>
          <p:cNvPr id="5" name="Image 1" descr="https://slide-appai.s3.us-west-1.amazonaws.com/ppt-files-prod/68648b3e8bca3dfa84415672/image_1751419742277_zu4026jb0ed.jpg?X-Amz-Algorithm=AWS4-HMAC-SHA256&amp;X-Amz-Credential=AKIARQE3I5HGFMTMBRLT%2F20250702%2Fus-west-1%2Fs3%2Faws4_request&amp;X-Amz-Date=20250702T012908Z&amp;X-Amz-Expires=86400&amp;X-Amz-Signature=e13de3e7f8f6be6b69cd2cde76ab30d06de86b3a5f386d0978d90e0e7bfdb4fe&amp;X-Amz-SignedHeaders=host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61250" y="715975"/>
            <a:ext cx="4211726" cy="4215384"/>
          </a:xfrm>
          <a:prstGeom prst="ellipse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1168" y="1310335"/>
            <a:ext cx="417881" cy="41422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15798" y="1364285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400" dirty="0"/>
          </a:p>
        </p:txBody>
      </p:sp>
      <p:sp>
        <p:nvSpPr>
          <p:cNvPr id="8" name="Text 3"/>
          <p:cNvSpPr/>
          <p:nvPr/>
        </p:nvSpPr>
        <p:spPr>
          <a:xfrm>
            <a:off x="788213" y="1332281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Emotional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788213" y="1735531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Support networks can improve mental health and reduce anxiety levels.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01168" y="3215030"/>
            <a:ext cx="417881" cy="4142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798" y="3268980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788213" y="3236062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Dietary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788213" y="3639312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Balanced diets promote better recovery and overall well-being.</a:t>
            </a:r>
            <a:endParaRPr lang="en-US" sz="16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1168" y="5144414"/>
            <a:ext cx="417881" cy="41422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15798" y="5194706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400" dirty="0"/>
          </a:p>
        </p:txBody>
      </p:sp>
      <p:sp>
        <p:nvSpPr>
          <p:cNvPr id="16" name="Text 9"/>
          <p:cNvSpPr/>
          <p:nvPr/>
        </p:nvSpPr>
        <p:spPr>
          <a:xfrm>
            <a:off x="788213" y="5166360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Physical</a:t>
            </a:r>
            <a:endParaRPr lang="en-US" sz="1600" dirty="0"/>
          </a:p>
        </p:txBody>
      </p:sp>
      <p:sp>
        <p:nvSpPr>
          <p:cNvPr id="17" name="Text 10"/>
          <p:cNvSpPr/>
          <p:nvPr/>
        </p:nvSpPr>
        <p:spPr>
          <a:xfrm>
            <a:off x="788213" y="5569610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exercise can enhance physical strength and stamina.</a:t>
            </a:r>
            <a:endParaRPr lang="en-US" sz="16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42793" y="1310335"/>
            <a:ext cx="417881" cy="41422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161081" y="1364285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400" dirty="0"/>
          </a:p>
        </p:txBody>
      </p:sp>
      <p:sp>
        <p:nvSpPr>
          <p:cNvPr id="20" name="Text 12"/>
          <p:cNvSpPr/>
          <p:nvPr/>
        </p:nvSpPr>
        <p:spPr>
          <a:xfrm>
            <a:off x="3729838" y="1332281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</a:t>
            </a:r>
            <a:endParaRPr lang="en-US" sz="1600" dirty="0"/>
          </a:p>
        </p:txBody>
      </p:sp>
      <p:sp>
        <p:nvSpPr>
          <p:cNvPr id="21" name="Text 13"/>
          <p:cNvSpPr/>
          <p:nvPr/>
        </p:nvSpPr>
        <p:spPr>
          <a:xfrm>
            <a:off x="3729838" y="1735531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Maintaining social interactions helps combat feelings of isolation.</a:t>
            </a:r>
            <a:endParaRPr lang="en-US" sz="1600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42793" y="3215030"/>
            <a:ext cx="417881" cy="414223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3161081" y="3268980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400" dirty="0"/>
          </a:p>
        </p:txBody>
      </p:sp>
      <p:sp>
        <p:nvSpPr>
          <p:cNvPr id="24" name="Text 15"/>
          <p:cNvSpPr/>
          <p:nvPr/>
        </p:nvSpPr>
        <p:spPr>
          <a:xfrm>
            <a:off x="3722522" y="3236062"/>
            <a:ext cx="211683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Symptom</a:t>
            </a:r>
            <a:endParaRPr lang="en-US" sz="1600" dirty="0"/>
          </a:p>
        </p:txBody>
      </p:sp>
      <p:sp>
        <p:nvSpPr>
          <p:cNvPr id="25" name="Text 16"/>
          <p:cNvSpPr/>
          <p:nvPr/>
        </p:nvSpPr>
        <p:spPr>
          <a:xfrm>
            <a:off x="3722522" y="3639312"/>
            <a:ext cx="2116836" cy="12920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 symptom management can greatly enhance daily life.</a:t>
            </a:r>
            <a:endParaRPr lang="en-US" sz="1600" dirty="0"/>
          </a:p>
        </p:txBody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42793" y="5144414"/>
            <a:ext cx="417881" cy="414223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3161081" y="5194706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400" dirty="0"/>
          </a:p>
        </p:txBody>
      </p:sp>
      <p:sp>
        <p:nvSpPr>
          <p:cNvPr id="28" name="Text 18"/>
          <p:cNvSpPr/>
          <p:nvPr/>
        </p:nvSpPr>
        <p:spPr>
          <a:xfrm>
            <a:off x="3729838" y="5166360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Financial</a:t>
            </a:r>
            <a:endParaRPr lang="en-US" sz="1600" dirty="0"/>
          </a:p>
        </p:txBody>
      </p:sp>
      <p:sp>
        <p:nvSpPr>
          <p:cNvPr id="29" name="Text 19"/>
          <p:cNvSpPr/>
          <p:nvPr/>
        </p:nvSpPr>
        <p:spPr>
          <a:xfrm>
            <a:off x="3729838" y="5569610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financial resources can reduce stress for patients.</a:t>
            </a:r>
            <a:endParaRPr lang="en-US" sz="1600" dirty="0"/>
          </a:p>
        </p:txBody>
      </p:sp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87161" y="5144414"/>
            <a:ext cx="417881" cy="414223"/>
          </a:xfrm>
          <a:prstGeom prst="rect">
            <a:avLst/>
          </a:prstGeom>
        </p:spPr>
      </p:pic>
      <p:sp>
        <p:nvSpPr>
          <p:cNvPr id="31" name="Text 20"/>
          <p:cNvSpPr/>
          <p:nvPr/>
        </p:nvSpPr>
        <p:spPr>
          <a:xfrm>
            <a:off x="6101791" y="5194706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1400" dirty="0"/>
          </a:p>
        </p:txBody>
      </p:sp>
      <p:sp>
        <p:nvSpPr>
          <p:cNvPr id="32" name="Text 21"/>
          <p:cNvSpPr/>
          <p:nvPr/>
        </p:nvSpPr>
        <p:spPr>
          <a:xfrm>
            <a:off x="6674206" y="5166360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Psychosocial</a:t>
            </a:r>
            <a:endParaRPr lang="en-US" sz="1600" dirty="0"/>
          </a:p>
        </p:txBody>
      </p:sp>
      <p:sp>
        <p:nvSpPr>
          <p:cNvPr id="33" name="Text 22"/>
          <p:cNvSpPr/>
          <p:nvPr/>
        </p:nvSpPr>
        <p:spPr>
          <a:xfrm>
            <a:off x="6674206" y="5569610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Counseling services can assist in coping with chronic illness effects.</a:t>
            </a:r>
            <a:endParaRPr lang="en-US" sz="1600" dirty="0"/>
          </a:p>
        </p:txBody>
      </p:sp>
      <p:pic>
        <p:nvPicPr>
          <p:cNvPr id="34" name="Image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28786" y="5144414"/>
            <a:ext cx="417881" cy="414223"/>
          </a:xfrm>
          <a:prstGeom prst="rect">
            <a:avLst/>
          </a:prstGeom>
        </p:spPr>
      </p:pic>
      <p:sp>
        <p:nvSpPr>
          <p:cNvPr id="35" name="Text 23"/>
          <p:cNvSpPr/>
          <p:nvPr/>
        </p:nvSpPr>
        <p:spPr>
          <a:xfrm>
            <a:off x="9047074" y="5194706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08</a:t>
            </a:r>
            <a:endParaRPr lang="en-US" sz="1400" dirty="0"/>
          </a:p>
        </p:txBody>
      </p:sp>
      <p:sp>
        <p:nvSpPr>
          <p:cNvPr id="36" name="Text 24"/>
          <p:cNvSpPr/>
          <p:nvPr/>
        </p:nvSpPr>
        <p:spPr>
          <a:xfrm>
            <a:off x="9615830" y="5166360"/>
            <a:ext cx="232166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Follow-up</a:t>
            </a:r>
            <a:endParaRPr lang="en-US" sz="1600" dirty="0"/>
          </a:p>
        </p:txBody>
      </p:sp>
      <p:sp>
        <p:nvSpPr>
          <p:cNvPr id="37" name="Text 25"/>
          <p:cNvSpPr/>
          <p:nvPr/>
        </p:nvSpPr>
        <p:spPr>
          <a:xfrm>
            <a:off x="9615830" y="5569610"/>
            <a:ext cx="2321662" cy="1094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follow-ups ensure timely intervention and promote health monitoring.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110" y="191110"/>
            <a:ext cx="11814962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 Directions in Research and Therapy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14032" y="1202436"/>
            <a:ext cx="5079492" cy="5681167"/>
          </a:xfrm>
          <a:prstGeom prst="rect">
            <a:avLst/>
          </a:prstGeom>
        </p:spPr>
      </p:pic>
      <p:pic>
        <p:nvPicPr>
          <p:cNvPr id="4" name="Image 1" descr="https://slide-appai.s3.us-west-1.amazonaws.com/ppt-files-prod/68648b3e8bca3dfa84415672/image_1751419737526_e7ch0ym62sj.jpg?X-Amz-Algorithm=AWS4-HMAC-SHA256&amp;X-Amz-Credential=AKIARQE3I5HGFMTMBRLT%2F20250702%2Fus-west-1%2Fs3%2Faws4_request&amp;X-Amz-Date=20250702T012908Z&amp;X-Amz-Expires=86400&amp;X-Amz-Signature=b667b878b7bdd3794a4d2d2b35c3c7fdb0be0de0161b3bc35ab1c415a20ac5ff&amp;X-Amz-SignedHeaders=host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04634" y="1570025"/>
            <a:ext cx="4572000" cy="4572000"/>
          </a:xfrm>
          <a:prstGeom prst="ellipse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5911596"/>
            <a:ext cx="1087222" cy="94640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01168" y="1698955"/>
            <a:ext cx="417881" cy="41422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19456" y="1752905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400" dirty="0"/>
          </a:p>
        </p:txBody>
      </p:sp>
      <p:sp>
        <p:nvSpPr>
          <p:cNvPr id="8" name="Text 2"/>
          <p:cNvSpPr/>
          <p:nvPr/>
        </p:nvSpPr>
        <p:spPr>
          <a:xfrm>
            <a:off x="705917" y="1720901"/>
            <a:ext cx="50794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Genetic Biomarkers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705917" y="2124151"/>
            <a:ext cx="5079492" cy="8997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Identification of specific genetic markers can lead to personalized therapy approaches, improving patient response and survival rates in colorectal cancer treatments.</a:t>
            </a:r>
            <a:endParaRPr lang="en-US" sz="16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1168" y="3215030"/>
            <a:ext cx="417881" cy="414223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19456" y="3268980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400" dirty="0"/>
          </a:p>
        </p:txBody>
      </p:sp>
      <p:sp>
        <p:nvSpPr>
          <p:cNvPr id="12" name="Text 5"/>
          <p:cNvSpPr/>
          <p:nvPr/>
        </p:nvSpPr>
        <p:spPr>
          <a:xfrm>
            <a:off x="705917" y="3236062"/>
            <a:ext cx="50794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Innovative Therapies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705917" y="3639312"/>
            <a:ext cx="5079492" cy="8997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Development and clinical validation of novel drug combinations and immunotherapies that target colorectal cancer more effectively based on tumor biology and progression.</a:t>
            </a:r>
            <a:endParaRPr lang="en-US" sz="16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01168" y="4730191"/>
            <a:ext cx="417881" cy="41422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456" y="4784141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400" dirty="0"/>
          </a:p>
        </p:txBody>
      </p:sp>
      <p:sp>
        <p:nvSpPr>
          <p:cNvPr id="16" name="Text 8"/>
          <p:cNvSpPr/>
          <p:nvPr/>
        </p:nvSpPr>
        <p:spPr>
          <a:xfrm>
            <a:off x="705917" y="4755794"/>
            <a:ext cx="50794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Preventive Strategies</a:t>
            </a:r>
            <a:endParaRPr lang="en-US" sz="1600" dirty="0"/>
          </a:p>
        </p:txBody>
      </p:sp>
      <p:sp>
        <p:nvSpPr>
          <p:cNvPr id="17" name="Text 9"/>
          <p:cNvSpPr/>
          <p:nvPr/>
        </p:nvSpPr>
        <p:spPr>
          <a:xfrm>
            <a:off x="705917" y="5155387"/>
            <a:ext cx="5079492" cy="8997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Implementing population-based screening programs and lifestyle intervention strategies can significantly reduce risk factors associated with colorectal cancer onset and progression.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909974"/>
            <a:ext cx="10404043" cy="294802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04826" y="4841748"/>
            <a:ext cx="5770778" cy="16376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Ethical Considerations in Treatment</a:t>
            </a:r>
            <a:endParaRPr lang="en-US" sz="3200" dirty="0"/>
          </a:p>
        </p:txBody>
      </p:sp>
      <p:sp>
        <p:nvSpPr>
          <p:cNvPr id="5" name="Shape 1"/>
          <p:cNvSpPr/>
          <p:nvPr/>
        </p:nvSpPr>
        <p:spPr>
          <a:xfrm>
            <a:off x="381305" y="594360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2"/>
          <p:cNvSpPr/>
          <p:nvPr/>
        </p:nvSpPr>
        <p:spPr>
          <a:xfrm>
            <a:off x="1036930" y="425196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3"/>
          <p:cNvSpPr/>
          <p:nvPr/>
        </p:nvSpPr>
        <p:spPr>
          <a:xfrm>
            <a:off x="1083564" y="47183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1083564" y="536753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428854" y="1213409"/>
            <a:ext cx="18790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Informed Consent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428854" y="1616659"/>
            <a:ext cx="1879092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Ensure patients understand treatment options and risks involved.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3560674" y="662026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4248302" y="449885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4294937" y="496519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4294937" y="561442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800" dirty="0"/>
          </a:p>
        </p:txBody>
      </p:sp>
      <p:sp>
        <p:nvSpPr>
          <p:cNvPr id="15" name="Text 11"/>
          <p:cNvSpPr/>
          <p:nvPr/>
        </p:nvSpPr>
        <p:spPr>
          <a:xfrm>
            <a:off x="3607308" y="1238098"/>
            <a:ext cx="18790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Patient Autonomy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3607308" y="1641348"/>
            <a:ext cx="1879092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Respect patient's choices even if they differ from recommendations.</a:t>
            </a:r>
            <a:endParaRPr lang="en-US" sz="1600" dirty="0"/>
          </a:p>
        </p:txBody>
      </p:sp>
      <p:sp>
        <p:nvSpPr>
          <p:cNvPr id="17" name="Shape 13"/>
          <p:cNvSpPr/>
          <p:nvPr/>
        </p:nvSpPr>
        <p:spPr>
          <a:xfrm>
            <a:off x="6739128" y="1375258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7434072" y="1228039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5"/>
          <p:cNvSpPr/>
          <p:nvPr/>
        </p:nvSpPr>
        <p:spPr>
          <a:xfrm>
            <a:off x="7477049" y="1274674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6"/>
          <p:cNvSpPr/>
          <p:nvPr/>
        </p:nvSpPr>
        <p:spPr>
          <a:xfrm>
            <a:off x="7477049" y="1339596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800" dirty="0"/>
          </a:p>
        </p:txBody>
      </p:sp>
      <p:sp>
        <p:nvSpPr>
          <p:cNvPr id="21" name="Text 17"/>
          <p:cNvSpPr/>
          <p:nvPr/>
        </p:nvSpPr>
        <p:spPr>
          <a:xfrm>
            <a:off x="6789420" y="2016252"/>
            <a:ext cx="18790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Equitable Access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6789420" y="2419502"/>
            <a:ext cx="1879092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Strive for equal treatment opportunities regardless of background.</a:t>
            </a:r>
            <a:endParaRPr lang="en-US" sz="1600" dirty="0"/>
          </a:p>
        </p:txBody>
      </p:sp>
      <p:sp>
        <p:nvSpPr>
          <p:cNvPr id="23" name="Shape 19"/>
          <p:cNvSpPr/>
          <p:nvPr/>
        </p:nvSpPr>
        <p:spPr>
          <a:xfrm>
            <a:off x="9921240" y="3254350"/>
            <a:ext cx="0" cy="340156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0"/>
          <p:cNvSpPr/>
          <p:nvPr/>
        </p:nvSpPr>
        <p:spPr>
          <a:xfrm>
            <a:off x="10688422" y="3059582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1"/>
          <p:cNvSpPr/>
          <p:nvPr/>
        </p:nvSpPr>
        <p:spPr>
          <a:xfrm>
            <a:off x="10735056" y="3107131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2"/>
          <p:cNvSpPr/>
          <p:nvPr/>
        </p:nvSpPr>
        <p:spPr>
          <a:xfrm>
            <a:off x="10735056" y="3172054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800" dirty="0"/>
          </a:p>
        </p:txBody>
      </p:sp>
      <p:sp>
        <p:nvSpPr>
          <p:cNvPr id="27" name="Text 23"/>
          <p:cNvSpPr/>
          <p:nvPr/>
        </p:nvSpPr>
        <p:spPr>
          <a:xfrm>
            <a:off x="9968789" y="3848710"/>
            <a:ext cx="203362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End-of-Life Options</a:t>
            </a:r>
            <a:endParaRPr lang="en-US" sz="1600" dirty="0"/>
          </a:p>
        </p:txBody>
      </p:sp>
      <p:sp>
        <p:nvSpPr>
          <p:cNvPr id="28" name="Text 24"/>
          <p:cNvSpPr/>
          <p:nvPr/>
        </p:nvSpPr>
        <p:spPr>
          <a:xfrm>
            <a:off x="9968789" y="4251960"/>
            <a:ext cx="203362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Discuss palliative care options to improve quality of life.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99571" y="0"/>
            <a:ext cx="1000354" cy="630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1110" y="191110"/>
            <a:ext cx="11814962" cy="6519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Case Studies: Success Stories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1936699"/>
            <a:ext cx="4406494" cy="49286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12126" y="1263701"/>
            <a:ext cx="415777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Problem Faced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7412126" y="1666951"/>
            <a:ext cx="4157777" cy="8997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Patients struggle with late-stage colorectal cancer diagnosis.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73622" y="1515161"/>
            <a:ext cx="767182" cy="763524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822338" y="1706270"/>
            <a:ext cx="273406" cy="38496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412126" y="3236062"/>
            <a:ext cx="415777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Solution Offered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7412126" y="3639312"/>
            <a:ext cx="4157777" cy="8997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Implementation of routine screening programs nationwide.</a:t>
            </a:r>
            <a:endParaRPr lang="en-US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573622" y="3488436"/>
            <a:ext cx="767182" cy="763524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800393" y="3629254"/>
            <a:ext cx="316382" cy="482803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7412126" y="5129784"/>
            <a:ext cx="415777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Benefits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7412126" y="5533034"/>
            <a:ext cx="4157777" cy="8997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Earlier detection leads to improved patient outcomes.</a:t>
            </a:r>
            <a:endParaRPr lang="en-US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573622" y="5382158"/>
            <a:ext cx="767182" cy="763524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804050" y="5576011"/>
            <a:ext cx="306324" cy="363931"/>
          </a:xfrm>
          <a:prstGeom prst="rect">
            <a:avLst/>
          </a:prstGeom>
        </p:spPr>
      </p:pic>
      <p:pic>
        <p:nvPicPr>
          <p:cNvPr id="17" name="Image 8" descr="https://slide-appai.s3.us-west-1.amazonaws.com/ppt-files-prod/68648b3e8bca3dfa84415672/image_1751419735787_b3cihbtb79.png?X-Amz-Algorithm=AWS4-HMAC-SHA256&amp;X-Amz-Credential=AKIARQE3I5HGFMTMBRLT%2F20250702%2Fus-west-1%2Fs3%2Faws4_request&amp;X-Amz-Date=20250702T012909Z&amp;X-Amz-Expires=86400&amp;X-Amz-Signature=87a4f4997c89f1bc59ec7b83e66d5db792d6f0135d6bacc0e396aa9018773624&amp;X-Amz-SignedHeaders=host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552300" y="1274217"/>
            <a:ext cx="4600346" cy="460034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24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 Education and Engagement Strategies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5911596"/>
            <a:ext cx="1087222" cy="946404"/>
          </a:xfrm>
          <a:prstGeom prst="rect">
            <a:avLst/>
          </a:prstGeom>
        </p:spPr>
      </p:pic>
      <p:pic>
        <p:nvPicPr>
          <p:cNvPr id="5" name="Image 2" descr="https://slide-appai.s3.us-west-1.amazonaws.com/defaultImages/people_round/4.png?X-Amz-Algorithm=AWS4-HMAC-SHA256&amp;X-Amz-Credential=AKIARQE3I5HGFMTMBRLT%2F20250702%2Fus-west-1%2Fs3%2Faws4_request&amp;X-Amz-Date=20250702T012908Z&amp;X-Amz-Expires=86400&amp;X-Amz-Signature=0c32532b1e014fff34b0bc8bc13f549b6c91f2da523a0a9faaace3d836c9f1fb&amp;X-Amz-SignedHeaders=host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5975" y="1494130"/>
            <a:ext cx="1249070" cy="1249070"/>
          </a:xfrm>
          <a:prstGeom prst="ellipse">
            <a:avLst/>
          </a:prstGeom>
        </p:spPr>
      </p:pic>
      <p:sp>
        <p:nvSpPr>
          <p:cNvPr id="6" name="Text 1"/>
          <p:cNvSpPr/>
          <p:nvPr/>
        </p:nvSpPr>
        <p:spPr>
          <a:xfrm>
            <a:off x="2163470" y="1566367"/>
            <a:ext cx="3297326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John</a:t>
            </a:r>
            <a:endParaRPr lang="en-US" dirty="0"/>
          </a:p>
        </p:txBody>
      </p:sp>
      <p:sp>
        <p:nvSpPr>
          <p:cNvPr id="7" name="Text 2"/>
          <p:cNvSpPr/>
          <p:nvPr/>
        </p:nvSpPr>
        <p:spPr>
          <a:xfrm>
            <a:off x="2163470" y="1936699"/>
            <a:ext cx="3297326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Nurse Educator</a:t>
            </a:r>
            <a:endParaRPr lang="en-US" dirty="0"/>
          </a:p>
        </p:txBody>
      </p:sp>
      <p:sp>
        <p:nvSpPr>
          <p:cNvPr id="8" name="Shape 3"/>
          <p:cNvSpPr/>
          <p:nvPr/>
        </p:nvSpPr>
        <p:spPr>
          <a:xfrm>
            <a:off x="1990649" y="2347265"/>
            <a:ext cx="2681935" cy="57607"/>
          </a:xfrm>
          <a:prstGeom prst="rect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3" descr="https://slide-appai.s3.us-west-1.amazonaws.com/defaultImages/people_round/5.png?X-Amz-Algorithm=AWS4-HMAC-SHA256&amp;X-Amz-Credential=AKIARQE3I5HGFMTMBRLT%2F20250702%2Fus-west-1%2Fs3%2Faws4_request&amp;X-Amz-Date=20250702T012908Z&amp;X-Amz-Expires=86400&amp;X-Amz-Signature=ff83d5f4a749dd6652fe6650710f8f87c7ef6ec52f8034198f858c8b141fb117&amp;X-Amz-SignedHeaders=host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33895" y="1494130"/>
            <a:ext cx="1249070" cy="1249070"/>
          </a:xfrm>
          <a:prstGeom prst="ellipse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380476" y="1566367"/>
            <a:ext cx="3297326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Sara</a:t>
            </a:r>
            <a:endParaRPr lang="en-US" dirty="0"/>
          </a:p>
        </p:txBody>
      </p:sp>
      <p:sp>
        <p:nvSpPr>
          <p:cNvPr id="11" name="Text 5"/>
          <p:cNvSpPr/>
          <p:nvPr/>
        </p:nvSpPr>
        <p:spPr>
          <a:xfrm>
            <a:off x="8380476" y="1936699"/>
            <a:ext cx="3297326" cy="360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 Advocate</a:t>
            </a:r>
            <a:endParaRPr lang="en-US" dirty="0"/>
          </a:p>
        </p:txBody>
      </p:sp>
      <p:sp>
        <p:nvSpPr>
          <p:cNvPr id="12" name="Shape 6"/>
          <p:cNvSpPr/>
          <p:nvPr/>
        </p:nvSpPr>
        <p:spPr>
          <a:xfrm>
            <a:off x="8218627" y="2347265"/>
            <a:ext cx="2681935" cy="57607"/>
          </a:xfrm>
          <a:prstGeom prst="rect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https://slide-appai.s3.us-west-1.amazonaws.com/defaultImages/people_round/1.png?X-Amz-Algorithm=AWS4-HMAC-SHA256&amp;X-Amz-Credential=AKIARQE3I5HGFMTMBRLT%2F20250702%2Fus-west-1%2Fs3%2Faws4_request&amp;X-Amz-Date=20250702T012908Z&amp;X-Amz-Expires=86400&amp;X-Amz-Signature=bb70bd5f7980f9a680109efe671c8dfb8b6414d06eba1b739d1c308f6d85db8f&amp;X-Amz-SignedHeaders=host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15975" y="3254350"/>
            <a:ext cx="1249070" cy="1249070"/>
          </a:xfrm>
          <a:prstGeom prst="ellipse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163470" y="3326587"/>
            <a:ext cx="3297326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Mike</a:t>
            </a:r>
            <a:endParaRPr lang="en-US" dirty="0"/>
          </a:p>
        </p:txBody>
      </p:sp>
      <p:sp>
        <p:nvSpPr>
          <p:cNvPr id="15" name="Text 8"/>
          <p:cNvSpPr/>
          <p:nvPr/>
        </p:nvSpPr>
        <p:spPr>
          <a:xfrm>
            <a:off x="2163470" y="3696919"/>
            <a:ext cx="3297326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Oncology Specialist</a:t>
            </a:r>
            <a:endParaRPr lang="en-US" dirty="0"/>
          </a:p>
        </p:txBody>
      </p:sp>
      <p:sp>
        <p:nvSpPr>
          <p:cNvPr id="16" name="Shape 9"/>
          <p:cNvSpPr/>
          <p:nvPr/>
        </p:nvSpPr>
        <p:spPr>
          <a:xfrm>
            <a:off x="1990649" y="4107485"/>
            <a:ext cx="2681935" cy="57607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5" descr="https://slide-appai.s3.us-west-1.amazonaws.com/defaultImages/people_round/9.png?X-Amz-Algorithm=AWS4-HMAC-SHA256&amp;X-Amz-Credential=AKIARQE3I5HGFMTMBRLT%2F20250702%2Fus-west-1%2Fs3%2Faws4_request&amp;X-Amz-Date=20250702T012908Z&amp;X-Amz-Expires=86400&amp;X-Amz-Signature=84ffa6d1dee265c47540f328cf5fcba42988d4f9e222837646ba1ece764e3136&amp;X-Amz-SignedHeaders=host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33895" y="3254350"/>
            <a:ext cx="1249070" cy="1249070"/>
          </a:xfrm>
          <a:prstGeom prst="ellipse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8380476" y="3326587"/>
            <a:ext cx="3297326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Emma</a:t>
            </a:r>
            <a:endParaRPr lang="en-US" dirty="0"/>
          </a:p>
        </p:txBody>
      </p:sp>
      <p:sp>
        <p:nvSpPr>
          <p:cNvPr id="19" name="Text 11"/>
          <p:cNvSpPr/>
          <p:nvPr/>
        </p:nvSpPr>
        <p:spPr>
          <a:xfrm>
            <a:off x="8380476" y="3696919"/>
            <a:ext cx="3297326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Assistant</a:t>
            </a:r>
            <a:endParaRPr lang="en-US" dirty="0"/>
          </a:p>
        </p:txBody>
      </p:sp>
      <p:sp>
        <p:nvSpPr>
          <p:cNvPr id="20" name="Shape 12"/>
          <p:cNvSpPr/>
          <p:nvPr/>
        </p:nvSpPr>
        <p:spPr>
          <a:xfrm>
            <a:off x="8218627" y="4107485"/>
            <a:ext cx="2681935" cy="57607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3"/>
          <p:cNvSpPr/>
          <p:nvPr/>
        </p:nvSpPr>
        <p:spPr>
          <a:xfrm>
            <a:off x="2163470" y="5097780"/>
            <a:ext cx="3297326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Liam</a:t>
            </a:r>
            <a:endParaRPr lang="en-US" dirty="0"/>
          </a:p>
        </p:txBody>
      </p:sp>
      <p:sp>
        <p:nvSpPr>
          <p:cNvPr id="22" name="Text 14"/>
          <p:cNvSpPr/>
          <p:nvPr/>
        </p:nvSpPr>
        <p:spPr>
          <a:xfrm>
            <a:off x="2163470" y="5468112"/>
            <a:ext cx="3297326" cy="27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Health Coach</a:t>
            </a:r>
            <a:endParaRPr lang="en-US" dirty="0"/>
          </a:p>
        </p:txBody>
      </p:sp>
      <p:pic>
        <p:nvPicPr>
          <p:cNvPr id="23" name="Image 6" descr="https://slide-appai.s3.us-west-1.amazonaws.com/defaultImages/people_round/11.png?X-Amz-Algorithm=AWS4-HMAC-SHA256&amp;X-Amz-Credential=AKIARQE3I5HGFMTMBRLT%2F20250702%2Fus-west-1%2Fs3%2Faws4_request&amp;X-Amz-Date=20250702T012908Z&amp;X-Amz-Expires=86400&amp;X-Amz-Signature=fbe352c521051e6fe38860037159127fc5eeb0ee5a911344a2b1edd62f8b2677&amp;X-Amz-SignedHeaders=host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5975" y="5014570"/>
            <a:ext cx="1249070" cy="1249070"/>
          </a:xfrm>
          <a:prstGeom prst="ellipse">
            <a:avLst/>
          </a:prstGeom>
        </p:spPr>
      </p:pic>
      <p:sp>
        <p:nvSpPr>
          <p:cNvPr id="24" name="Shape 15"/>
          <p:cNvSpPr/>
          <p:nvPr/>
        </p:nvSpPr>
        <p:spPr>
          <a:xfrm>
            <a:off x="1990649" y="5867705"/>
            <a:ext cx="2681935" cy="57607"/>
          </a:xfrm>
          <a:prstGeom prst="rect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5" name="Image 7" descr="https://slide-appai.s3.us-west-1.amazonaws.com/defaultImages/people_round/12.png?X-Amz-Algorithm=AWS4-HMAC-SHA256&amp;X-Amz-Credential=AKIARQE3I5HGFMTMBRLT%2F20250702%2Fus-west-1%2Fs3%2Faws4_request&amp;X-Amz-Date=20250702T012908Z&amp;X-Amz-Expires=86400&amp;X-Amz-Signature=3aa6b17b72382a448d9ddf0e76588fc01e48c67136f671ce1a85da52032cfa57&amp;X-Amz-SignedHeaders=host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933895" y="5014570"/>
            <a:ext cx="1249070" cy="1249070"/>
          </a:xfrm>
          <a:prstGeom prst="ellipse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8380476" y="5097780"/>
            <a:ext cx="3297326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Olivia</a:t>
            </a:r>
            <a:endParaRPr lang="en-US" dirty="0"/>
          </a:p>
        </p:txBody>
      </p:sp>
      <p:sp>
        <p:nvSpPr>
          <p:cNvPr id="27" name="Text 17"/>
          <p:cNvSpPr/>
          <p:nvPr/>
        </p:nvSpPr>
        <p:spPr>
          <a:xfrm>
            <a:off x="8380476" y="5468112"/>
            <a:ext cx="3297326" cy="360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Worker</a:t>
            </a:r>
            <a:endParaRPr lang="en-US" dirty="0"/>
          </a:p>
        </p:txBody>
      </p:sp>
      <p:sp>
        <p:nvSpPr>
          <p:cNvPr id="28" name="Shape 18"/>
          <p:cNvSpPr/>
          <p:nvPr/>
        </p:nvSpPr>
        <p:spPr>
          <a:xfrm>
            <a:off x="8218627" y="5867705"/>
            <a:ext cx="2681935" cy="57607"/>
          </a:xfrm>
          <a:prstGeom prst="rect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110" y="191110"/>
            <a:ext cx="11814962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Key Takeaways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191110" y="1580083"/>
            <a:ext cx="2901391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 Risk Factors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191110" y="1951330"/>
            <a:ext cx="2901391" cy="10149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Identifying risk factors can aid in early intervention for colorectal cancer.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520440" y="1580083"/>
            <a:ext cx="2901391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Screening Importance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3520440" y="1951330"/>
            <a:ext cx="2901391" cy="10149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screenings are crucial for early detection and better treatment outcomes.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91110" y="3172054"/>
            <a:ext cx="2901391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Genetic Mutations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91110" y="3542386"/>
            <a:ext cx="2901391" cy="10149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Certain genetic mutations significantly increase the risk of colorectal cancer.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520440" y="3172054"/>
            <a:ext cx="2901391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Treatment Options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3520440" y="3542386"/>
            <a:ext cx="2901391" cy="10149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variety of treatment modalities exist, including surgery, chemotherapy, and radiotherapy.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91110" y="4766767"/>
            <a:ext cx="2901391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Symptom Awareness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191110" y="5137099"/>
            <a:ext cx="2901391" cy="8311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Being aware of symptoms helps in prompt medical attention and improved prognosis.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520440" y="4766767"/>
            <a:ext cx="2901391" cy="309982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Lifestyle Modifications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3520440" y="5137099"/>
            <a:ext cx="2901391" cy="10149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Adopting healthy lifestyle changes can reduce the risk of developing colorectal cancer.</a:t>
            </a:r>
            <a:endParaRPr lang="en-US" sz="160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49770" y="861659"/>
            <a:ext cx="5343754" cy="6021944"/>
          </a:xfrm>
          <a:prstGeom prst="rect">
            <a:avLst/>
          </a:prstGeom>
        </p:spPr>
      </p:pic>
      <p:pic>
        <p:nvPicPr>
          <p:cNvPr id="17" name="Image 2" descr="https://slide-appai.s3.us-west-1.amazonaws.com/ppt-files-prod/68648b3e8bca3dfa84415672/image_1751419742361_upnygcxwvu8.jpg?X-Amz-Algorithm=AWS4-HMAC-SHA256&amp;X-Amz-Credential=AKIARQE3I5HGFMTMBRLT%2F20250702%2Fus-west-1%2Fs3%2Faws4_request&amp;X-Amz-Date=20250702T012908Z&amp;X-Amz-Expires=86400&amp;X-Amz-Signature=b2ff40df743302b9a02bda1bdfaf178460b541231d18b8fcb746faee21c9801f&amp;X-Amz-SignedHeaders=host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04634" y="1570025"/>
            <a:ext cx="4572000" cy="45720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4"/>
          <p:cNvSpPr>
            <a:spLocks noChangeArrowheads="1"/>
          </p:cNvSpPr>
          <p:nvPr/>
        </p:nvSpPr>
        <p:spPr bwMode="auto">
          <a:xfrm>
            <a:off x="1905000" y="2209801"/>
            <a:ext cx="838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NOSH-Aspirin Inhibits the Growth of MIA PaCa2 Human Pancreatic Cancer Cells in a Mouse Xenograft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047750"/>
            <a:ext cx="3505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dobe Caslon Pro" panose="0205050205050A020403" pitchFamily="18" charset="0"/>
              </a:rPr>
              <a:t>A preclinical story : </a:t>
            </a:r>
            <a:endParaRPr lang="en-US" sz="3200" dirty="0"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8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04"/>
          <p:cNvSpPr>
            <a:spLocks noChangeArrowheads="1"/>
          </p:cNvSpPr>
          <p:nvPr/>
        </p:nvSpPr>
        <p:spPr bwMode="auto">
          <a:xfrm>
            <a:off x="1828800" y="457201"/>
            <a:ext cx="838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NOSH-Aspirin Inhibits the Growth of MIA PaCa2 Human Pancreatic Cancer Cells in a Mouse Xenograft</a:t>
            </a:r>
          </a:p>
        </p:txBody>
      </p:sp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5567363" y="2541589"/>
            <a:ext cx="1431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</a:rPr>
              <a:t>Protocol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4365626" y="3879850"/>
            <a:ext cx="4962525" cy="457200"/>
          </a:xfrm>
          <a:prstGeom prst="rect">
            <a:avLst/>
          </a:prstGeom>
          <a:gradFill rotWithShape="1">
            <a:gsLst>
              <a:gs pos="0">
                <a:srgbClr val="604A7B"/>
              </a:gs>
              <a:gs pos="100000">
                <a:srgbClr val="FFFFFF"/>
              </a:gs>
            </a:gsLst>
            <a:path path="rect">
              <a:fillToRect l="100000" t="100000"/>
            </a:path>
          </a:gradFill>
          <a:ln w="9525">
            <a:solidFill>
              <a:srgbClr val="604A7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7108" name="Line 7"/>
          <p:cNvSpPr>
            <a:spLocks noChangeShapeType="1"/>
          </p:cNvSpPr>
          <p:nvPr/>
        </p:nvSpPr>
        <p:spPr bwMode="auto">
          <a:xfrm>
            <a:off x="3144838" y="3609976"/>
            <a:ext cx="0" cy="238125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4162425" y="3273426"/>
            <a:ext cx="1124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NOSH-ASA</a:t>
            </a:r>
          </a:p>
        </p:txBody>
      </p:sp>
      <p:sp>
        <p:nvSpPr>
          <p:cNvPr id="47110" name="Line 9"/>
          <p:cNvSpPr>
            <a:spLocks noChangeShapeType="1"/>
          </p:cNvSpPr>
          <p:nvPr/>
        </p:nvSpPr>
        <p:spPr bwMode="auto">
          <a:xfrm>
            <a:off x="4378325" y="3609976"/>
            <a:ext cx="0" cy="238125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11" name="Rectangle 10"/>
          <p:cNvSpPr>
            <a:spLocks noChangeArrowheads="1"/>
          </p:cNvSpPr>
          <p:nvPr/>
        </p:nvSpPr>
        <p:spPr bwMode="auto">
          <a:xfrm>
            <a:off x="2946400" y="3273426"/>
            <a:ext cx="1050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Inoculation</a:t>
            </a:r>
          </a:p>
        </p:txBody>
      </p:sp>
      <p:sp>
        <p:nvSpPr>
          <p:cNvPr id="47112" name="Rectangle 11"/>
          <p:cNvSpPr>
            <a:spLocks noChangeArrowheads="1"/>
          </p:cNvSpPr>
          <p:nvPr/>
        </p:nvSpPr>
        <p:spPr bwMode="auto">
          <a:xfrm>
            <a:off x="8574089" y="3273426"/>
            <a:ext cx="8723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Sacrifice</a:t>
            </a:r>
          </a:p>
        </p:txBody>
      </p:sp>
      <p:sp>
        <p:nvSpPr>
          <p:cNvPr id="47113" name="Line 12"/>
          <p:cNvSpPr>
            <a:spLocks noChangeShapeType="1"/>
          </p:cNvSpPr>
          <p:nvPr/>
        </p:nvSpPr>
        <p:spPr bwMode="auto">
          <a:xfrm>
            <a:off x="9317038" y="3609976"/>
            <a:ext cx="0" cy="238125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14" name="Rectangle 13"/>
          <p:cNvSpPr>
            <a:spLocks noChangeArrowheads="1"/>
          </p:cNvSpPr>
          <p:nvPr/>
        </p:nvSpPr>
        <p:spPr bwMode="auto">
          <a:xfrm>
            <a:off x="3449639" y="3594101"/>
            <a:ext cx="811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10 days</a:t>
            </a:r>
          </a:p>
        </p:txBody>
      </p:sp>
      <p:sp>
        <p:nvSpPr>
          <p:cNvPr id="47115" name="Line 14"/>
          <p:cNvSpPr>
            <a:spLocks noChangeShapeType="1"/>
          </p:cNvSpPr>
          <p:nvPr/>
        </p:nvSpPr>
        <p:spPr bwMode="auto">
          <a:xfrm>
            <a:off x="5319713" y="3614739"/>
            <a:ext cx="0" cy="236537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122613" y="3879850"/>
            <a:ext cx="1243012" cy="457200"/>
          </a:xfrm>
          <a:prstGeom prst="rect">
            <a:avLst/>
          </a:prstGeom>
          <a:solidFill>
            <a:srgbClr val="8C7A9F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7117" name="Rectangle 16"/>
          <p:cNvSpPr>
            <a:spLocks noChangeArrowheads="1"/>
          </p:cNvSpPr>
          <p:nvPr/>
        </p:nvSpPr>
        <p:spPr bwMode="auto">
          <a:xfrm>
            <a:off x="4538663" y="3594101"/>
            <a:ext cx="7120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3 days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7118" name="Rectangle 17"/>
          <p:cNvSpPr>
            <a:spLocks noChangeArrowheads="1"/>
          </p:cNvSpPr>
          <p:nvPr/>
        </p:nvSpPr>
        <p:spPr bwMode="auto">
          <a:xfrm>
            <a:off x="5218114" y="3287714"/>
            <a:ext cx="1995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1st Volume Recorded  </a:t>
            </a:r>
          </a:p>
        </p:txBody>
      </p:sp>
      <p:sp>
        <p:nvSpPr>
          <p:cNvPr id="47119" name="Rectangle 18"/>
          <p:cNvSpPr>
            <a:spLocks noChangeArrowheads="1"/>
          </p:cNvSpPr>
          <p:nvPr/>
        </p:nvSpPr>
        <p:spPr bwMode="auto">
          <a:xfrm>
            <a:off x="6146801" y="3971926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69A"/>
                </a:solidFill>
              </a:rPr>
              <a:t>30 days</a:t>
            </a:r>
          </a:p>
        </p:txBody>
      </p:sp>
      <p:sp>
        <p:nvSpPr>
          <p:cNvPr id="47120" name="Line 19"/>
          <p:cNvSpPr>
            <a:spLocks noChangeShapeType="1"/>
          </p:cNvSpPr>
          <p:nvPr/>
        </p:nvSpPr>
        <p:spPr bwMode="auto">
          <a:xfrm>
            <a:off x="7062788" y="4105275"/>
            <a:ext cx="2259012" cy="0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21" name="Line 20"/>
          <p:cNvSpPr>
            <a:spLocks noChangeShapeType="1"/>
          </p:cNvSpPr>
          <p:nvPr/>
        </p:nvSpPr>
        <p:spPr bwMode="auto">
          <a:xfrm flipH="1">
            <a:off x="4378326" y="4105275"/>
            <a:ext cx="1738313" cy="0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501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1"/>
          <p:cNvSpPr/>
          <p:nvPr/>
        </p:nvSpPr>
        <p:spPr>
          <a:xfrm>
            <a:off x="5666537" y="1033272"/>
            <a:ext cx="6411773" cy="37408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clinical look at Colorectal Cancer</a:t>
            </a:r>
            <a:endParaRPr lang="en-US" sz="4800" dirty="0"/>
          </a:p>
        </p:txBody>
      </p:sp>
      <p:sp>
        <p:nvSpPr>
          <p:cNvPr id="8" name="Text 3"/>
          <p:cNvSpPr/>
          <p:nvPr/>
        </p:nvSpPr>
        <p:spPr>
          <a:xfrm>
            <a:off x="5979262" y="5439766"/>
            <a:ext cx="5785409" cy="3273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9" y="156972"/>
            <a:ext cx="4458723" cy="66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281"/>
          <p:cNvGrpSpPr>
            <a:grpSpLocks/>
          </p:cNvGrpSpPr>
          <p:nvPr/>
        </p:nvGrpSpPr>
        <p:grpSpPr bwMode="auto">
          <a:xfrm>
            <a:off x="2179641" y="2363789"/>
            <a:ext cx="7802574" cy="3856554"/>
            <a:chOff x="655641" y="2295526"/>
            <a:chExt cx="7802574" cy="3856554"/>
          </a:xfrm>
        </p:grpSpPr>
        <p:grpSp>
          <p:nvGrpSpPr>
            <p:cNvPr id="48147" name="Group 275"/>
            <p:cNvGrpSpPr>
              <a:grpSpLocks/>
            </p:cNvGrpSpPr>
            <p:nvPr/>
          </p:nvGrpSpPr>
          <p:grpSpPr bwMode="auto">
            <a:xfrm>
              <a:off x="655641" y="2295526"/>
              <a:ext cx="7802574" cy="3856554"/>
              <a:chOff x="655641" y="2295526"/>
              <a:chExt cx="7802574" cy="3856554"/>
            </a:xfrm>
          </p:grpSpPr>
          <p:grpSp>
            <p:nvGrpSpPr>
              <p:cNvPr id="48150" name="Group 281"/>
              <p:cNvGrpSpPr>
                <a:grpSpLocks/>
              </p:cNvGrpSpPr>
              <p:nvPr/>
            </p:nvGrpSpPr>
            <p:grpSpPr bwMode="auto">
              <a:xfrm>
                <a:off x="655641" y="2295526"/>
                <a:ext cx="7802574" cy="3856554"/>
                <a:chOff x="654847" y="2295525"/>
                <a:chExt cx="7803353" cy="3856554"/>
              </a:xfrm>
            </p:grpSpPr>
            <p:sp>
              <p:nvSpPr>
                <p:cNvPr id="48155" name="Rectangle 191"/>
                <p:cNvSpPr>
                  <a:spLocks noChangeArrowheads="1"/>
                </p:cNvSpPr>
                <p:nvPr/>
              </p:nvSpPr>
              <p:spPr bwMode="auto">
                <a:xfrm>
                  <a:off x="52641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30</a:t>
                  </a:r>
                </a:p>
              </p:txBody>
            </p:sp>
            <p:sp>
              <p:nvSpPr>
                <p:cNvPr id="48156" name="Rectangle 193"/>
                <p:cNvSpPr>
                  <a:spLocks noChangeArrowheads="1"/>
                </p:cNvSpPr>
                <p:nvPr/>
              </p:nvSpPr>
              <p:spPr bwMode="auto">
                <a:xfrm>
                  <a:off x="48831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27</a:t>
                  </a:r>
                </a:p>
              </p:txBody>
            </p:sp>
            <p:sp>
              <p:nvSpPr>
                <p:cNvPr id="48157" name="Rectangle 195"/>
                <p:cNvSpPr>
                  <a:spLocks noChangeArrowheads="1"/>
                </p:cNvSpPr>
                <p:nvPr/>
              </p:nvSpPr>
              <p:spPr bwMode="auto">
                <a:xfrm>
                  <a:off x="45021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24</a:t>
                  </a:r>
                </a:p>
              </p:txBody>
            </p:sp>
            <p:sp>
              <p:nvSpPr>
                <p:cNvPr id="481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4133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21</a:t>
                  </a:r>
                </a:p>
              </p:txBody>
            </p:sp>
            <p:sp>
              <p:nvSpPr>
                <p:cNvPr id="48159" name="Rectangle 199"/>
                <p:cNvSpPr>
                  <a:spLocks noChangeArrowheads="1"/>
                </p:cNvSpPr>
                <p:nvPr/>
              </p:nvSpPr>
              <p:spPr bwMode="auto">
                <a:xfrm>
                  <a:off x="3752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18</a:t>
                  </a:r>
                </a:p>
              </p:txBody>
            </p:sp>
            <p:sp>
              <p:nvSpPr>
                <p:cNvPr id="48160" name="Rectangle 201"/>
                <p:cNvSpPr>
                  <a:spLocks noChangeArrowheads="1"/>
                </p:cNvSpPr>
                <p:nvPr/>
              </p:nvSpPr>
              <p:spPr bwMode="auto">
                <a:xfrm>
                  <a:off x="3371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15</a:t>
                  </a:r>
                </a:p>
              </p:txBody>
            </p:sp>
            <p:sp>
              <p:nvSpPr>
                <p:cNvPr id="48161" name="Rectangle 203"/>
                <p:cNvSpPr>
                  <a:spLocks noChangeArrowheads="1"/>
                </p:cNvSpPr>
                <p:nvPr/>
              </p:nvSpPr>
              <p:spPr bwMode="auto">
                <a:xfrm>
                  <a:off x="2990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12</a:t>
                  </a:r>
                </a:p>
              </p:txBody>
            </p:sp>
            <p:sp>
              <p:nvSpPr>
                <p:cNvPr id="48162" name="Rectangle 205"/>
                <p:cNvSpPr>
                  <a:spLocks noChangeArrowheads="1"/>
                </p:cNvSpPr>
                <p:nvPr/>
              </p:nvSpPr>
              <p:spPr bwMode="auto">
                <a:xfrm>
                  <a:off x="26479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</a:t>
                  </a:r>
                </a:p>
              </p:txBody>
            </p:sp>
            <p:sp>
              <p:nvSpPr>
                <p:cNvPr id="48163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796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</a:t>
                  </a:r>
                </a:p>
              </p:txBody>
            </p:sp>
            <p:sp>
              <p:nvSpPr>
                <p:cNvPr id="48164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986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</a:t>
                  </a:r>
                </a:p>
              </p:txBody>
            </p:sp>
            <p:sp>
              <p:nvSpPr>
                <p:cNvPr id="48165" name="Rectangle 211"/>
                <p:cNvSpPr>
                  <a:spLocks noChangeArrowheads="1"/>
                </p:cNvSpPr>
                <p:nvPr/>
              </p:nvSpPr>
              <p:spPr bwMode="auto">
                <a:xfrm>
                  <a:off x="15176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48166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15557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67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9367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68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23177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69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2686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0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3067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1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3448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2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3829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3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4210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4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45783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5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49593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6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53403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7" name="Line 224"/>
                <p:cNvSpPr>
                  <a:spLocks noChangeShapeType="1"/>
                </p:cNvSpPr>
                <p:nvPr/>
              </p:nvSpPr>
              <p:spPr bwMode="auto">
                <a:xfrm>
                  <a:off x="1412875" y="5659438"/>
                  <a:ext cx="4132262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252538" y="5489575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48179" name="Rectangle 229"/>
                <p:cNvSpPr>
                  <a:spLocks noChangeArrowheads="1"/>
                </p:cNvSpPr>
                <p:nvPr/>
              </p:nvSpPr>
              <p:spPr bwMode="auto">
                <a:xfrm>
                  <a:off x="1084263" y="5095875"/>
                  <a:ext cx="25490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500</a:t>
                  </a:r>
                </a:p>
              </p:txBody>
            </p:sp>
            <p:sp>
              <p:nvSpPr>
                <p:cNvPr id="48180" name="Rectangle 231"/>
                <p:cNvSpPr>
                  <a:spLocks noChangeArrowheads="1"/>
                </p:cNvSpPr>
                <p:nvPr/>
              </p:nvSpPr>
              <p:spPr bwMode="auto">
                <a:xfrm>
                  <a:off x="1000125" y="47021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1000</a:t>
                  </a:r>
                </a:p>
              </p:txBody>
            </p:sp>
            <p:sp>
              <p:nvSpPr>
                <p:cNvPr id="48181" name="Rectangle 233"/>
                <p:cNvSpPr>
                  <a:spLocks noChangeArrowheads="1"/>
                </p:cNvSpPr>
                <p:nvPr/>
              </p:nvSpPr>
              <p:spPr bwMode="auto">
                <a:xfrm>
                  <a:off x="1000125" y="43211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1500</a:t>
                  </a:r>
                </a:p>
              </p:txBody>
            </p:sp>
            <p:sp>
              <p:nvSpPr>
                <p:cNvPr id="48182" name="Rectangle 235"/>
                <p:cNvSpPr>
                  <a:spLocks noChangeArrowheads="1"/>
                </p:cNvSpPr>
                <p:nvPr/>
              </p:nvSpPr>
              <p:spPr bwMode="auto">
                <a:xfrm>
                  <a:off x="1000125" y="39274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2000</a:t>
                  </a:r>
                </a:p>
              </p:txBody>
            </p:sp>
            <p:sp>
              <p:nvSpPr>
                <p:cNvPr id="4818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000125" y="35337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2500</a:t>
                  </a:r>
                </a:p>
              </p:txBody>
            </p:sp>
            <p:sp>
              <p:nvSpPr>
                <p:cNvPr id="48184" name="Rectangle 239"/>
                <p:cNvSpPr>
                  <a:spLocks noChangeArrowheads="1"/>
                </p:cNvSpPr>
                <p:nvPr/>
              </p:nvSpPr>
              <p:spPr bwMode="auto">
                <a:xfrm>
                  <a:off x="1000125" y="31400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3000</a:t>
                  </a:r>
                </a:p>
              </p:txBody>
            </p:sp>
            <p:sp>
              <p:nvSpPr>
                <p:cNvPr id="48185" name="Rectangle 241"/>
                <p:cNvSpPr>
                  <a:spLocks noChangeArrowheads="1"/>
                </p:cNvSpPr>
                <p:nvPr/>
              </p:nvSpPr>
              <p:spPr bwMode="auto">
                <a:xfrm>
                  <a:off x="1000125" y="27463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3500</a:t>
                  </a:r>
                </a:p>
              </p:txBody>
            </p:sp>
            <p:sp>
              <p:nvSpPr>
                <p:cNvPr id="48186" name="Rectangle 243"/>
                <p:cNvSpPr>
                  <a:spLocks noChangeArrowheads="1"/>
                </p:cNvSpPr>
                <p:nvPr/>
              </p:nvSpPr>
              <p:spPr bwMode="auto">
                <a:xfrm>
                  <a:off x="1000125" y="23526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4000</a:t>
                  </a:r>
                </a:p>
              </p:txBody>
            </p:sp>
            <p:sp>
              <p:nvSpPr>
                <p:cNvPr id="48187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1384300" y="5584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88" name="Line 246"/>
                <p:cNvSpPr>
                  <a:spLocks noChangeShapeType="1"/>
                </p:cNvSpPr>
                <p:nvPr/>
              </p:nvSpPr>
              <p:spPr bwMode="auto">
                <a:xfrm flipH="1">
                  <a:off x="1384300" y="5191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89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1384300" y="4797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0" name="Line 248"/>
                <p:cNvSpPr>
                  <a:spLocks noChangeShapeType="1"/>
                </p:cNvSpPr>
                <p:nvPr/>
              </p:nvSpPr>
              <p:spPr bwMode="auto">
                <a:xfrm flipH="1">
                  <a:off x="1384300" y="4416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1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1384300" y="4022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2" name="Line 250"/>
                <p:cNvSpPr>
                  <a:spLocks noChangeShapeType="1"/>
                </p:cNvSpPr>
                <p:nvPr/>
              </p:nvSpPr>
              <p:spPr bwMode="auto">
                <a:xfrm flipH="1">
                  <a:off x="1384300" y="3629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3" name="Line 251"/>
                <p:cNvSpPr>
                  <a:spLocks noChangeShapeType="1"/>
                </p:cNvSpPr>
                <p:nvPr/>
              </p:nvSpPr>
              <p:spPr bwMode="auto">
                <a:xfrm flipH="1">
                  <a:off x="1384300" y="3235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4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1384300" y="28416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5" name="Line 253"/>
                <p:cNvSpPr>
                  <a:spLocks noChangeShapeType="1"/>
                </p:cNvSpPr>
                <p:nvPr/>
              </p:nvSpPr>
              <p:spPr bwMode="auto">
                <a:xfrm flipH="1">
                  <a:off x="1384300" y="2447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6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1435100" y="2295525"/>
                  <a:ext cx="1587" cy="3289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7" name="Freeform 256"/>
                <p:cNvSpPr>
                  <a:spLocks/>
                </p:cNvSpPr>
                <p:nvPr/>
              </p:nvSpPr>
              <p:spPr bwMode="auto">
                <a:xfrm>
                  <a:off x="1555750" y="5534025"/>
                  <a:ext cx="381000" cy="38100"/>
                </a:xfrm>
                <a:custGeom>
                  <a:avLst/>
                  <a:gdLst>
                    <a:gd name="T0" fmla="*/ 0 w 240"/>
                    <a:gd name="T1" fmla="*/ 2147483647 h 24"/>
                    <a:gd name="T2" fmla="*/ 2147483647 w 240"/>
                    <a:gd name="T3" fmla="*/ 0 h 24"/>
                    <a:gd name="T4" fmla="*/ 2147483647 w 240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24"/>
                    <a:gd name="T11" fmla="*/ 240 w 240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24">
                      <a:moveTo>
                        <a:pt x="0" y="24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198" name="Oval 258"/>
                <p:cNvSpPr>
                  <a:spLocks noChangeArrowheads="1"/>
                </p:cNvSpPr>
                <p:nvPr/>
              </p:nvSpPr>
              <p:spPr bwMode="auto">
                <a:xfrm>
                  <a:off x="1517650" y="55340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199" name="Freeform 259"/>
                <p:cNvSpPr>
                  <a:spLocks/>
                </p:cNvSpPr>
                <p:nvPr/>
              </p:nvSpPr>
              <p:spPr bwMode="auto">
                <a:xfrm>
                  <a:off x="1936750" y="5508625"/>
                  <a:ext cx="381000" cy="25400"/>
                </a:xfrm>
                <a:custGeom>
                  <a:avLst/>
                  <a:gdLst>
                    <a:gd name="T0" fmla="*/ 0 w 240"/>
                    <a:gd name="T1" fmla="*/ 2147483647 h 16"/>
                    <a:gd name="T2" fmla="*/ 2147483647 w 240"/>
                    <a:gd name="T3" fmla="*/ 0 h 16"/>
                    <a:gd name="T4" fmla="*/ 2147483647 w 240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6"/>
                    <a:gd name="T11" fmla="*/ 240 w 240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6">
                      <a:moveTo>
                        <a:pt x="0" y="16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00" name="Line 261"/>
                <p:cNvSpPr>
                  <a:spLocks noChangeShapeType="1"/>
                </p:cNvSpPr>
                <p:nvPr/>
              </p:nvSpPr>
              <p:spPr bwMode="auto">
                <a:xfrm>
                  <a:off x="19113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1" name="Line 262"/>
                <p:cNvSpPr>
                  <a:spLocks noChangeShapeType="1"/>
                </p:cNvSpPr>
                <p:nvPr/>
              </p:nvSpPr>
              <p:spPr bwMode="auto">
                <a:xfrm flipV="1">
                  <a:off x="1936750" y="55340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2" name="Line 263"/>
                <p:cNvSpPr>
                  <a:spLocks noChangeShapeType="1"/>
                </p:cNvSpPr>
                <p:nvPr/>
              </p:nvSpPr>
              <p:spPr bwMode="auto">
                <a:xfrm>
                  <a:off x="1911350" y="5534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3" name="Oval 264"/>
                <p:cNvSpPr>
                  <a:spLocks noChangeArrowheads="1"/>
                </p:cNvSpPr>
                <p:nvPr/>
              </p:nvSpPr>
              <p:spPr bwMode="auto">
                <a:xfrm>
                  <a:off x="1898650" y="54959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04" name="Freeform 266"/>
                <p:cNvSpPr>
                  <a:spLocks/>
                </p:cNvSpPr>
                <p:nvPr/>
              </p:nvSpPr>
              <p:spPr bwMode="auto">
                <a:xfrm>
                  <a:off x="2317750" y="5495925"/>
                  <a:ext cx="368300" cy="12700"/>
                </a:xfrm>
                <a:custGeom>
                  <a:avLst/>
                  <a:gdLst>
                    <a:gd name="T0" fmla="*/ 0 w 232"/>
                    <a:gd name="T1" fmla="*/ 2147483647 h 8"/>
                    <a:gd name="T2" fmla="*/ 2147483647 w 232"/>
                    <a:gd name="T3" fmla="*/ 0 h 8"/>
                    <a:gd name="T4" fmla="*/ 2147483647 w 232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8"/>
                    <a:gd name="T11" fmla="*/ 232 w 23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8">
                      <a:moveTo>
                        <a:pt x="0" y="8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05" name="Line 268"/>
                <p:cNvSpPr>
                  <a:spLocks noChangeShapeType="1"/>
                </p:cNvSpPr>
                <p:nvPr/>
              </p:nvSpPr>
              <p:spPr bwMode="auto">
                <a:xfrm>
                  <a:off x="22923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6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2317750" y="55086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7" name="Line 270"/>
                <p:cNvSpPr>
                  <a:spLocks noChangeShapeType="1"/>
                </p:cNvSpPr>
                <p:nvPr/>
              </p:nvSpPr>
              <p:spPr bwMode="auto">
                <a:xfrm>
                  <a:off x="2292350" y="55086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8" name="Oval 271"/>
                <p:cNvSpPr>
                  <a:spLocks noChangeArrowheads="1"/>
                </p:cNvSpPr>
                <p:nvPr/>
              </p:nvSpPr>
              <p:spPr bwMode="auto">
                <a:xfrm>
                  <a:off x="2279650" y="54705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09" name="Freeform 273"/>
                <p:cNvSpPr>
                  <a:spLocks/>
                </p:cNvSpPr>
                <p:nvPr/>
              </p:nvSpPr>
              <p:spPr bwMode="auto">
                <a:xfrm>
                  <a:off x="2686050" y="5432425"/>
                  <a:ext cx="381000" cy="63500"/>
                </a:xfrm>
                <a:custGeom>
                  <a:avLst/>
                  <a:gdLst>
                    <a:gd name="T0" fmla="*/ 0 w 240"/>
                    <a:gd name="T1" fmla="*/ 2147483647 h 40"/>
                    <a:gd name="T2" fmla="*/ 2147483647 w 240"/>
                    <a:gd name="T3" fmla="*/ 0 h 40"/>
                    <a:gd name="T4" fmla="*/ 2147483647 w 240"/>
                    <a:gd name="T5" fmla="*/ 0 h 40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40"/>
                    <a:gd name="T11" fmla="*/ 240 w 240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40">
                      <a:moveTo>
                        <a:pt x="0" y="40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10" name="Line 275"/>
                <p:cNvSpPr>
                  <a:spLocks noChangeShapeType="1"/>
                </p:cNvSpPr>
                <p:nvPr/>
              </p:nvSpPr>
              <p:spPr bwMode="auto">
                <a:xfrm>
                  <a:off x="2660650" y="5495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1" name="Line 276"/>
                <p:cNvSpPr>
                  <a:spLocks noChangeShapeType="1"/>
                </p:cNvSpPr>
                <p:nvPr/>
              </p:nvSpPr>
              <p:spPr bwMode="auto">
                <a:xfrm flipV="1">
                  <a:off x="2686050" y="54832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2" name="Line 277"/>
                <p:cNvSpPr>
                  <a:spLocks noChangeShapeType="1"/>
                </p:cNvSpPr>
                <p:nvPr/>
              </p:nvSpPr>
              <p:spPr bwMode="auto">
                <a:xfrm>
                  <a:off x="2660650" y="5483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3" name="Oval 278"/>
                <p:cNvSpPr>
                  <a:spLocks noChangeArrowheads="1"/>
                </p:cNvSpPr>
                <p:nvPr/>
              </p:nvSpPr>
              <p:spPr bwMode="auto">
                <a:xfrm>
                  <a:off x="2647950" y="54578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14" name="Freeform 280"/>
                <p:cNvSpPr>
                  <a:spLocks/>
                </p:cNvSpPr>
                <p:nvPr/>
              </p:nvSpPr>
              <p:spPr bwMode="auto">
                <a:xfrm>
                  <a:off x="3067050" y="5292725"/>
                  <a:ext cx="381000" cy="139700"/>
                </a:xfrm>
                <a:custGeom>
                  <a:avLst/>
                  <a:gdLst>
                    <a:gd name="T0" fmla="*/ 0 w 240"/>
                    <a:gd name="T1" fmla="*/ 2147483647 h 88"/>
                    <a:gd name="T2" fmla="*/ 2147483647 w 240"/>
                    <a:gd name="T3" fmla="*/ 0 h 88"/>
                    <a:gd name="T4" fmla="*/ 2147483647 w 240"/>
                    <a:gd name="T5" fmla="*/ 0 h 8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8"/>
                    <a:gd name="T11" fmla="*/ 240 w 24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8">
                      <a:moveTo>
                        <a:pt x="0" y="88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15" name="Line 282"/>
                <p:cNvSpPr>
                  <a:spLocks noChangeShapeType="1"/>
                </p:cNvSpPr>
                <p:nvPr/>
              </p:nvSpPr>
              <p:spPr bwMode="auto">
                <a:xfrm>
                  <a:off x="3041650" y="5457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6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3067050" y="5419725"/>
                  <a:ext cx="1587" cy="381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7" name="Line 284"/>
                <p:cNvSpPr>
                  <a:spLocks noChangeShapeType="1"/>
                </p:cNvSpPr>
                <p:nvPr/>
              </p:nvSpPr>
              <p:spPr bwMode="auto">
                <a:xfrm>
                  <a:off x="3041650" y="5419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8" name="Oval 285"/>
                <p:cNvSpPr>
                  <a:spLocks noChangeArrowheads="1"/>
                </p:cNvSpPr>
                <p:nvPr/>
              </p:nvSpPr>
              <p:spPr bwMode="auto">
                <a:xfrm>
                  <a:off x="3028950" y="53943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19" name="Freeform 287"/>
                <p:cNvSpPr>
                  <a:spLocks/>
                </p:cNvSpPr>
                <p:nvPr/>
              </p:nvSpPr>
              <p:spPr bwMode="auto">
                <a:xfrm>
                  <a:off x="3448050" y="5191125"/>
                  <a:ext cx="381000" cy="101600"/>
                </a:xfrm>
                <a:custGeom>
                  <a:avLst/>
                  <a:gdLst>
                    <a:gd name="T0" fmla="*/ 0 w 240"/>
                    <a:gd name="T1" fmla="*/ 2147483647 h 64"/>
                    <a:gd name="T2" fmla="*/ 2147483647 w 240"/>
                    <a:gd name="T3" fmla="*/ 0 h 64"/>
                    <a:gd name="T4" fmla="*/ 2147483647 w 240"/>
                    <a:gd name="T5" fmla="*/ 0 h 64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64"/>
                    <a:gd name="T11" fmla="*/ 240 w 240"/>
                    <a:gd name="T12" fmla="*/ 64 h 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64">
                      <a:moveTo>
                        <a:pt x="0" y="64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20" name="Line 289"/>
                <p:cNvSpPr>
                  <a:spLocks noChangeShapeType="1"/>
                </p:cNvSpPr>
                <p:nvPr/>
              </p:nvSpPr>
              <p:spPr bwMode="auto">
                <a:xfrm>
                  <a:off x="3422650" y="5356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1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3448050" y="5241925"/>
                  <a:ext cx="1587" cy="114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2" name="Line 291"/>
                <p:cNvSpPr>
                  <a:spLocks noChangeShapeType="1"/>
                </p:cNvSpPr>
                <p:nvPr/>
              </p:nvSpPr>
              <p:spPr bwMode="auto">
                <a:xfrm>
                  <a:off x="3422650" y="5241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3" name="Oval 292"/>
                <p:cNvSpPr>
                  <a:spLocks noChangeArrowheads="1"/>
                </p:cNvSpPr>
                <p:nvPr/>
              </p:nvSpPr>
              <p:spPr bwMode="auto">
                <a:xfrm>
                  <a:off x="3409950" y="52546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24" name="Freeform 294"/>
                <p:cNvSpPr>
                  <a:spLocks/>
                </p:cNvSpPr>
                <p:nvPr/>
              </p:nvSpPr>
              <p:spPr bwMode="auto">
                <a:xfrm>
                  <a:off x="3829050" y="5000625"/>
                  <a:ext cx="381000" cy="190500"/>
                </a:xfrm>
                <a:custGeom>
                  <a:avLst/>
                  <a:gdLst>
                    <a:gd name="T0" fmla="*/ 0 w 240"/>
                    <a:gd name="T1" fmla="*/ 2147483647 h 120"/>
                    <a:gd name="T2" fmla="*/ 2147483647 w 240"/>
                    <a:gd name="T3" fmla="*/ 0 h 120"/>
                    <a:gd name="T4" fmla="*/ 2147483647 w 240"/>
                    <a:gd name="T5" fmla="*/ 0 h 120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20"/>
                    <a:gd name="T11" fmla="*/ 240 w 240"/>
                    <a:gd name="T12" fmla="*/ 120 h 1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20">
                      <a:moveTo>
                        <a:pt x="0" y="120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25" name="Line 296"/>
                <p:cNvSpPr>
                  <a:spLocks noChangeShapeType="1"/>
                </p:cNvSpPr>
                <p:nvPr/>
              </p:nvSpPr>
              <p:spPr bwMode="auto">
                <a:xfrm>
                  <a:off x="3803650" y="5241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6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3829050" y="5153025"/>
                  <a:ext cx="1587" cy="889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7" name="Line 298"/>
                <p:cNvSpPr>
                  <a:spLocks noChangeShapeType="1"/>
                </p:cNvSpPr>
                <p:nvPr/>
              </p:nvSpPr>
              <p:spPr bwMode="auto">
                <a:xfrm>
                  <a:off x="3803650" y="5153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8" name="Oval 299"/>
                <p:cNvSpPr>
                  <a:spLocks noChangeArrowheads="1"/>
                </p:cNvSpPr>
                <p:nvPr/>
              </p:nvSpPr>
              <p:spPr bwMode="auto">
                <a:xfrm>
                  <a:off x="3790950" y="51530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29" name="Freeform 301"/>
                <p:cNvSpPr>
                  <a:spLocks/>
                </p:cNvSpPr>
                <p:nvPr/>
              </p:nvSpPr>
              <p:spPr bwMode="auto">
                <a:xfrm>
                  <a:off x="4210050" y="4657725"/>
                  <a:ext cx="368300" cy="342900"/>
                </a:xfrm>
                <a:custGeom>
                  <a:avLst/>
                  <a:gdLst>
                    <a:gd name="T0" fmla="*/ 0 w 232"/>
                    <a:gd name="T1" fmla="*/ 2147483647 h 216"/>
                    <a:gd name="T2" fmla="*/ 2147483647 w 232"/>
                    <a:gd name="T3" fmla="*/ 0 h 216"/>
                    <a:gd name="T4" fmla="*/ 2147483647 w 232"/>
                    <a:gd name="T5" fmla="*/ 0 h 216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216"/>
                    <a:gd name="T11" fmla="*/ 232 w 232"/>
                    <a:gd name="T12" fmla="*/ 216 h 2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216">
                      <a:moveTo>
                        <a:pt x="0" y="216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30" name="Line 303"/>
                <p:cNvSpPr>
                  <a:spLocks noChangeShapeType="1"/>
                </p:cNvSpPr>
                <p:nvPr/>
              </p:nvSpPr>
              <p:spPr bwMode="auto">
                <a:xfrm>
                  <a:off x="4184650" y="5114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1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4210050" y="4886325"/>
                  <a:ext cx="1587" cy="2286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2" name="Line 305"/>
                <p:cNvSpPr>
                  <a:spLocks noChangeShapeType="1"/>
                </p:cNvSpPr>
                <p:nvPr/>
              </p:nvSpPr>
              <p:spPr bwMode="auto">
                <a:xfrm>
                  <a:off x="4184650" y="4886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3" name="Oval 306"/>
                <p:cNvSpPr>
                  <a:spLocks noChangeArrowheads="1"/>
                </p:cNvSpPr>
                <p:nvPr/>
              </p:nvSpPr>
              <p:spPr bwMode="auto">
                <a:xfrm>
                  <a:off x="4171950" y="49625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34" name="Freeform 308"/>
                <p:cNvSpPr>
                  <a:spLocks/>
                </p:cNvSpPr>
                <p:nvPr/>
              </p:nvSpPr>
              <p:spPr bwMode="auto">
                <a:xfrm>
                  <a:off x="4578350" y="4162425"/>
                  <a:ext cx="381000" cy="495300"/>
                </a:xfrm>
                <a:custGeom>
                  <a:avLst/>
                  <a:gdLst>
                    <a:gd name="T0" fmla="*/ 0 w 240"/>
                    <a:gd name="T1" fmla="*/ 2147483647 h 312"/>
                    <a:gd name="T2" fmla="*/ 2147483647 w 240"/>
                    <a:gd name="T3" fmla="*/ 0 h 312"/>
                    <a:gd name="T4" fmla="*/ 2147483647 w 240"/>
                    <a:gd name="T5" fmla="*/ 0 h 312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312"/>
                    <a:gd name="T11" fmla="*/ 240 w 240"/>
                    <a:gd name="T12" fmla="*/ 312 h 3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312">
                      <a:moveTo>
                        <a:pt x="0" y="312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35" name="Line 310"/>
                <p:cNvSpPr>
                  <a:spLocks noChangeShapeType="1"/>
                </p:cNvSpPr>
                <p:nvPr/>
              </p:nvSpPr>
              <p:spPr bwMode="auto">
                <a:xfrm>
                  <a:off x="4552950" y="4860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6" name="Line 311"/>
                <p:cNvSpPr>
                  <a:spLocks noChangeShapeType="1"/>
                </p:cNvSpPr>
                <p:nvPr/>
              </p:nvSpPr>
              <p:spPr bwMode="auto">
                <a:xfrm flipV="1">
                  <a:off x="4578350" y="4467225"/>
                  <a:ext cx="1587" cy="393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7" name="Line 312"/>
                <p:cNvSpPr>
                  <a:spLocks noChangeShapeType="1"/>
                </p:cNvSpPr>
                <p:nvPr/>
              </p:nvSpPr>
              <p:spPr bwMode="auto">
                <a:xfrm>
                  <a:off x="4552950" y="4467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8" name="Oval 313"/>
                <p:cNvSpPr>
                  <a:spLocks noChangeArrowheads="1"/>
                </p:cNvSpPr>
                <p:nvPr/>
              </p:nvSpPr>
              <p:spPr bwMode="auto">
                <a:xfrm>
                  <a:off x="4540250" y="46196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39" name="Freeform 315"/>
                <p:cNvSpPr>
                  <a:spLocks/>
                </p:cNvSpPr>
                <p:nvPr/>
              </p:nvSpPr>
              <p:spPr bwMode="auto">
                <a:xfrm>
                  <a:off x="4959350" y="3032125"/>
                  <a:ext cx="381000" cy="1130300"/>
                </a:xfrm>
                <a:custGeom>
                  <a:avLst/>
                  <a:gdLst>
                    <a:gd name="T0" fmla="*/ 0 w 240"/>
                    <a:gd name="T1" fmla="*/ 2147483647 h 712"/>
                    <a:gd name="T2" fmla="*/ 2147483647 w 240"/>
                    <a:gd name="T3" fmla="*/ 0 h 712"/>
                    <a:gd name="T4" fmla="*/ 2147483647 w 240"/>
                    <a:gd name="T5" fmla="*/ 0 h 712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712"/>
                    <a:gd name="T11" fmla="*/ 240 w 240"/>
                    <a:gd name="T12" fmla="*/ 712 h 7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712">
                      <a:moveTo>
                        <a:pt x="0" y="712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40" name="Line 317"/>
                <p:cNvSpPr>
                  <a:spLocks noChangeShapeType="1"/>
                </p:cNvSpPr>
                <p:nvPr/>
              </p:nvSpPr>
              <p:spPr bwMode="auto">
                <a:xfrm>
                  <a:off x="4933950" y="4289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1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4959350" y="4022725"/>
                  <a:ext cx="1587" cy="266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2" name="Line 319"/>
                <p:cNvSpPr>
                  <a:spLocks noChangeShapeType="1"/>
                </p:cNvSpPr>
                <p:nvPr/>
              </p:nvSpPr>
              <p:spPr bwMode="auto">
                <a:xfrm>
                  <a:off x="4933950" y="4022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3" name="Oval 320"/>
                <p:cNvSpPr>
                  <a:spLocks noChangeArrowheads="1"/>
                </p:cNvSpPr>
                <p:nvPr/>
              </p:nvSpPr>
              <p:spPr bwMode="auto">
                <a:xfrm>
                  <a:off x="4921250" y="41243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44" name="Line 322"/>
                <p:cNvSpPr>
                  <a:spLocks noChangeShapeType="1"/>
                </p:cNvSpPr>
                <p:nvPr/>
              </p:nvSpPr>
              <p:spPr bwMode="auto">
                <a:xfrm>
                  <a:off x="5314950" y="3400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5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5340350" y="2651125"/>
                  <a:ext cx="1587" cy="749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6" name="Oval 325"/>
                <p:cNvSpPr>
                  <a:spLocks noChangeArrowheads="1"/>
                </p:cNvSpPr>
                <p:nvPr/>
              </p:nvSpPr>
              <p:spPr bwMode="auto">
                <a:xfrm>
                  <a:off x="5302250" y="29940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47" name="Freeform 327"/>
                <p:cNvSpPr>
                  <a:spLocks/>
                </p:cNvSpPr>
                <p:nvPr/>
              </p:nvSpPr>
              <p:spPr bwMode="auto">
                <a:xfrm>
                  <a:off x="1555750" y="5546725"/>
                  <a:ext cx="381000" cy="25400"/>
                </a:xfrm>
                <a:custGeom>
                  <a:avLst/>
                  <a:gdLst>
                    <a:gd name="T0" fmla="*/ 0 w 240"/>
                    <a:gd name="T1" fmla="*/ 2147483647 h 16"/>
                    <a:gd name="T2" fmla="*/ 2147483647 w 240"/>
                    <a:gd name="T3" fmla="*/ 0 h 16"/>
                    <a:gd name="T4" fmla="*/ 2147483647 w 240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6"/>
                    <a:gd name="T11" fmla="*/ 240 w 240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6">
                      <a:moveTo>
                        <a:pt x="0" y="16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48" name="Oval 329"/>
                <p:cNvSpPr>
                  <a:spLocks noChangeArrowheads="1"/>
                </p:cNvSpPr>
                <p:nvPr/>
              </p:nvSpPr>
              <p:spPr bwMode="auto">
                <a:xfrm>
                  <a:off x="1530350" y="55467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49" name="Freeform 330"/>
                <p:cNvSpPr>
                  <a:spLocks/>
                </p:cNvSpPr>
                <p:nvPr/>
              </p:nvSpPr>
              <p:spPr bwMode="auto">
                <a:xfrm>
                  <a:off x="1936750" y="5546725"/>
                  <a:ext cx="381000" cy="12700"/>
                </a:xfrm>
                <a:custGeom>
                  <a:avLst/>
                  <a:gdLst>
                    <a:gd name="T0" fmla="*/ 0 w 240"/>
                    <a:gd name="T1" fmla="*/ 0 h 8"/>
                    <a:gd name="T2" fmla="*/ 2147483647 w 240"/>
                    <a:gd name="T3" fmla="*/ 2147483647 h 8"/>
                    <a:gd name="T4" fmla="*/ 2147483647 w 240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0"/>
                      </a:moveTo>
                      <a:lnTo>
                        <a:pt x="240" y="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50" name="Line 332"/>
                <p:cNvSpPr>
                  <a:spLocks noChangeShapeType="1"/>
                </p:cNvSpPr>
                <p:nvPr/>
              </p:nvSpPr>
              <p:spPr bwMode="auto">
                <a:xfrm>
                  <a:off x="1911350" y="5559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1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1936750" y="55467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2" name="Line 334"/>
                <p:cNvSpPr>
                  <a:spLocks noChangeShapeType="1"/>
                </p:cNvSpPr>
                <p:nvPr/>
              </p:nvSpPr>
              <p:spPr bwMode="auto">
                <a:xfrm>
                  <a:off x="19113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3" name="Oval 335"/>
                <p:cNvSpPr>
                  <a:spLocks noChangeArrowheads="1"/>
                </p:cNvSpPr>
                <p:nvPr/>
              </p:nvSpPr>
              <p:spPr bwMode="auto">
                <a:xfrm>
                  <a:off x="1911350" y="55213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54" name="Freeform 337"/>
                <p:cNvSpPr>
                  <a:spLocks/>
                </p:cNvSpPr>
                <p:nvPr/>
              </p:nvSpPr>
              <p:spPr bwMode="auto">
                <a:xfrm>
                  <a:off x="2317750" y="5508625"/>
                  <a:ext cx="368300" cy="50800"/>
                </a:xfrm>
                <a:custGeom>
                  <a:avLst/>
                  <a:gdLst>
                    <a:gd name="T0" fmla="*/ 0 w 232"/>
                    <a:gd name="T1" fmla="*/ 2147483647 h 32"/>
                    <a:gd name="T2" fmla="*/ 2147483647 w 232"/>
                    <a:gd name="T3" fmla="*/ 0 h 32"/>
                    <a:gd name="T4" fmla="*/ 2147483647 w 232"/>
                    <a:gd name="T5" fmla="*/ 0 h 32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32"/>
                    <a:gd name="T11" fmla="*/ 232 w 232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32">
                      <a:moveTo>
                        <a:pt x="0" y="32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55" name="Line 339"/>
                <p:cNvSpPr>
                  <a:spLocks noChangeShapeType="1"/>
                </p:cNvSpPr>
                <p:nvPr/>
              </p:nvSpPr>
              <p:spPr bwMode="auto">
                <a:xfrm>
                  <a:off x="2292350" y="5572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6" name="Line 340"/>
                <p:cNvSpPr>
                  <a:spLocks noChangeShapeType="1"/>
                </p:cNvSpPr>
                <p:nvPr/>
              </p:nvSpPr>
              <p:spPr bwMode="auto">
                <a:xfrm flipV="1">
                  <a:off x="2317750" y="5546725"/>
                  <a:ext cx="1587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7" name="Line 341"/>
                <p:cNvSpPr>
                  <a:spLocks noChangeShapeType="1"/>
                </p:cNvSpPr>
                <p:nvPr/>
              </p:nvSpPr>
              <p:spPr bwMode="auto">
                <a:xfrm>
                  <a:off x="22923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8" name="Oval 342"/>
                <p:cNvSpPr>
                  <a:spLocks noChangeArrowheads="1"/>
                </p:cNvSpPr>
                <p:nvPr/>
              </p:nvSpPr>
              <p:spPr bwMode="auto">
                <a:xfrm>
                  <a:off x="2292350" y="55340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59" name="Freeform 344"/>
                <p:cNvSpPr>
                  <a:spLocks/>
                </p:cNvSpPr>
                <p:nvPr/>
              </p:nvSpPr>
              <p:spPr bwMode="auto">
                <a:xfrm>
                  <a:off x="2686050" y="5508625"/>
                  <a:ext cx="381000" cy="38100"/>
                </a:xfrm>
                <a:custGeom>
                  <a:avLst/>
                  <a:gdLst>
                    <a:gd name="T0" fmla="*/ 0 w 240"/>
                    <a:gd name="T1" fmla="*/ 0 h 24"/>
                    <a:gd name="T2" fmla="*/ 2147483647 w 240"/>
                    <a:gd name="T3" fmla="*/ 2147483647 h 24"/>
                    <a:gd name="T4" fmla="*/ 2147483647 w 240"/>
                    <a:gd name="T5" fmla="*/ 2147483647 h 24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24"/>
                    <a:gd name="T11" fmla="*/ 240 w 240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24">
                      <a:moveTo>
                        <a:pt x="0" y="0"/>
                      </a:moveTo>
                      <a:lnTo>
                        <a:pt x="240" y="2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60" name="Line 346"/>
                <p:cNvSpPr>
                  <a:spLocks noChangeShapeType="1"/>
                </p:cNvSpPr>
                <p:nvPr/>
              </p:nvSpPr>
              <p:spPr bwMode="auto">
                <a:xfrm>
                  <a:off x="2660650" y="5534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1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686050" y="5483225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2" name="Line 348"/>
                <p:cNvSpPr>
                  <a:spLocks noChangeShapeType="1"/>
                </p:cNvSpPr>
                <p:nvPr/>
              </p:nvSpPr>
              <p:spPr bwMode="auto">
                <a:xfrm>
                  <a:off x="2660650" y="5483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3" name="Oval 349"/>
                <p:cNvSpPr>
                  <a:spLocks noChangeArrowheads="1"/>
                </p:cNvSpPr>
                <p:nvPr/>
              </p:nvSpPr>
              <p:spPr bwMode="auto">
                <a:xfrm>
                  <a:off x="2660650" y="54832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64" name="Freeform 351"/>
                <p:cNvSpPr>
                  <a:spLocks/>
                </p:cNvSpPr>
                <p:nvPr/>
              </p:nvSpPr>
              <p:spPr bwMode="auto">
                <a:xfrm>
                  <a:off x="3067050" y="5534025"/>
                  <a:ext cx="381000" cy="12700"/>
                </a:xfrm>
                <a:custGeom>
                  <a:avLst/>
                  <a:gdLst>
                    <a:gd name="T0" fmla="*/ 0 w 240"/>
                    <a:gd name="T1" fmla="*/ 2147483647 h 8"/>
                    <a:gd name="T2" fmla="*/ 2147483647 w 240"/>
                    <a:gd name="T3" fmla="*/ 0 h 8"/>
                    <a:gd name="T4" fmla="*/ 2147483647 w 240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8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65" name="Line 353"/>
                <p:cNvSpPr>
                  <a:spLocks noChangeShapeType="1"/>
                </p:cNvSpPr>
                <p:nvPr/>
              </p:nvSpPr>
              <p:spPr bwMode="auto">
                <a:xfrm>
                  <a:off x="3041650" y="5559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6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3067050" y="55467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7" name="Line 355"/>
                <p:cNvSpPr>
                  <a:spLocks noChangeShapeType="1"/>
                </p:cNvSpPr>
                <p:nvPr/>
              </p:nvSpPr>
              <p:spPr bwMode="auto">
                <a:xfrm>
                  <a:off x="3041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8" name="Oval 356"/>
                <p:cNvSpPr>
                  <a:spLocks noChangeArrowheads="1"/>
                </p:cNvSpPr>
                <p:nvPr/>
              </p:nvSpPr>
              <p:spPr bwMode="auto">
                <a:xfrm>
                  <a:off x="3041650" y="55213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69" name="Freeform 358"/>
                <p:cNvSpPr>
                  <a:spLocks/>
                </p:cNvSpPr>
                <p:nvPr/>
              </p:nvSpPr>
              <p:spPr bwMode="auto">
                <a:xfrm>
                  <a:off x="3448050" y="5534025"/>
                  <a:ext cx="381000" cy="1588"/>
                </a:xfrm>
                <a:custGeom>
                  <a:avLst/>
                  <a:gdLst>
                    <a:gd name="T0" fmla="*/ 0 w 240"/>
                    <a:gd name="T1" fmla="*/ 0 h 1588"/>
                    <a:gd name="T2" fmla="*/ 2147483647 w 240"/>
                    <a:gd name="T3" fmla="*/ 0 h 1588"/>
                    <a:gd name="T4" fmla="*/ 2147483647 w 240"/>
                    <a:gd name="T5" fmla="*/ 0 h 158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588"/>
                    <a:gd name="T11" fmla="*/ 240 w 240"/>
                    <a:gd name="T12" fmla="*/ 1588 h 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588">
                      <a:moveTo>
                        <a:pt x="0" y="0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70" name="Line 360"/>
                <p:cNvSpPr>
                  <a:spLocks noChangeShapeType="1"/>
                </p:cNvSpPr>
                <p:nvPr/>
              </p:nvSpPr>
              <p:spPr bwMode="auto">
                <a:xfrm>
                  <a:off x="3422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1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3448050" y="5521325"/>
                  <a:ext cx="1587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2" name="Line 362"/>
                <p:cNvSpPr>
                  <a:spLocks noChangeShapeType="1"/>
                </p:cNvSpPr>
                <p:nvPr/>
              </p:nvSpPr>
              <p:spPr bwMode="auto">
                <a:xfrm>
                  <a:off x="34226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3" name="Oval 363"/>
                <p:cNvSpPr>
                  <a:spLocks noChangeArrowheads="1"/>
                </p:cNvSpPr>
                <p:nvPr/>
              </p:nvSpPr>
              <p:spPr bwMode="auto">
                <a:xfrm>
                  <a:off x="3422650" y="55086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74" name="Freeform 365"/>
                <p:cNvSpPr>
                  <a:spLocks/>
                </p:cNvSpPr>
                <p:nvPr/>
              </p:nvSpPr>
              <p:spPr bwMode="auto">
                <a:xfrm>
                  <a:off x="3829050" y="5521325"/>
                  <a:ext cx="381000" cy="12700"/>
                </a:xfrm>
                <a:custGeom>
                  <a:avLst/>
                  <a:gdLst>
                    <a:gd name="T0" fmla="*/ 0 w 240"/>
                    <a:gd name="T1" fmla="*/ 2147483647 h 8"/>
                    <a:gd name="T2" fmla="*/ 2147483647 w 240"/>
                    <a:gd name="T3" fmla="*/ 0 h 8"/>
                    <a:gd name="T4" fmla="*/ 2147483647 w 240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8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75" name="Line 367"/>
                <p:cNvSpPr>
                  <a:spLocks noChangeShapeType="1"/>
                </p:cNvSpPr>
                <p:nvPr/>
              </p:nvSpPr>
              <p:spPr bwMode="auto">
                <a:xfrm>
                  <a:off x="3803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6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3829050" y="5521325"/>
                  <a:ext cx="1587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7" name="Line 369"/>
                <p:cNvSpPr>
                  <a:spLocks noChangeShapeType="1"/>
                </p:cNvSpPr>
                <p:nvPr/>
              </p:nvSpPr>
              <p:spPr bwMode="auto">
                <a:xfrm>
                  <a:off x="38036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8" name="Oval 370"/>
                <p:cNvSpPr>
                  <a:spLocks noChangeArrowheads="1"/>
                </p:cNvSpPr>
                <p:nvPr/>
              </p:nvSpPr>
              <p:spPr bwMode="auto">
                <a:xfrm>
                  <a:off x="3803650" y="55086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79" name="Freeform 372"/>
                <p:cNvSpPr>
                  <a:spLocks/>
                </p:cNvSpPr>
                <p:nvPr/>
              </p:nvSpPr>
              <p:spPr bwMode="auto">
                <a:xfrm>
                  <a:off x="4210050" y="5495925"/>
                  <a:ext cx="368300" cy="25400"/>
                </a:xfrm>
                <a:custGeom>
                  <a:avLst/>
                  <a:gdLst>
                    <a:gd name="T0" fmla="*/ 0 w 232"/>
                    <a:gd name="T1" fmla="*/ 2147483647 h 16"/>
                    <a:gd name="T2" fmla="*/ 2147483647 w 232"/>
                    <a:gd name="T3" fmla="*/ 0 h 16"/>
                    <a:gd name="T4" fmla="*/ 2147483647 w 232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16"/>
                    <a:gd name="T11" fmla="*/ 232 w 232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16">
                      <a:moveTo>
                        <a:pt x="0" y="16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80" name="Line 374"/>
                <p:cNvSpPr>
                  <a:spLocks noChangeShapeType="1"/>
                </p:cNvSpPr>
                <p:nvPr/>
              </p:nvSpPr>
              <p:spPr bwMode="auto">
                <a:xfrm>
                  <a:off x="4184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1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4210050" y="5495925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2" name="Line 376"/>
                <p:cNvSpPr>
                  <a:spLocks noChangeShapeType="1"/>
                </p:cNvSpPr>
                <p:nvPr/>
              </p:nvSpPr>
              <p:spPr bwMode="auto">
                <a:xfrm>
                  <a:off x="4184650" y="5495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3" name="Oval 377"/>
                <p:cNvSpPr>
                  <a:spLocks noChangeArrowheads="1"/>
                </p:cNvSpPr>
                <p:nvPr/>
              </p:nvSpPr>
              <p:spPr bwMode="auto">
                <a:xfrm>
                  <a:off x="4184650" y="54959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84" name="Freeform 379"/>
                <p:cNvSpPr>
                  <a:spLocks/>
                </p:cNvSpPr>
                <p:nvPr/>
              </p:nvSpPr>
              <p:spPr bwMode="auto">
                <a:xfrm>
                  <a:off x="4578350" y="5343525"/>
                  <a:ext cx="381000" cy="152400"/>
                </a:xfrm>
                <a:custGeom>
                  <a:avLst/>
                  <a:gdLst>
                    <a:gd name="T0" fmla="*/ 0 w 240"/>
                    <a:gd name="T1" fmla="*/ 2147483647 h 96"/>
                    <a:gd name="T2" fmla="*/ 2147483647 w 240"/>
                    <a:gd name="T3" fmla="*/ 0 h 96"/>
                    <a:gd name="T4" fmla="*/ 2147483647 w 240"/>
                    <a:gd name="T5" fmla="*/ 0 h 96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96"/>
                    <a:gd name="T11" fmla="*/ 240 w 240"/>
                    <a:gd name="T12" fmla="*/ 96 h 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96">
                      <a:moveTo>
                        <a:pt x="0" y="96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85" name="Line 381"/>
                <p:cNvSpPr>
                  <a:spLocks noChangeShapeType="1"/>
                </p:cNvSpPr>
                <p:nvPr/>
              </p:nvSpPr>
              <p:spPr bwMode="auto">
                <a:xfrm>
                  <a:off x="45529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6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4578350" y="5457825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7" name="Line 383"/>
                <p:cNvSpPr>
                  <a:spLocks noChangeShapeType="1"/>
                </p:cNvSpPr>
                <p:nvPr/>
              </p:nvSpPr>
              <p:spPr bwMode="auto">
                <a:xfrm>
                  <a:off x="4552950" y="5457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8" name="Oval 384"/>
                <p:cNvSpPr>
                  <a:spLocks noChangeArrowheads="1"/>
                </p:cNvSpPr>
                <p:nvPr/>
              </p:nvSpPr>
              <p:spPr bwMode="auto">
                <a:xfrm>
                  <a:off x="4552950" y="54705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89" name="Freeform 386"/>
                <p:cNvSpPr>
                  <a:spLocks/>
                </p:cNvSpPr>
                <p:nvPr/>
              </p:nvSpPr>
              <p:spPr bwMode="auto">
                <a:xfrm>
                  <a:off x="4959350" y="5343525"/>
                  <a:ext cx="381000" cy="12700"/>
                </a:xfrm>
                <a:custGeom>
                  <a:avLst/>
                  <a:gdLst>
                    <a:gd name="T0" fmla="*/ 0 w 240"/>
                    <a:gd name="T1" fmla="*/ 0 h 8"/>
                    <a:gd name="T2" fmla="*/ 2147483647 w 240"/>
                    <a:gd name="T3" fmla="*/ 2147483647 h 8"/>
                    <a:gd name="T4" fmla="*/ 2147483647 w 240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0"/>
                      </a:moveTo>
                      <a:lnTo>
                        <a:pt x="240" y="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90" name="Line 388"/>
                <p:cNvSpPr>
                  <a:spLocks noChangeShapeType="1"/>
                </p:cNvSpPr>
                <p:nvPr/>
              </p:nvSpPr>
              <p:spPr bwMode="auto">
                <a:xfrm>
                  <a:off x="4933950" y="5445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1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4959350" y="5241925"/>
                  <a:ext cx="1587" cy="2032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2" name="Line 390"/>
                <p:cNvSpPr>
                  <a:spLocks noChangeShapeType="1"/>
                </p:cNvSpPr>
                <p:nvPr/>
              </p:nvSpPr>
              <p:spPr bwMode="auto">
                <a:xfrm>
                  <a:off x="4933950" y="5241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3" name="Oval 391"/>
                <p:cNvSpPr>
                  <a:spLocks noChangeArrowheads="1"/>
                </p:cNvSpPr>
                <p:nvPr/>
              </p:nvSpPr>
              <p:spPr bwMode="auto">
                <a:xfrm>
                  <a:off x="4933950" y="53181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94" name="Line 393"/>
                <p:cNvSpPr>
                  <a:spLocks noChangeShapeType="1"/>
                </p:cNvSpPr>
                <p:nvPr/>
              </p:nvSpPr>
              <p:spPr bwMode="auto">
                <a:xfrm>
                  <a:off x="5314950" y="5457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5" name="Line 394"/>
                <p:cNvSpPr>
                  <a:spLocks noChangeShapeType="1"/>
                </p:cNvSpPr>
                <p:nvPr/>
              </p:nvSpPr>
              <p:spPr bwMode="auto">
                <a:xfrm flipV="1">
                  <a:off x="5340350" y="5267325"/>
                  <a:ext cx="1587" cy="190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6" name="Line 395"/>
                <p:cNvSpPr>
                  <a:spLocks noChangeShapeType="1"/>
                </p:cNvSpPr>
                <p:nvPr/>
              </p:nvSpPr>
              <p:spPr bwMode="auto">
                <a:xfrm>
                  <a:off x="5314950" y="5267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7" name="Oval 396"/>
                <p:cNvSpPr>
                  <a:spLocks noChangeArrowheads="1"/>
                </p:cNvSpPr>
                <p:nvPr/>
              </p:nvSpPr>
              <p:spPr bwMode="auto">
                <a:xfrm>
                  <a:off x="5314950" y="53308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98" name="Rectangle 421"/>
                <p:cNvSpPr>
                  <a:spLocks noChangeArrowheads="1"/>
                </p:cNvSpPr>
                <p:nvPr/>
              </p:nvSpPr>
              <p:spPr bwMode="auto">
                <a:xfrm>
                  <a:off x="2698750" y="5967413"/>
                  <a:ext cx="125643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Days of Treatment</a:t>
                  </a:r>
                </a:p>
              </p:txBody>
            </p:sp>
            <p:sp>
              <p:nvSpPr>
                <p:cNvPr id="48299" name="Rectangle 422"/>
                <p:cNvSpPr>
                  <a:spLocks noChangeArrowheads="1"/>
                </p:cNvSpPr>
                <p:nvPr/>
              </p:nvSpPr>
              <p:spPr bwMode="auto">
                <a:xfrm rot="-5400000">
                  <a:off x="-322259" y="3738563"/>
                  <a:ext cx="2228850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Average Tumor Volume,  mm</a:t>
                  </a:r>
                  <a:r>
                    <a:rPr lang="en-US" altLang="en-US" sz="1200" baseline="30000">
                      <a:solidFill>
                        <a:srgbClr val="000000"/>
                      </a:solidFill>
                    </a:rPr>
                    <a:t>3</a:t>
                  </a:r>
                  <a:endParaRPr lang="en-US" alt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00" name="Line 324"/>
                <p:cNvSpPr>
                  <a:spLocks noChangeShapeType="1"/>
                </p:cNvSpPr>
                <p:nvPr/>
              </p:nvSpPr>
              <p:spPr bwMode="auto">
                <a:xfrm>
                  <a:off x="5314950" y="2651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1" name="Rectangle 423"/>
                <p:cNvSpPr>
                  <a:spLocks noChangeArrowheads="1"/>
                </p:cNvSpPr>
                <p:nvPr/>
              </p:nvSpPr>
              <p:spPr bwMode="auto">
                <a:xfrm>
                  <a:off x="2774950" y="3754438"/>
                  <a:ext cx="949073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900">
                      <a:solidFill>
                        <a:srgbClr val="000000"/>
                      </a:solidFill>
                    </a:rPr>
                    <a:t>Days of Treatment</a:t>
                  </a:r>
                </a:p>
              </p:txBody>
            </p:sp>
            <p:sp>
              <p:nvSpPr>
                <p:cNvPr id="48302" name="Rectangle 424"/>
                <p:cNvSpPr>
                  <a:spLocks noChangeArrowheads="1"/>
                </p:cNvSpPr>
                <p:nvPr/>
              </p:nvSpPr>
              <p:spPr bwMode="auto">
                <a:xfrm rot="16200000">
                  <a:off x="1398587" y="2883494"/>
                  <a:ext cx="773113" cy="138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900">
                      <a:solidFill>
                        <a:srgbClr val="000000"/>
                      </a:solidFill>
                    </a:rPr>
                    <a:t>Volume, mm</a:t>
                  </a:r>
                  <a:r>
                    <a:rPr lang="en-US" altLang="en-US" sz="900" baseline="30000">
                      <a:solidFill>
                        <a:srgbClr val="000000"/>
                      </a:solidFill>
                    </a:rPr>
                    <a:t>3</a:t>
                  </a:r>
                </a:p>
              </p:txBody>
            </p:sp>
            <p:grpSp>
              <p:nvGrpSpPr>
                <p:cNvPr id="48303" name="Group 565"/>
                <p:cNvGrpSpPr>
                  <a:grpSpLocks/>
                </p:cNvGrpSpPr>
                <p:nvPr/>
              </p:nvGrpSpPr>
              <p:grpSpPr bwMode="auto">
                <a:xfrm>
                  <a:off x="2276476" y="3551244"/>
                  <a:ext cx="2160588" cy="138113"/>
                  <a:chOff x="2080" y="1040"/>
                  <a:chExt cx="1361" cy="87"/>
                </a:xfrm>
              </p:grpSpPr>
              <p:sp>
                <p:nvSpPr>
                  <p:cNvPr id="48412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30</a:t>
                    </a:r>
                  </a:p>
                </p:txBody>
              </p:sp>
              <p:sp>
                <p:nvSpPr>
                  <p:cNvPr id="48413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27</a:t>
                    </a:r>
                  </a:p>
                </p:txBody>
              </p:sp>
              <p:sp>
                <p:nvSpPr>
                  <p:cNvPr id="48414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3096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24</a:t>
                    </a:r>
                  </a:p>
                </p:txBody>
              </p:sp>
              <p:sp>
                <p:nvSpPr>
                  <p:cNvPr id="48415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2968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21</a:t>
                    </a:r>
                  </a:p>
                </p:txBody>
              </p:sp>
              <p:sp>
                <p:nvSpPr>
                  <p:cNvPr id="48416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2840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48417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2712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15</a:t>
                    </a:r>
                  </a:p>
                </p:txBody>
              </p:sp>
              <p:sp>
                <p:nvSpPr>
                  <p:cNvPr id="48418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2576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48419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48420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48421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48422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2080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0</a:t>
                    </a:r>
                  </a:p>
                </p:txBody>
              </p:sp>
            </p:grpSp>
            <p:sp>
              <p:nvSpPr>
                <p:cNvPr id="48304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23145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5" name="Line 450"/>
                <p:cNvSpPr>
                  <a:spLocks noChangeShapeType="1"/>
                </p:cNvSpPr>
                <p:nvPr/>
              </p:nvSpPr>
              <p:spPr bwMode="auto">
                <a:xfrm flipV="1">
                  <a:off x="25177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6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27336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7" name="Line 452"/>
                <p:cNvSpPr>
                  <a:spLocks noChangeShapeType="1"/>
                </p:cNvSpPr>
                <p:nvPr/>
              </p:nvSpPr>
              <p:spPr bwMode="auto">
                <a:xfrm flipV="1">
                  <a:off x="29368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8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31400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9" name="Line 454"/>
                <p:cNvSpPr>
                  <a:spLocks noChangeShapeType="1"/>
                </p:cNvSpPr>
                <p:nvPr/>
              </p:nvSpPr>
              <p:spPr bwMode="auto">
                <a:xfrm flipV="1">
                  <a:off x="33559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0" name="Line 455"/>
                <p:cNvSpPr>
                  <a:spLocks noChangeShapeType="1"/>
                </p:cNvSpPr>
                <p:nvPr/>
              </p:nvSpPr>
              <p:spPr bwMode="auto">
                <a:xfrm flipV="1">
                  <a:off x="35591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1" name="Line 456"/>
                <p:cNvSpPr>
                  <a:spLocks noChangeShapeType="1"/>
                </p:cNvSpPr>
                <p:nvPr/>
              </p:nvSpPr>
              <p:spPr bwMode="auto">
                <a:xfrm flipV="1">
                  <a:off x="37623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2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39655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3" name="Line 458"/>
                <p:cNvSpPr>
                  <a:spLocks noChangeShapeType="1"/>
                </p:cNvSpPr>
                <p:nvPr/>
              </p:nvSpPr>
              <p:spPr bwMode="auto">
                <a:xfrm flipV="1">
                  <a:off x="41814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4" name="Line 459"/>
                <p:cNvSpPr>
                  <a:spLocks noChangeShapeType="1"/>
                </p:cNvSpPr>
                <p:nvPr/>
              </p:nvSpPr>
              <p:spPr bwMode="auto">
                <a:xfrm flipV="1">
                  <a:off x="43846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5" name="Line 460"/>
                <p:cNvSpPr>
                  <a:spLocks noChangeShapeType="1"/>
                </p:cNvSpPr>
                <p:nvPr/>
              </p:nvSpPr>
              <p:spPr bwMode="auto">
                <a:xfrm>
                  <a:off x="2209800" y="3462338"/>
                  <a:ext cx="2303462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grpSp>
              <p:nvGrpSpPr>
                <p:cNvPr id="48316" name="Group 566"/>
                <p:cNvGrpSpPr>
                  <a:grpSpLocks/>
                </p:cNvGrpSpPr>
                <p:nvPr/>
              </p:nvGrpSpPr>
              <p:grpSpPr bwMode="auto">
                <a:xfrm>
                  <a:off x="1943108" y="2560638"/>
                  <a:ext cx="192088" cy="963613"/>
                  <a:chOff x="1816" y="424"/>
                  <a:chExt cx="121" cy="607"/>
                </a:xfrm>
              </p:grpSpPr>
              <p:sp>
                <p:nvSpPr>
                  <p:cNvPr id="48407" name="Rectangle 463"/>
                  <p:cNvSpPr>
                    <a:spLocks noChangeArrowheads="1"/>
                  </p:cNvSpPr>
                  <p:nvPr/>
                </p:nvSpPr>
                <p:spPr bwMode="auto">
                  <a:xfrm>
                    <a:off x="1896" y="944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48408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816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484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688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200</a:t>
                    </a:r>
                  </a:p>
                </p:txBody>
              </p:sp>
              <p:sp>
                <p:nvSpPr>
                  <p:cNvPr id="48410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552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300</a:t>
                    </a:r>
                  </a:p>
                </p:txBody>
              </p:sp>
              <p:sp>
                <p:nvSpPr>
                  <p:cNvPr id="48411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424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en-US" sz="900">
                        <a:solidFill>
                          <a:srgbClr val="000000"/>
                        </a:solidFill>
                      </a:rPr>
                      <a:t>400</a:t>
                    </a:r>
                  </a:p>
                </p:txBody>
              </p:sp>
            </p:grpSp>
            <p:grpSp>
              <p:nvGrpSpPr>
                <p:cNvPr id="48317" name="Group 567"/>
                <p:cNvGrpSpPr>
                  <a:grpSpLocks/>
                </p:cNvGrpSpPr>
                <p:nvPr/>
              </p:nvGrpSpPr>
              <p:grpSpPr bwMode="auto">
                <a:xfrm>
                  <a:off x="2178112" y="2535442"/>
                  <a:ext cx="52388" cy="928980"/>
                  <a:chOff x="2072" y="408"/>
                  <a:chExt cx="33" cy="585"/>
                </a:xfrm>
              </p:grpSpPr>
              <p:sp>
                <p:nvSpPr>
                  <p:cNvPr id="48401" name="Line 4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992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2" name="Line 4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864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3" name="Line 4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736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4" name="Line 4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600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5" name="Line 4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472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6" name="Line 4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4" y="408"/>
                    <a:ext cx="1" cy="584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</p:grpSp>
            <p:sp>
              <p:nvSpPr>
                <p:cNvPr id="48318" name="Freeform 480"/>
                <p:cNvSpPr>
                  <a:spLocks/>
                </p:cNvSpPr>
                <p:nvPr/>
              </p:nvSpPr>
              <p:spPr bwMode="auto">
                <a:xfrm>
                  <a:off x="2314575" y="3373438"/>
                  <a:ext cx="203200" cy="63500"/>
                </a:xfrm>
                <a:custGeom>
                  <a:avLst/>
                  <a:gdLst>
                    <a:gd name="T0" fmla="*/ 0 w 128"/>
                    <a:gd name="T1" fmla="*/ 2147483647 h 40"/>
                    <a:gd name="T2" fmla="*/ 2147483647 w 128"/>
                    <a:gd name="T3" fmla="*/ 0 h 40"/>
                    <a:gd name="T4" fmla="*/ 2147483647 w 128"/>
                    <a:gd name="T5" fmla="*/ 0 h 40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40"/>
                    <a:gd name="T11" fmla="*/ 128 w 128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40">
                      <a:moveTo>
                        <a:pt x="0" y="40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19" name="Oval 482"/>
                <p:cNvSpPr>
                  <a:spLocks noChangeArrowheads="1"/>
                </p:cNvSpPr>
                <p:nvPr/>
              </p:nvSpPr>
              <p:spPr bwMode="auto">
                <a:xfrm>
                  <a:off x="2289175" y="34115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20" name="Freeform 483"/>
                <p:cNvSpPr>
                  <a:spLocks/>
                </p:cNvSpPr>
                <p:nvPr/>
              </p:nvSpPr>
              <p:spPr bwMode="auto">
                <a:xfrm>
                  <a:off x="2517775" y="3373438"/>
                  <a:ext cx="215900" cy="12700"/>
                </a:xfrm>
                <a:custGeom>
                  <a:avLst/>
                  <a:gdLst>
                    <a:gd name="T0" fmla="*/ 0 w 136"/>
                    <a:gd name="T1" fmla="*/ 0 h 8"/>
                    <a:gd name="T2" fmla="*/ 2147483647 w 136"/>
                    <a:gd name="T3" fmla="*/ 2147483647 h 8"/>
                    <a:gd name="T4" fmla="*/ 2147483647 w 136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"/>
                    <a:gd name="T11" fmla="*/ 136 w 136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">
                      <a:moveTo>
                        <a:pt x="0" y="0"/>
                      </a:moveTo>
                      <a:lnTo>
                        <a:pt x="136" y="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21" name="Line 485"/>
                <p:cNvSpPr>
                  <a:spLocks noChangeShapeType="1"/>
                </p:cNvSpPr>
                <p:nvPr/>
              </p:nvSpPr>
              <p:spPr bwMode="auto">
                <a:xfrm>
                  <a:off x="2492375" y="34115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2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2517775" y="3348038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3" name="Line 487"/>
                <p:cNvSpPr>
                  <a:spLocks noChangeShapeType="1"/>
                </p:cNvSpPr>
                <p:nvPr/>
              </p:nvSpPr>
              <p:spPr bwMode="auto">
                <a:xfrm>
                  <a:off x="2492375" y="3348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4" name="Oval 488"/>
                <p:cNvSpPr>
                  <a:spLocks noChangeArrowheads="1"/>
                </p:cNvSpPr>
                <p:nvPr/>
              </p:nvSpPr>
              <p:spPr bwMode="auto">
                <a:xfrm>
                  <a:off x="2492375" y="33480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25" name="Freeform 490"/>
                <p:cNvSpPr>
                  <a:spLocks/>
                </p:cNvSpPr>
                <p:nvPr/>
              </p:nvSpPr>
              <p:spPr bwMode="auto">
                <a:xfrm>
                  <a:off x="2733675" y="3246438"/>
                  <a:ext cx="203200" cy="139700"/>
                </a:xfrm>
                <a:custGeom>
                  <a:avLst/>
                  <a:gdLst>
                    <a:gd name="T0" fmla="*/ 0 w 128"/>
                    <a:gd name="T1" fmla="*/ 2147483647 h 88"/>
                    <a:gd name="T2" fmla="*/ 2147483647 w 128"/>
                    <a:gd name="T3" fmla="*/ 0 h 88"/>
                    <a:gd name="T4" fmla="*/ 2147483647 w 128"/>
                    <a:gd name="T5" fmla="*/ 0 h 88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88"/>
                    <a:gd name="T11" fmla="*/ 128 w 128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88">
                      <a:moveTo>
                        <a:pt x="0" y="88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26" name="Line 492"/>
                <p:cNvSpPr>
                  <a:spLocks noChangeShapeType="1"/>
                </p:cNvSpPr>
                <p:nvPr/>
              </p:nvSpPr>
              <p:spPr bwMode="auto">
                <a:xfrm>
                  <a:off x="2708275" y="34242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7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2733675" y="3360738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8" name="Line 494"/>
                <p:cNvSpPr>
                  <a:spLocks noChangeShapeType="1"/>
                </p:cNvSpPr>
                <p:nvPr/>
              </p:nvSpPr>
              <p:spPr bwMode="auto">
                <a:xfrm>
                  <a:off x="2708275" y="33607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9" name="Oval 495"/>
                <p:cNvSpPr>
                  <a:spLocks noChangeArrowheads="1"/>
                </p:cNvSpPr>
                <p:nvPr/>
              </p:nvSpPr>
              <p:spPr bwMode="auto">
                <a:xfrm>
                  <a:off x="2708275" y="33607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30" name="Freeform 497"/>
                <p:cNvSpPr>
                  <a:spLocks/>
                </p:cNvSpPr>
                <p:nvPr/>
              </p:nvSpPr>
              <p:spPr bwMode="auto">
                <a:xfrm>
                  <a:off x="2936875" y="3246438"/>
                  <a:ext cx="203200" cy="114300"/>
                </a:xfrm>
                <a:custGeom>
                  <a:avLst/>
                  <a:gdLst>
                    <a:gd name="T0" fmla="*/ 0 w 128"/>
                    <a:gd name="T1" fmla="*/ 0 h 72"/>
                    <a:gd name="T2" fmla="*/ 2147483647 w 128"/>
                    <a:gd name="T3" fmla="*/ 2147483647 h 72"/>
                    <a:gd name="T4" fmla="*/ 2147483647 w 128"/>
                    <a:gd name="T5" fmla="*/ 2147483647 h 72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72"/>
                    <a:gd name="T11" fmla="*/ 128 w 128"/>
                    <a:gd name="T12" fmla="*/ 72 h 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72">
                      <a:moveTo>
                        <a:pt x="0" y="0"/>
                      </a:moveTo>
                      <a:lnTo>
                        <a:pt x="128" y="7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31" name="Line 499"/>
                <p:cNvSpPr>
                  <a:spLocks noChangeShapeType="1"/>
                </p:cNvSpPr>
                <p:nvPr/>
              </p:nvSpPr>
              <p:spPr bwMode="auto">
                <a:xfrm>
                  <a:off x="2911475" y="33226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2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2936875" y="3182938"/>
                  <a:ext cx="1587" cy="139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3" name="Line 501"/>
                <p:cNvSpPr>
                  <a:spLocks noChangeShapeType="1"/>
                </p:cNvSpPr>
                <p:nvPr/>
              </p:nvSpPr>
              <p:spPr bwMode="auto">
                <a:xfrm>
                  <a:off x="2911475" y="31829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4" name="Oval 502"/>
                <p:cNvSpPr>
                  <a:spLocks noChangeArrowheads="1"/>
                </p:cNvSpPr>
                <p:nvPr/>
              </p:nvSpPr>
              <p:spPr bwMode="auto">
                <a:xfrm>
                  <a:off x="2911475" y="32210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35" name="Freeform 504"/>
                <p:cNvSpPr>
                  <a:spLocks/>
                </p:cNvSpPr>
                <p:nvPr/>
              </p:nvSpPr>
              <p:spPr bwMode="auto">
                <a:xfrm>
                  <a:off x="3140075" y="3335338"/>
                  <a:ext cx="215900" cy="25400"/>
                </a:xfrm>
                <a:custGeom>
                  <a:avLst/>
                  <a:gdLst>
                    <a:gd name="T0" fmla="*/ 0 w 136"/>
                    <a:gd name="T1" fmla="*/ 2147483647 h 16"/>
                    <a:gd name="T2" fmla="*/ 2147483647 w 136"/>
                    <a:gd name="T3" fmla="*/ 0 h 16"/>
                    <a:gd name="T4" fmla="*/ 2147483647 w 136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16"/>
                    <a:gd name="T11" fmla="*/ 136 w 136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16">
                      <a:moveTo>
                        <a:pt x="0" y="16"/>
                      </a:moveTo>
                      <a:lnTo>
                        <a:pt x="13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36" name="Line 506"/>
                <p:cNvSpPr>
                  <a:spLocks noChangeShapeType="1"/>
                </p:cNvSpPr>
                <p:nvPr/>
              </p:nvSpPr>
              <p:spPr bwMode="auto">
                <a:xfrm>
                  <a:off x="3114675" y="33861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7" name="Line 507"/>
                <p:cNvSpPr>
                  <a:spLocks noChangeShapeType="1"/>
                </p:cNvSpPr>
                <p:nvPr/>
              </p:nvSpPr>
              <p:spPr bwMode="auto">
                <a:xfrm flipV="1">
                  <a:off x="3140075" y="3348038"/>
                  <a:ext cx="1587" cy="381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8" name="Line 508"/>
                <p:cNvSpPr>
                  <a:spLocks noChangeShapeType="1"/>
                </p:cNvSpPr>
                <p:nvPr/>
              </p:nvSpPr>
              <p:spPr bwMode="auto">
                <a:xfrm>
                  <a:off x="3114675" y="3348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9" name="Oval 509"/>
                <p:cNvSpPr>
                  <a:spLocks noChangeArrowheads="1"/>
                </p:cNvSpPr>
                <p:nvPr/>
              </p:nvSpPr>
              <p:spPr bwMode="auto">
                <a:xfrm>
                  <a:off x="3114675" y="33353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40" name="Freeform 511"/>
                <p:cNvSpPr>
                  <a:spLocks/>
                </p:cNvSpPr>
                <p:nvPr/>
              </p:nvSpPr>
              <p:spPr bwMode="auto">
                <a:xfrm>
                  <a:off x="3355975" y="3322638"/>
                  <a:ext cx="203200" cy="12700"/>
                </a:xfrm>
                <a:custGeom>
                  <a:avLst/>
                  <a:gdLst>
                    <a:gd name="T0" fmla="*/ 0 w 128"/>
                    <a:gd name="T1" fmla="*/ 2147483647 h 8"/>
                    <a:gd name="T2" fmla="*/ 2147483647 w 128"/>
                    <a:gd name="T3" fmla="*/ 0 h 8"/>
                    <a:gd name="T4" fmla="*/ 2147483647 w 128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8"/>
                    <a:gd name="T11" fmla="*/ 128 w 128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8">
                      <a:moveTo>
                        <a:pt x="0" y="8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41" name="Line 513"/>
                <p:cNvSpPr>
                  <a:spLocks noChangeShapeType="1"/>
                </p:cNvSpPr>
                <p:nvPr/>
              </p:nvSpPr>
              <p:spPr bwMode="auto">
                <a:xfrm>
                  <a:off x="3330575" y="33734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2" name="Line 514"/>
                <p:cNvSpPr>
                  <a:spLocks noChangeShapeType="1"/>
                </p:cNvSpPr>
                <p:nvPr/>
              </p:nvSpPr>
              <p:spPr bwMode="auto">
                <a:xfrm flipV="1">
                  <a:off x="3355975" y="3309938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3" name="Line 515"/>
                <p:cNvSpPr>
                  <a:spLocks noChangeShapeType="1"/>
                </p:cNvSpPr>
                <p:nvPr/>
              </p:nvSpPr>
              <p:spPr bwMode="auto">
                <a:xfrm>
                  <a:off x="3330575" y="33099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4" name="Oval 516"/>
                <p:cNvSpPr>
                  <a:spLocks noChangeArrowheads="1"/>
                </p:cNvSpPr>
                <p:nvPr/>
              </p:nvSpPr>
              <p:spPr bwMode="auto">
                <a:xfrm>
                  <a:off x="3330575" y="33099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45" name="Freeform 518"/>
                <p:cNvSpPr>
                  <a:spLocks/>
                </p:cNvSpPr>
                <p:nvPr/>
              </p:nvSpPr>
              <p:spPr bwMode="auto">
                <a:xfrm>
                  <a:off x="3559175" y="3297238"/>
                  <a:ext cx="203200" cy="25400"/>
                </a:xfrm>
                <a:custGeom>
                  <a:avLst/>
                  <a:gdLst>
                    <a:gd name="T0" fmla="*/ 0 w 128"/>
                    <a:gd name="T1" fmla="*/ 2147483647 h 16"/>
                    <a:gd name="T2" fmla="*/ 2147483647 w 128"/>
                    <a:gd name="T3" fmla="*/ 0 h 16"/>
                    <a:gd name="T4" fmla="*/ 2147483647 w 128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16"/>
                    <a:gd name="T11" fmla="*/ 128 w 128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16">
                      <a:moveTo>
                        <a:pt x="0" y="16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46" name="Line 520"/>
                <p:cNvSpPr>
                  <a:spLocks noChangeShapeType="1"/>
                </p:cNvSpPr>
                <p:nvPr/>
              </p:nvSpPr>
              <p:spPr bwMode="auto">
                <a:xfrm>
                  <a:off x="3533775" y="33607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7" name="Line 521"/>
                <p:cNvSpPr>
                  <a:spLocks noChangeShapeType="1"/>
                </p:cNvSpPr>
                <p:nvPr/>
              </p:nvSpPr>
              <p:spPr bwMode="auto">
                <a:xfrm flipV="1">
                  <a:off x="3559175" y="3284538"/>
                  <a:ext cx="1587" cy="762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8" name="Line 522"/>
                <p:cNvSpPr>
                  <a:spLocks noChangeShapeType="1"/>
                </p:cNvSpPr>
                <p:nvPr/>
              </p:nvSpPr>
              <p:spPr bwMode="auto">
                <a:xfrm>
                  <a:off x="3533775" y="32845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9" name="Oval 523"/>
                <p:cNvSpPr>
                  <a:spLocks noChangeArrowheads="1"/>
                </p:cNvSpPr>
                <p:nvPr/>
              </p:nvSpPr>
              <p:spPr bwMode="auto">
                <a:xfrm>
                  <a:off x="3533775" y="32972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50" name="Freeform 525"/>
                <p:cNvSpPr>
                  <a:spLocks/>
                </p:cNvSpPr>
                <p:nvPr/>
              </p:nvSpPr>
              <p:spPr bwMode="auto">
                <a:xfrm>
                  <a:off x="3762375" y="3221038"/>
                  <a:ext cx="203200" cy="76200"/>
                </a:xfrm>
                <a:custGeom>
                  <a:avLst/>
                  <a:gdLst>
                    <a:gd name="T0" fmla="*/ 0 w 128"/>
                    <a:gd name="T1" fmla="*/ 2147483647 h 48"/>
                    <a:gd name="T2" fmla="*/ 2147483647 w 128"/>
                    <a:gd name="T3" fmla="*/ 0 h 48"/>
                    <a:gd name="T4" fmla="*/ 2147483647 w 128"/>
                    <a:gd name="T5" fmla="*/ 0 h 48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48"/>
                    <a:gd name="T11" fmla="*/ 128 w 128"/>
                    <a:gd name="T12" fmla="*/ 48 h 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48">
                      <a:moveTo>
                        <a:pt x="0" y="48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51" name="Line 527"/>
                <p:cNvSpPr>
                  <a:spLocks noChangeShapeType="1"/>
                </p:cNvSpPr>
                <p:nvPr/>
              </p:nvSpPr>
              <p:spPr bwMode="auto">
                <a:xfrm>
                  <a:off x="3736975" y="33734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2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3762375" y="3221038"/>
                  <a:ext cx="1587" cy="152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3" name="Line 529"/>
                <p:cNvSpPr>
                  <a:spLocks noChangeShapeType="1"/>
                </p:cNvSpPr>
                <p:nvPr/>
              </p:nvSpPr>
              <p:spPr bwMode="auto">
                <a:xfrm>
                  <a:off x="3736975" y="3221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4" name="Oval 530"/>
                <p:cNvSpPr>
                  <a:spLocks noChangeArrowheads="1"/>
                </p:cNvSpPr>
                <p:nvPr/>
              </p:nvSpPr>
              <p:spPr bwMode="auto">
                <a:xfrm>
                  <a:off x="3736975" y="32718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55" name="Freeform 532"/>
                <p:cNvSpPr>
                  <a:spLocks/>
                </p:cNvSpPr>
                <p:nvPr/>
              </p:nvSpPr>
              <p:spPr bwMode="auto">
                <a:xfrm>
                  <a:off x="3965575" y="2827338"/>
                  <a:ext cx="215900" cy="393700"/>
                </a:xfrm>
                <a:custGeom>
                  <a:avLst/>
                  <a:gdLst>
                    <a:gd name="T0" fmla="*/ 0 w 136"/>
                    <a:gd name="T1" fmla="*/ 2147483647 h 248"/>
                    <a:gd name="T2" fmla="*/ 2147483647 w 136"/>
                    <a:gd name="T3" fmla="*/ 0 h 248"/>
                    <a:gd name="T4" fmla="*/ 2147483647 w 136"/>
                    <a:gd name="T5" fmla="*/ 0 h 248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248"/>
                    <a:gd name="T11" fmla="*/ 136 w 136"/>
                    <a:gd name="T12" fmla="*/ 248 h 2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248">
                      <a:moveTo>
                        <a:pt x="0" y="248"/>
                      </a:moveTo>
                      <a:lnTo>
                        <a:pt x="13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56" name="Line 534"/>
                <p:cNvSpPr>
                  <a:spLocks noChangeShapeType="1"/>
                </p:cNvSpPr>
                <p:nvPr/>
              </p:nvSpPr>
              <p:spPr bwMode="auto">
                <a:xfrm>
                  <a:off x="3940175" y="32972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7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3965575" y="3132138"/>
                  <a:ext cx="1587" cy="1651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8" name="Line 536"/>
                <p:cNvSpPr>
                  <a:spLocks noChangeShapeType="1"/>
                </p:cNvSpPr>
                <p:nvPr/>
              </p:nvSpPr>
              <p:spPr bwMode="auto">
                <a:xfrm>
                  <a:off x="3940175" y="31321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9" name="Oval 537"/>
                <p:cNvSpPr>
                  <a:spLocks noChangeArrowheads="1"/>
                </p:cNvSpPr>
                <p:nvPr/>
              </p:nvSpPr>
              <p:spPr bwMode="auto">
                <a:xfrm>
                  <a:off x="3940175" y="31956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60" name="Freeform 539"/>
                <p:cNvSpPr>
                  <a:spLocks/>
                </p:cNvSpPr>
                <p:nvPr/>
              </p:nvSpPr>
              <p:spPr bwMode="auto">
                <a:xfrm>
                  <a:off x="4181475" y="2827338"/>
                  <a:ext cx="203200" cy="50800"/>
                </a:xfrm>
                <a:custGeom>
                  <a:avLst/>
                  <a:gdLst>
                    <a:gd name="T0" fmla="*/ 0 w 128"/>
                    <a:gd name="T1" fmla="*/ 0 h 32"/>
                    <a:gd name="T2" fmla="*/ 2147483647 w 128"/>
                    <a:gd name="T3" fmla="*/ 2147483647 h 32"/>
                    <a:gd name="T4" fmla="*/ 2147483647 w 128"/>
                    <a:gd name="T5" fmla="*/ 2147483647 h 32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32"/>
                    <a:gd name="T11" fmla="*/ 128 w 128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32">
                      <a:moveTo>
                        <a:pt x="0" y="0"/>
                      </a:moveTo>
                      <a:lnTo>
                        <a:pt x="128" y="3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61" name="Line 541"/>
                <p:cNvSpPr>
                  <a:spLocks noChangeShapeType="1"/>
                </p:cNvSpPr>
                <p:nvPr/>
              </p:nvSpPr>
              <p:spPr bwMode="auto">
                <a:xfrm>
                  <a:off x="4156075" y="3094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2" name="Line 542"/>
                <p:cNvSpPr>
                  <a:spLocks noChangeShapeType="1"/>
                </p:cNvSpPr>
                <p:nvPr/>
              </p:nvSpPr>
              <p:spPr bwMode="auto">
                <a:xfrm flipV="1">
                  <a:off x="4181475" y="2560638"/>
                  <a:ext cx="1587" cy="533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3" name="Line 543"/>
                <p:cNvSpPr>
                  <a:spLocks noChangeShapeType="1"/>
                </p:cNvSpPr>
                <p:nvPr/>
              </p:nvSpPr>
              <p:spPr bwMode="auto">
                <a:xfrm>
                  <a:off x="4156075" y="25606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4" name="Oval 544"/>
                <p:cNvSpPr>
                  <a:spLocks noChangeArrowheads="1"/>
                </p:cNvSpPr>
                <p:nvPr/>
              </p:nvSpPr>
              <p:spPr bwMode="auto">
                <a:xfrm>
                  <a:off x="4156075" y="28019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65" name="Line 546"/>
                <p:cNvSpPr>
                  <a:spLocks noChangeShapeType="1"/>
                </p:cNvSpPr>
                <p:nvPr/>
              </p:nvSpPr>
              <p:spPr bwMode="auto">
                <a:xfrm>
                  <a:off x="4359275" y="31194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6" name="Line 547"/>
                <p:cNvSpPr>
                  <a:spLocks noChangeShapeType="1"/>
                </p:cNvSpPr>
                <p:nvPr/>
              </p:nvSpPr>
              <p:spPr bwMode="auto">
                <a:xfrm flipV="1">
                  <a:off x="4384675" y="2636838"/>
                  <a:ext cx="1587" cy="4826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7" name="Line 548"/>
                <p:cNvSpPr>
                  <a:spLocks noChangeShapeType="1"/>
                </p:cNvSpPr>
                <p:nvPr/>
              </p:nvSpPr>
              <p:spPr bwMode="auto">
                <a:xfrm>
                  <a:off x="4359275" y="26368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8" name="Oval 549"/>
                <p:cNvSpPr>
                  <a:spLocks noChangeArrowheads="1"/>
                </p:cNvSpPr>
                <p:nvPr/>
              </p:nvSpPr>
              <p:spPr bwMode="auto">
                <a:xfrm>
                  <a:off x="4359275" y="28527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69" name="Line 572"/>
                <p:cNvSpPr>
                  <a:spLocks noChangeShapeType="1"/>
                </p:cNvSpPr>
                <p:nvPr/>
              </p:nvSpPr>
              <p:spPr bwMode="auto">
                <a:xfrm flipV="1">
                  <a:off x="6581775" y="5656263"/>
                  <a:ext cx="1588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0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7516813" y="5664201"/>
                  <a:ext cx="1588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1" name="Line 574"/>
                <p:cNvSpPr>
                  <a:spLocks noChangeShapeType="1"/>
                </p:cNvSpPr>
                <p:nvPr/>
              </p:nvSpPr>
              <p:spPr bwMode="auto">
                <a:xfrm flipV="1">
                  <a:off x="8443913" y="5664201"/>
                  <a:ext cx="1588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2" name="Line 575"/>
                <p:cNvSpPr>
                  <a:spLocks noChangeShapeType="1"/>
                </p:cNvSpPr>
                <p:nvPr/>
              </p:nvSpPr>
              <p:spPr bwMode="auto">
                <a:xfrm>
                  <a:off x="6589713" y="5664201"/>
                  <a:ext cx="18542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3" name="Rectangle 577"/>
                <p:cNvSpPr>
                  <a:spLocks noChangeArrowheads="1"/>
                </p:cNvSpPr>
                <p:nvPr/>
              </p:nvSpPr>
              <p:spPr bwMode="auto">
                <a:xfrm>
                  <a:off x="6256338" y="55022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0.0</a:t>
                  </a:r>
                </a:p>
              </p:txBody>
            </p:sp>
            <p:sp>
              <p:nvSpPr>
                <p:cNvPr id="48374" name="Rectangle 578"/>
                <p:cNvSpPr>
                  <a:spLocks noChangeArrowheads="1"/>
                </p:cNvSpPr>
                <p:nvPr/>
              </p:nvSpPr>
              <p:spPr bwMode="auto">
                <a:xfrm>
                  <a:off x="6256338" y="50450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0.5</a:t>
                  </a:r>
                </a:p>
              </p:txBody>
            </p:sp>
            <p:sp>
              <p:nvSpPr>
                <p:cNvPr id="48375" name="Rectangle 579"/>
                <p:cNvSpPr>
                  <a:spLocks noChangeArrowheads="1"/>
                </p:cNvSpPr>
                <p:nvPr/>
              </p:nvSpPr>
              <p:spPr bwMode="auto">
                <a:xfrm>
                  <a:off x="6256338" y="45878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1.0</a:t>
                  </a:r>
                </a:p>
              </p:txBody>
            </p:sp>
            <p:sp>
              <p:nvSpPr>
                <p:cNvPr id="48376" name="Rectangle 580"/>
                <p:cNvSpPr>
                  <a:spLocks noChangeArrowheads="1"/>
                </p:cNvSpPr>
                <p:nvPr/>
              </p:nvSpPr>
              <p:spPr bwMode="auto">
                <a:xfrm>
                  <a:off x="6256338" y="41179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1.5</a:t>
                  </a:r>
                </a:p>
              </p:txBody>
            </p:sp>
            <p:sp>
              <p:nvSpPr>
                <p:cNvPr id="48377" name="Rectangle 581"/>
                <p:cNvSpPr>
                  <a:spLocks noChangeArrowheads="1"/>
                </p:cNvSpPr>
                <p:nvPr/>
              </p:nvSpPr>
              <p:spPr bwMode="auto">
                <a:xfrm>
                  <a:off x="6256338" y="36607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2.0</a:t>
                  </a:r>
                </a:p>
              </p:txBody>
            </p:sp>
            <p:sp>
              <p:nvSpPr>
                <p:cNvPr id="48378" name="Rectangle 582"/>
                <p:cNvSpPr>
                  <a:spLocks noChangeArrowheads="1"/>
                </p:cNvSpPr>
                <p:nvPr/>
              </p:nvSpPr>
              <p:spPr bwMode="auto">
                <a:xfrm>
                  <a:off x="6256338" y="32035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2.5</a:t>
                  </a:r>
                </a:p>
              </p:txBody>
            </p:sp>
            <p:sp>
              <p:nvSpPr>
                <p:cNvPr id="48379" name="Rectangle 583"/>
                <p:cNvSpPr>
                  <a:spLocks noChangeArrowheads="1"/>
                </p:cNvSpPr>
                <p:nvPr/>
              </p:nvSpPr>
              <p:spPr bwMode="auto">
                <a:xfrm>
                  <a:off x="6256338" y="27463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3.0</a:t>
                  </a:r>
                </a:p>
              </p:txBody>
            </p:sp>
            <p:sp>
              <p:nvSpPr>
                <p:cNvPr id="48380" name="Line 584"/>
                <p:cNvSpPr>
                  <a:spLocks noChangeShapeType="1"/>
                </p:cNvSpPr>
                <p:nvPr/>
              </p:nvSpPr>
              <p:spPr bwMode="auto">
                <a:xfrm flipH="1">
                  <a:off x="6538913" y="56165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1" name="Line 585"/>
                <p:cNvSpPr>
                  <a:spLocks noChangeShapeType="1"/>
                </p:cNvSpPr>
                <p:nvPr/>
              </p:nvSpPr>
              <p:spPr bwMode="auto">
                <a:xfrm flipH="1">
                  <a:off x="6538913" y="51593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2" name="Line 586"/>
                <p:cNvSpPr>
                  <a:spLocks noChangeShapeType="1"/>
                </p:cNvSpPr>
                <p:nvPr/>
              </p:nvSpPr>
              <p:spPr bwMode="auto">
                <a:xfrm flipH="1">
                  <a:off x="6538913" y="47021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3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6538913" y="42322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4" name="Line 588"/>
                <p:cNvSpPr>
                  <a:spLocks noChangeShapeType="1"/>
                </p:cNvSpPr>
                <p:nvPr/>
              </p:nvSpPr>
              <p:spPr bwMode="auto">
                <a:xfrm flipH="1">
                  <a:off x="6538913" y="37750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5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6538913" y="33178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6" name="Line 590"/>
                <p:cNvSpPr>
                  <a:spLocks noChangeShapeType="1"/>
                </p:cNvSpPr>
                <p:nvPr/>
              </p:nvSpPr>
              <p:spPr bwMode="auto">
                <a:xfrm flipH="1">
                  <a:off x="6538913" y="28606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7" name="Line 591"/>
                <p:cNvSpPr>
                  <a:spLocks noChangeShapeType="1"/>
                </p:cNvSpPr>
                <p:nvPr/>
              </p:nvSpPr>
              <p:spPr bwMode="auto">
                <a:xfrm flipV="1">
                  <a:off x="6589713" y="2581275"/>
                  <a:ext cx="1587" cy="3035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8" name="Rectangle 593"/>
                <p:cNvSpPr>
                  <a:spLocks noChangeArrowheads="1"/>
                </p:cNvSpPr>
                <p:nvPr/>
              </p:nvSpPr>
              <p:spPr bwMode="auto">
                <a:xfrm>
                  <a:off x="6767513" y="3343275"/>
                  <a:ext cx="571500" cy="22733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89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7046913" y="3127375"/>
                  <a:ext cx="1588" cy="2159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0" name="Line 595"/>
                <p:cNvSpPr>
                  <a:spLocks noChangeShapeType="1"/>
                </p:cNvSpPr>
                <p:nvPr/>
              </p:nvSpPr>
              <p:spPr bwMode="auto">
                <a:xfrm>
                  <a:off x="6907213" y="3127375"/>
                  <a:ext cx="2794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1" name="Rectangle 597"/>
                <p:cNvSpPr>
                  <a:spLocks noChangeArrowheads="1"/>
                </p:cNvSpPr>
                <p:nvPr/>
              </p:nvSpPr>
              <p:spPr bwMode="auto">
                <a:xfrm>
                  <a:off x="7694613" y="5045075"/>
                  <a:ext cx="571500" cy="5715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92" name="Line 598"/>
                <p:cNvSpPr>
                  <a:spLocks noChangeShapeType="1"/>
                </p:cNvSpPr>
                <p:nvPr/>
              </p:nvSpPr>
              <p:spPr bwMode="auto">
                <a:xfrm flipV="1">
                  <a:off x="7974013" y="4816475"/>
                  <a:ext cx="1588" cy="2286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3" name="Line 599"/>
                <p:cNvSpPr>
                  <a:spLocks noChangeShapeType="1"/>
                </p:cNvSpPr>
                <p:nvPr/>
              </p:nvSpPr>
              <p:spPr bwMode="auto">
                <a:xfrm>
                  <a:off x="7834313" y="4816475"/>
                  <a:ext cx="2794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4" name="Rectangle 600"/>
                <p:cNvSpPr>
                  <a:spLocks noChangeArrowheads="1"/>
                </p:cNvSpPr>
                <p:nvPr/>
              </p:nvSpPr>
              <p:spPr bwMode="auto">
                <a:xfrm>
                  <a:off x="6826250" y="5729288"/>
                  <a:ext cx="493774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Control</a:t>
                  </a:r>
                </a:p>
              </p:txBody>
            </p:sp>
            <p:sp>
              <p:nvSpPr>
                <p:cNvPr id="48395" name="Rectangle 601"/>
                <p:cNvSpPr>
                  <a:spLocks noChangeArrowheads="1"/>
                </p:cNvSpPr>
                <p:nvPr/>
              </p:nvSpPr>
              <p:spPr bwMode="auto">
                <a:xfrm>
                  <a:off x="7572375" y="5729288"/>
                  <a:ext cx="80318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NOSH-ASA</a:t>
                  </a:r>
                </a:p>
              </p:txBody>
            </p:sp>
            <p:sp>
              <p:nvSpPr>
                <p:cNvPr id="48396" name="Rectangle 602"/>
                <p:cNvSpPr>
                  <a:spLocks noChangeArrowheads="1"/>
                </p:cNvSpPr>
                <p:nvPr/>
              </p:nvSpPr>
              <p:spPr bwMode="auto">
                <a:xfrm>
                  <a:off x="7131050" y="5967413"/>
                  <a:ext cx="69487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Treatment</a:t>
                  </a:r>
                </a:p>
              </p:txBody>
            </p:sp>
            <p:sp>
              <p:nvSpPr>
                <p:cNvPr id="48397" name="Rectangle 603"/>
                <p:cNvSpPr>
                  <a:spLocks noChangeArrowheads="1"/>
                </p:cNvSpPr>
                <p:nvPr/>
              </p:nvSpPr>
              <p:spPr bwMode="auto">
                <a:xfrm rot="16200000">
                  <a:off x="5394325" y="3975627"/>
                  <a:ext cx="1057275" cy="1846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Tumor Mass, g</a:t>
                  </a:r>
                </a:p>
              </p:txBody>
            </p:sp>
            <p:cxnSp>
              <p:nvCxnSpPr>
                <p:cNvPr id="48398" name="AutoShape 60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672263" y="3409950"/>
                  <a:ext cx="1685925" cy="914400"/>
                </a:xfrm>
                <a:prstGeom prst="bentConnector3">
                  <a:avLst>
                    <a:gd name="adj1" fmla="val -2264"/>
                  </a:avLst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399" name="Rectangle 606"/>
                <p:cNvSpPr>
                  <a:spLocks noChangeArrowheads="1"/>
                </p:cNvSpPr>
                <p:nvPr/>
              </p:nvSpPr>
              <p:spPr bwMode="auto">
                <a:xfrm>
                  <a:off x="7085013" y="2715153"/>
                  <a:ext cx="839787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P = 0.003</a:t>
                  </a:r>
                </a:p>
              </p:txBody>
            </p:sp>
            <p:sp>
              <p:nvSpPr>
                <p:cNvPr id="48400" name="Rectangle 607"/>
                <p:cNvSpPr>
                  <a:spLocks noChangeArrowheads="1"/>
                </p:cNvSpPr>
                <p:nvPr/>
              </p:nvSpPr>
              <p:spPr bwMode="auto">
                <a:xfrm>
                  <a:off x="7970838" y="3741738"/>
                  <a:ext cx="487362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75%</a:t>
                  </a:r>
                </a:p>
              </p:txBody>
            </p:sp>
          </p:grpSp>
          <p:sp>
            <p:nvSpPr>
              <p:cNvPr id="48151" name="Rectangle 308"/>
              <p:cNvSpPr>
                <a:spLocks noChangeArrowheads="1"/>
              </p:cNvSpPr>
              <p:nvPr/>
            </p:nvSpPr>
            <p:spPr bwMode="auto">
              <a:xfrm>
                <a:off x="1838325" y="4217988"/>
                <a:ext cx="598488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Vehicle</a:t>
                </a:r>
              </a:p>
            </p:txBody>
          </p:sp>
          <p:sp>
            <p:nvSpPr>
              <p:cNvPr id="48152" name="Rectangle 310"/>
              <p:cNvSpPr>
                <a:spLocks noChangeArrowheads="1"/>
              </p:cNvSpPr>
              <p:nvPr/>
            </p:nvSpPr>
            <p:spPr bwMode="auto">
              <a:xfrm>
                <a:off x="1838325" y="4468813"/>
                <a:ext cx="976313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NOSH-aspirin</a:t>
                </a:r>
              </a:p>
            </p:txBody>
          </p:sp>
          <p:sp>
            <p:nvSpPr>
              <p:cNvPr id="48153" name="Oval 502"/>
              <p:cNvSpPr>
                <a:spLocks noChangeArrowheads="1"/>
              </p:cNvSpPr>
              <p:nvPr/>
            </p:nvSpPr>
            <p:spPr bwMode="auto">
              <a:xfrm>
                <a:off x="1762125" y="4294188"/>
                <a:ext cx="88900" cy="889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54" name="Oval 504"/>
              <p:cNvSpPr>
                <a:spLocks noChangeArrowheads="1"/>
              </p:cNvSpPr>
              <p:nvPr/>
            </p:nvSpPr>
            <p:spPr bwMode="auto">
              <a:xfrm>
                <a:off x="1762125" y="4573588"/>
                <a:ext cx="63500" cy="63500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148" name="TextBox 294"/>
            <p:cNvSpPr txBox="1">
              <a:spLocks noChangeArrowheads="1"/>
            </p:cNvSpPr>
            <p:nvPr/>
          </p:nvSpPr>
          <p:spPr bwMode="auto">
            <a:xfrm>
              <a:off x="5396972" y="5234520"/>
              <a:ext cx="2492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149" name="Right Bracket 278"/>
            <p:cNvSpPr>
              <a:spLocks/>
            </p:cNvSpPr>
            <p:nvPr/>
          </p:nvSpPr>
          <p:spPr bwMode="auto">
            <a:xfrm>
              <a:off x="5370516" y="5158320"/>
              <a:ext cx="76200" cy="381000"/>
            </a:xfrm>
            <a:prstGeom prst="rightBracket">
              <a:avLst>
                <a:gd name="adj" fmla="val 8333"/>
              </a:avLst>
            </a:prstGeom>
            <a:solidFill>
              <a:srgbClr val="FFFF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130" name="Group 295"/>
          <p:cNvGrpSpPr>
            <a:grpSpLocks/>
          </p:cNvGrpSpPr>
          <p:nvPr/>
        </p:nvGrpSpPr>
        <p:grpSpPr bwMode="auto">
          <a:xfrm>
            <a:off x="2971800" y="228600"/>
            <a:ext cx="4114800" cy="2057400"/>
            <a:chOff x="1219200" y="228600"/>
            <a:chExt cx="4114800" cy="2057400"/>
          </a:xfrm>
        </p:grpSpPr>
        <p:pic>
          <p:nvPicPr>
            <p:cNvPr id="48133" name="Picture 2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797" y="228600"/>
              <a:ext cx="2026203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2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28600"/>
              <a:ext cx="192328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Down Arrow 267"/>
            <p:cNvSpPr>
              <a:spLocks noChangeArrowheads="1"/>
            </p:cNvSpPr>
            <p:nvPr/>
          </p:nvSpPr>
          <p:spPr bwMode="auto">
            <a:xfrm>
              <a:off x="1447800" y="1392237"/>
              <a:ext cx="46038" cy="106363"/>
            </a:xfrm>
            <a:prstGeom prst="downArrow">
              <a:avLst>
                <a:gd name="adj1" fmla="val 50000"/>
                <a:gd name="adj2" fmla="val 4951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36" name="Down Arrow 268"/>
            <p:cNvSpPr>
              <a:spLocks noChangeArrowheads="1"/>
            </p:cNvSpPr>
            <p:nvPr/>
          </p:nvSpPr>
          <p:spPr bwMode="auto">
            <a:xfrm>
              <a:off x="2303463" y="1276350"/>
              <a:ext cx="46037" cy="106363"/>
            </a:xfrm>
            <a:prstGeom prst="downArrow">
              <a:avLst>
                <a:gd name="adj1" fmla="val 50000"/>
                <a:gd name="adj2" fmla="val 4951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37" name="Down Arrow 269"/>
            <p:cNvSpPr>
              <a:spLocks noChangeArrowheads="1"/>
            </p:cNvSpPr>
            <p:nvPr/>
          </p:nvSpPr>
          <p:spPr bwMode="auto">
            <a:xfrm>
              <a:off x="2800350" y="1358900"/>
              <a:ext cx="46038" cy="106363"/>
            </a:xfrm>
            <a:prstGeom prst="downArrow">
              <a:avLst>
                <a:gd name="adj1" fmla="val 50000"/>
                <a:gd name="adj2" fmla="val 4951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38" name="Down Arrow 270"/>
            <p:cNvSpPr>
              <a:spLocks noChangeArrowheads="1"/>
            </p:cNvSpPr>
            <p:nvPr/>
          </p:nvSpPr>
          <p:spPr bwMode="auto">
            <a:xfrm>
              <a:off x="3581400" y="1524000"/>
              <a:ext cx="46037" cy="106362"/>
            </a:xfrm>
            <a:prstGeom prst="downArrow">
              <a:avLst>
                <a:gd name="adj1" fmla="val 50000"/>
                <a:gd name="adj2" fmla="val 4951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39" name="Down Arrow 271"/>
            <p:cNvSpPr>
              <a:spLocks noChangeArrowheads="1"/>
            </p:cNvSpPr>
            <p:nvPr/>
          </p:nvSpPr>
          <p:spPr bwMode="auto">
            <a:xfrm>
              <a:off x="4419600" y="1619250"/>
              <a:ext cx="46037" cy="106363"/>
            </a:xfrm>
            <a:prstGeom prst="downArrow">
              <a:avLst>
                <a:gd name="adj1" fmla="val 50000"/>
                <a:gd name="adj2" fmla="val 4951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0" name="Down Arrow 272"/>
            <p:cNvSpPr>
              <a:spLocks noChangeArrowheads="1"/>
            </p:cNvSpPr>
            <p:nvPr/>
          </p:nvSpPr>
          <p:spPr bwMode="auto">
            <a:xfrm>
              <a:off x="5122863" y="1403350"/>
              <a:ext cx="46037" cy="106363"/>
            </a:xfrm>
            <a:prstGeom prst="downArrow">
              <a:avLst>
                <a:gd name="adj1" fmla="val 50000"/>
                <a:gd name="adj2" fmla="val 4951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1" name="Down Arrow 273"/>
            <p:cNvSpPr>
              <a:spLocks noChangeArrowheads="1"/>
            </p:cNvSpPr>
            <p:nvPr/>
          </p:nvSpPr>
          <p:spPr bwMode="auto">
            <a:xfrm flipV="1">
              <a:off x="1460500" y="1993900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2" name="Down Arrow 274"/>
            <p:cNvSpPr>
              <a:spLocks noChangeArrowheads="1"/>
            </p:cNvSpPr>
            <p:nvPr/>
          </p:nvSpPr>
          <p:spPr bwMode="auto">
            <a:xfrm flipV="1">
              <a:off x="2286000" y="1874838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3" name="Down Arrow 275"/>
            <p:cNvSpPr>
              <a:spLocks noChangeArrowheads="1"/>
            </p:cNvSpPr>
            <p:nvPr/>
          </p:nvSpPr>
          <p:spPr bwMode="auto">
            <a:xfrm flipV="1">
              <a:off x="2800350" y="1911350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4" name="Down Arrow 276"/>
            <p:cNvSpPr>
              <a:spLocks noChangeArrowheads="1"/>
            </p:cNvSpPr>
            <p:nvPr/>
          </p:nvSpPr>
          <p:spPr bwMode="auto">
            <a:xfrm flipV="1">
              <a:off x="3581400" y="1924050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5" name="Down Arrow 277"/>
            <p:cNvSpPr>
              <a:spLocks noChangeArrowheads="1"/>
            </p:cNvSpPr>
            <p:nvPr/>
          </p:nvSpPr>
          <p:spPr bwMode="auto">
            <a:xfrm flipV="1">
              <a:off x="4419600" y="1841500"/>
              <a:ext cx="46038" cy="152400"/>
            </a:xfrm>
            <a:prstGeom prst="downArrow">
              <a:avLst>
                <a:gd name="adj1" fmla="val 50000"/>
                <a:gd name="adj2" fmla="val 4951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8146" name="Down Arrow 278"/>
            <p:cNvSpPr>
              <a:spLocks noChangeArrowheads="1"/>
            </p:cNvSpPr>
            <p:nvPr/>
          </p:nvSpPr>
          <p:spPr bwMode="auto">
            <a:xfrm flipV="1">
              <a:off x="5137150" y="1849438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8131" name="Picture 2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4" y="228600"/>
            <a:ext cx="25733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04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3"/>
          <p:cNvGrpSpPr>
            <a:grpSpLocks/>
          </p:cNvGrpSpPr>
          <p:nvPr/>
        </p:nvGrpSpPr>
        <p:grpSpPr bwMode="auto">
          <a:xfrm>
            <a:off x="4038601" y="838201"/>
            <a:ext cx="3773491" cy="5002213"/>
            <a:chOff x="45299313" y="20185063"/>
            <a:chExt cx="3773490" cy="5002212"/>
          </a:xfrm>
        </p:grpSpPr>
        <p:grpSp>
          <p:nvGrpSpPr>
            <p:cNvPr id="49155" name="Group 609"/>
            <p:cNvGrpSpPr>
              <a:grpSpLocks/>
            </p:cNvGrpSpPr>
            <p:nvPr/>
          </p:nvGrpSpPr>
          <p:grpSpPr bwMode="auto">
            <a:xfrm>
              <a:off x="45299313" y="20185063"/>
              <a:ext cx="3773490" cy="5002212"/>
              <a:chOff x="5648120" y="6326964"/>
              <a:chExt cx="3773567" cy="5001811"/>
            </a:xfrm>
          </p:grpSpPr>
          <p:pic>
            <p:nvPicPr>
              <p:cNvPr id="49162" name="Picture 18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122" y="832476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3" name="Picture 18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42" y="832476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648120" y="9423928"/>
                <a:ext cx="1211287" cy="3682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000090"/>
                    </a:solidFill>
                    <a:latin typeface="Arial"/>
                    <a:ea typeface="ＭＳ Ｐゴシック" charset="-128"/>
                    <a:cs typeface="Arial"/>
                  </a:rPr>
                  <a:t>Apoptosis</a:t>
                </a:r>
              </a:p>
            </p:txBody>
          </p:sp>
          <p:pic>
            <p:nvPicPr>
              <p:cNvPr id="49165" name="Picture 18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122" y="678862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6" name="Picture 18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42" y="678862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7" name="Picture 18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122" y="986090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8" name="Picture 183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42" y="986090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986265" y="6326964"/>
                <a:ext cx="1196185" cy="4616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kern="0" dirty="0">
                    <a:solidFill>
                      <a:srgbClr val="000090"/>
                    </a:solidFill>
                    <a:latin typeface="Arial"/>
                    <a:ea typeface="ＭＳ Ｐゴシック" charset="-128"/>
                    <a:cs typeface="Arial"/>
                  </a:rPr>
                  <a:t>Vehicle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00784" y="6326964"/>
                <a:ext cx="1789149" cy="4619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kern="0" dirty="0">
                    <a:solidFill>
                      <a:srgbClr val="000090"/>
                    </a:solidFill>
                    <a:latin typeface="Arial"/>
                    <a:ea typeface="ＭＳ Ｐゴシック" charset="-128"/>
                    <a:cs typeface="Arial"/>
                  </a:rPr>
                  <a:t>NOSH-ASA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648120" y="7928623"/>
                <a:ext cx="1416079" cy="3682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000090"/>
                    </a:solidFill>
                    <a:latin typeface="Arial"/>
                    <a:ea typeface="ＭＳ Ｐゴシック" charset="-128"/>
                    <a:cs typeface="Arial"/>
                  </a:rPr>
                  <a:t>Proliferation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648120" y="10958917"/>
                <a:ext cx="849330" cy="3698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000090"/>
                    </a:solidFill>
                    <a:latin typeface="Arial"/>
                    <a:ea typeface="ＭＳ Ｐゴシック" charset="-128"/>
                    <a:cs typeface="Arial"/>
                  </a:rPr>
                  <a:t>NF-</a:t>
                </a:r>
                <a:r>
                  <a:rPr lang="en-US" kern="0" dirty="0" err="1">
                    <a:solidFill>
                      <a:srgbClr val="000090"/>
                    </a:solidFill>
                    <a:latin typeface="Symbol" charset="2"/>
                    <a:ea typeface="ＭＳ Ｐゴシック" charset="-128"/>
                    <a:cs typeface="Symbol" charset="2"/>
                  </a:rPr>
                  <a:t>k</a:t>
                </a:r>
                <a:r>
                  <a:rPr lang="en-US" kern="0" dirty="0" err="1">
                    <a:solidFill>
                      <a:srgbClr val="000090"/>
                    </a:solidFill>
                    <a:latin typeface="Arial"/>
                    <a:ea typeface="ＭＳ Ｐゴシック" charset="-128"/>
                    <a:cs typeface="Arial"/>
                  </a:rPr>
                  <a:t>B</a:t>
                </a:r>
                <a:endParaRPr lang="en-US" kern="0" dirty="0">
                  <a:solidFill>
                    <a:srgbClr val="000090"/>
                  </a:solidFill>
                  <a:latin typeface="Arial"/>
                  <a:ea typeface="ＭＳ Ｐゴシック" charset="-128"/>
                  <a:cs typeface="Arial"/>
                </a:endParaRPr>
              </a:p>
            </p:txBody>
          </p:sp>
        </p:grpSp>
        <p:sp>
          <p:nvSpPr>
            <p:cNvPr id="49156" name="TextBox 2936"/>
            <p:cNvSpPr txBox="1">
              <a:spLocks noChangeArrowheads="1"/>
            </p:cNvSpPr>
            <p:nvPr/>
          </p:nvSpPr>
          <p:spPr bwMode="auto">
            <a:xfrm>
              <a:off x="45334238" y="206502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1">
                  <a:solidFill>
                    <a:srgbClr val="000090"/>
                  </a:solidFill>
                  <a:cs typeface="Arial" panose="020B0604020202020204" pitchFamily="34" charset="0"/>
                </a:rPr>
                <a:t>78.4 ± 8%</a:t>
              </a:r>
            </a:p>
          </p:txBody>
        </p:sp>
        <p:sp>
          <p:nvSpPr>
            <p:cNvPr id="49157" name="TextBox 2937"/>
            <p:cNvSpPr txBox="1">
              <a:spLocks noChangeArrowheads="1"/>
            </p:cNvSpPr>
            <p:nvPr/>
          </p:nvSpPr>
          <p:spPr bwMode="auto">
            <a:xfrm>
              <a:off x="47239238" y="206502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1">
                  <a:solidFill>
                    <a:srgbClr val="000090"/>
                  </a:solidFill>
                  <a:cs typeface="Arial" panose="020B0604020202020204" pitchFamily="34" charset="0"/>
                </a:rPr>
                <a:t>25.2 ± 3%</a:t>
              </a:r>
            </a:p>
          </p:txBody>
        </p:sp>
        <p:sp>
          <p:nvSpPr>
            <p:cNvPr id="49158" name="TextBox 2938"/>
            <p:cNvSpPr txBox="1">
              <a:spLocks noChangeArrowheads="1"/>
            </p:cNvSpPr>
            <p:nvPr/>
          </p:nvSpPr>
          <p:spPr bwMode="auto">
            <a:xfrm>
              <a:off x="45334238" y="22223413"/>
              <a:ext cx="13917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1">
                  <a:solidFill>
                    <a:srgbClr val="000090"/>
                  </a:solidFill>
                  <a:cs typeface="Arial" panose="020B0604020202020204" pitchFamily="34" charset="0"/>
                </a:rPr>
                <a:t>3.4 ± 0.3%</a:t>
              </a:r>
            </a:p>
          </p:txBody>
        </p:sp>
        <p:sp>
          <p:nvSpPr>
            <p:cNvPr id="49159" name="TextBox 2939"/>
            <p:cNvSpPr txBox="1">
              <a:spLocks noChangeArrowheads="1"/>
            </p:cNvSpPr>
            <p:nvPr/>
          </p:nvSpPr>
          <p:spPr bwMode="auto">
            <a:xfrm>
              <a:off x="47239238" y="22223413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1">
                  <a:solidFill>
                    <a:srgbClr val="000090"/>
                  </a:solidFill>
                  <a:cs typeface="Arial" panose="020B0604020202020204" pitchFamily="34" charset="0"/>
                </a:rPr>
                <a:t>83.9 ± 3%</a:t>
              </a:r>
            </a:p>
          </p:txBody>
        </p:sp>
        <p:sp>
          <p:nvSpPr>
            <p:cNvPr id="49160" name="TextBox 2940"/>
            <p:cNvSpPr txBox="1">
              <a:spLocks noChangeArrowheads="1"/>
            </p:cNvSpPr>
            <p:nvPr/>
          </p:nvSpPr>
          <p:spPr bwMode="auto">
            <a:xfrm>
              <a:off x="45334238" y="237363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1">
                  <a:solidFill>
                    <a:srgbClr val="000090"/>
                  </a:solidFill>
                  <a:cs typeface="Arial" panose="020B0604020202020204" pitchFamily="34" charset="0"/>
                </a:rPr>
                <a:t>63.6 ± 7%</a:t>
              </a:r>
            </a:p>
          </p:txBody>
        </p:sp>
        <p:sp>
          <p:nvSpPr>
            <p:cNvPr id="49161" name="TextBox 2941"/>
            <p:cNvSpPr txBox="1">
              <a:spLocks noChangeArrowheads="1"/>
            </p:cNvSpPr>
            <p:nvPr/>
          </p:nvSpPr>
          <p:spPr bwMode="auto">
            <a:xfrm>
              <a:off x="47239238" y="237363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1">
                  <a:solidFill>
                    <a:srgbClr val="000090"/>
                  </a:solidFill>
                  <a:cs typeface="Arial" panose="020B0604020202020204" pitchFamily="34" charset="0"/>
                </a:rPr>
                <a:t>14.7 ± 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37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Cancer cell Heterogeneity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Resistance to Therapy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79" y="1879403"/>
            <a:ext cx="11207578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Colorectal cancer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exhibits </a:t>
            </a:r>
            <a:r>
              <a:rPr lang="en-US" sz="2400" dirty="0">
                <a:solidFill>
                  <a:schemeClr val="bg1"/>
                </a:solidFill>
              </a:rPr>
              <a:t>significant cancer cell </a:t>
            </a:r>
            <a:r>
              <a:rPr lang="en-US" sz="2400" dirty="0" smtClean="0">
                <a:solidFill>
                  <a:schemeClr val="bg1"/>
                </a:solidFill>
              </a:rPr>
              <a:t>heterogeneity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and shows resistance to therapy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Intra-</a:t>
            </a:r>
            <a:r>
              <a:rPr lang="en-US" sz="2400" dirty="0" err="1" smtClean="0">
                <a:solidFill>
                  <a:schemeClr val="bg1"/>
                </a:solidFill>
              </a:rPr>
              <a:t>tumoral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heterogeneity </a:t>
            </a:r>
            <a:r>
              <a:rPr lang="en-US" sz="2400" dirty="0" smtClean="0">
                <a:solidFill>
                  <a:schemeClr val="bg1"/>
                </a:solidFill>
              </a:rPr>
              <a:t>arises </a:t>
            </a:r>
            <a:r>
              <a:rPr lang="en-US" sz="2400" dirty="0">
                <a:solidFill>
                  <a:schemeClr val="bg1"/>
                </a:solidFill>
              </a:rPr>
              <a:t>from genetic and epigenetic differences among cancer cell subpopulations, including cancer stem-like cells (CSCs). These diverse populations differ in proliferation, invasion, and drug sensitivity.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Heterogeneity </a:t>
            </a:r>
            <a:r>
              <a:rPr lang="en-US" dirty="0">
                <a:solidFill>
                  <a:schemeClr val="bg1"/>
                </a:solidFill>
              </a:rPr>
              <a:t>by cancer </a:t>
            </a:r>
            <a:r>
              <a:rPr lang="en-US" dirty="0" smtClean="0">
                <a:solidFill>
                  <a:schemeClr val="bg1"/>
                </a:solidFill>
              </a:rPr>
              <a:t>stem-like </a:t>
            </a:r>
            <a:r>
              <a:rPr lang="en-US" dirty="0">
                <a:solidFill>
                  <a:schemeClr val="bg1"/>
                </a:solidFill>
              </a:rPr>
              <a:t>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Cellular-state heterogeneity </a:t>
            </a:r>
            <a:r>
              <a:rPr lang="en-US" dirty="0" smtClean="0">
                <a:solidFill>
                  <a:schemeClr val="bg1"/>
                </a:solidFill>
              </a:rPr>
              <a:t>by cancer </a:t>
            </a:r>
            <a:r>
              <a:rPr lang="en-US" dirty="0">
                <a:solidFill>
                  <a:schemeClr val="bg1"/>
                </a:solidFill>
              </a:rPr>
              <a:t>stem–like cells, </a:t>
            </a:r>
            <a:r>
              <a:rPr lang="en-US" dirty="0" smtClean="0">
                <a:solidFill>
                  <a:schemeClr val="bg1"/>
                </a:solidFill>
              </a:rPr>
              <a:t>with metabolic variability.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They are  </a:t>
            </a:r>
            <a:r>
              <a:rPr lang="en-US" dirty="0">
                <a:solidFill>
                  <a:schemeClr val="bg1"/>
                </a:solidFill>
              </a:rPr>
              <a:t>small subpopulations with </a:t>
            </a:r>
            <a:r>
              <a:rPr lang="en-US" dirty="0" err="1">
                <a:solidFill>
                  <a:schemeClr val="bg1"/>
                </a:solidFill>
              </a:rPr>
              <a:t>stemness</a:t>
            </a:r>
            <a:r>
              <a:rPr lang="en-US" dirty="0">
                <a:solidFill>
                  <a:schemeClr val="bg1"/>
                </a:solidFill>
              </a:rPr>
              <a:t> or altered </a:t>
            </a:r>
            <a:r>
              <a:rPr lang="en-US" dirty="0" smtClean="0">
                <a:solidFill>
                  <a:schemeClr val="bg1"/>
                </a:solidFill>
              </a:rPr>
              <a:t>metabolism that </a:t>
            </a:r>
            <a:r>
              <a:rPr lang="en-US" dirty="0">
                <a:solidFill>
                  <a:schemeClr val="bg1"/>
                </a:solidFill>
              </a:rPr>
              <a:t>survive therapy and seed recurrence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important in glioblastoma, colorectal, and pancreatic cancers.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672" y="984433"/>
            <a:ext cx="5908501" cy="39803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44819" y="660866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Two models of cancer cell heterogeneity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14500" y="252635"/>
            <a:ext cx="907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Tumors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 CRC have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HETROGENEOUS population of cancer cells.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1533" y="5103674"/>
            <a:ext cx="1144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CSC divides both asymmetrically and symmetrically giving rise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nontumorigenic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nonmetastatic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534" y="1815430"/>
            <a:ext cx="44458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Asymmetric cell division of colorectal cancer stem-like cells generates heterogeneous subtypes, which contribute to tumor progression and metastasis 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</a:t>
            </a:r>
            <a:r>
              <a:rPr lang="en-US" dirty="0"/>
              <a:t>tumor microenvironment also interacts with these heterogeneous cells, influencing clonal evolution and selective pressures that shape tumor diversity over</a:t>
            </a:r>
          </a:p>
        </p:txBody>
      </p:sp>
    </p:spTree>
    <p:extLst>
      <p:ext uri="{BB962C8B-B14F-4D97-AF65-F5344CB8AC3E}">
        <p14:creationId xmlns:p14="http://schemas.microsoft.com/office/powerpoint/2010/main" val="35471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9403" y="567189"/>
            <a:ext cx="6464631" cy="64376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spc="240" dirty="0" smtClean="0">
                <a:solidFill>
                  <a:srgbClr val="E8D495"/>
                </a:solidFill>
              </a:rPr>
              <a:t>CS</a:t>
            </a:r>
            <a:r>
              <a:rPr lang="en-US" sz="4100" spc="240" dirty="0" smtClean="0">
                <a:solidFill>
                  <a:srgbClr val="E8D495"/>
                </a:solidFill>
              </a:rPr>
              <a:t>CS</a:t>
            </a:r>
            <a:endParaRPr sz="4100" dirty="0"/>
          </a:p>
        </p:txBody>
      </p:sp>
      <p:sp>
        <p:nvSpPr>
          <p:cNvPr id="3" name="object 3"/>
          <p:cNvSpPr txBox="1"/>
          <p:nvPr/>
        </p:nvSpPr>
        <p:spPr>
          <a:xfrm>
            <a:off x="228227" y="1956376"/>
            <a:ext cx="8932102" cy="556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CSCs</a:t>
            </a:r>
            <a:r>
              <a:rPr kumimoji="0" sz="20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been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identified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7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r>
              <a:rPr kumimoji="0" sz="2000" b="1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rare</a:t>
            </a:r>
            <a:r>
              <a:rPr kumimoji="0" sz="2000" b="1" i="0" u="none" strike="noStrike" kern="1200" cap="none" spc="6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</a:t>
            </a:r>
            <a:r>
              <a:rPr kumimoji="0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populations</a:t>
            </a:r>
            <a:r>
              <a:rPr kumimoji="0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3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2000" b="1" i="0" u="none" strike="noStrike" kern="1200" cap="none" spc="17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many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9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cancers</a:t>
            </a:r>
            <a:r>
              <a:rPr kumimoji="0" sz="20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20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including</a:t>
            </a:r>
            <a:r>
              <a:rPr kumimoji="0" sz="20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9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leukemia</a:t>
            </a:r>
            <a:r>
              <a:rPr kumimoji="0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8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solid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9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tumors</a:t>
            </a:r>
            <a:r>
              <a:rPr kumimoji="0" sz="20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endParaRPr kumimoji="0" lang="en-US" sz="2000" b="0" i="0" u="none" strike="noStrike" kern="1200" cap="none" spc="10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204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CSCs</a:t>
            </a:r>
            <a:r>
              <a:rPr kumimoji="0" sz="20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capable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0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self-</a:t>
            </a:r>
            <a:r>
              <a:rPr kumimoji="0" sz="2000" b="1" i="0" u="none" strike="noStrike" kern="120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renewal</a:t>
            </a:r>
            <a:r>
              <a:rPr kumimoji="0" sz="2000" b="1" i="0" u="none" strike="noStrike" kern="1200" cap="none" spc="5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000" b="1" i="0" u="none" strike="noStrike" kern="1200" cap="none" spc="6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differentiation</a:t>
            </a:r>
            <a:r>
              <a:rPr kumimoji="0" sz="2000" b="1" i="0" u="none" strike="noStrike" kern="1200" cap="none" spc="6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 </a:t>
            </a:r>
            <a:r>
              <a:rPr kumimoji="0" sz="2000" b="1" i="0" u="none" strike="noStrike" kern="1200" cap="none" spc="114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various</a:t>
            </a:r>
            <a:r>
              <a:rPr kumimoji="0" sz="2000" b="1" i="0" u="none" strike="noStrike" kern="1200" cap="none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types</a:t>
            </a:r>
            <a:r>
              <a:rPr kumimoji="0" sz="2000" b="1" i="0" u="none" strike="noStrike" kern="1200" cap="none" spc="6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000" b="1" i="0" u="none" strike="noStrike" kern="1200" cap="none" spc="6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r>
              <a:rPr kumimoji="0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</a:t>
            </a:r>
            <a:r>
              <a:rPr kumimoji="0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endParaRPr kumimoji="0" lang="en-US" sz="2000" b="1" i="0" u="none" strike="noStrike" kern="1200" cap="none" spc="-1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28956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9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 show </a:t>
            </a:r>
            <a:r>
              <a:rPr kumimoji="0" lang="en-US" sz="2000" b="1" i="0" u="none" strike="noStrike" kern="1200" cap="none" spc="9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000" b="1" i="0" u="none" strike="noStrike" kern="1200" cap="none" spc="9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berrant</a:t>
            </a:r>
            <a:r>
              <a:rPr kumimoji="0" sz="2000" b="1" i="0" u="none" strike="noStrike" kern="1200" cap="none" spc="5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regulation</a:t>
            </a:r>
            <a:r>
              <a:rPr kumimoji="0" sz="2000" b="1" i="0" u="none" strike="noStrike" kern="1200" cap="none" spc="5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000" b="1" i="0" u="none" strike="noStrike" kern="1200" cap="none" spc="6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gene</a:t>
            </a:r>
            <a:r>
              <a:rPr kumimoji="0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14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expression</a:t>
            </a:r>
            <a:r>
              <a:rPr kumimoji="0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14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signaling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3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pathways</a:t>
            </a:r>
            <a:r>
              <a:rPr kumimoji="0" sz="2000" b="1" i="0" u="none" strike="noStrike" kern="1200" cap="none" spc="11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endParaRPr kumimoji="0" lang="en-US" sz="2000" b="1" i="0" u="none" strike="noStrike" kern="1200" cap="none" spc="11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28956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1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28956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0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they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are 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thought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0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</a:t>
            </a: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responsible</a:t>
            </a: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0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r>
              <a:rPr kumimoji="0" sz="20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initiation,</a:t>
            </a:r>
            <a:r>
              <a:rPr kumimoji="0" sz="2000" b="1" i="0" u="none" strike="noStrike" kern="1200" cap="none" spc="114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95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progression,</a:t>
            </a:r>
            <a:r>
              <a:rPr kumimoji="0" sz="2000" b="1" i="0" u="none" strike="noStrike" kern="1200" cap="none" spc="114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9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metastasis, </a:t>
            </a:r>
            <a:r>
              <a:rPr kumimoji="0" sz="2000" b="1" i="0" u="none" strike="noStrike" kern="1200" cap="none" spc="75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recurrence</a:t>
            </a: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4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135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drug</a:t>
            </a: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0" u="none" strike="noStrike" kern="1200" cap="none" spc="70" normalizeH="0" baseline="0" noProof="0" dirty="0">
                <a:ln>
                  <a:noFill/>
                </a:ln>
                <a:solidFill>
                  <a:srgbClr val="B01513">
                    <a:lumMod val="40000"/>
                    <a:lumOff val="6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resistance.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B01513">
                  <a:lumMod val="40000"/>
                  <a:lumOff val="60000"/>
                </a:srgb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8255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CSC-</a:t>
            </a:r>
            <a:r>
              <a:rPr kumimoji="0" sz="20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related</a:t>
            </a:r>
            <a:r>
              <a:rPr kumimoji="0" sz="20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therapies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 </a:t>
            </a:r>
            <a:r>
              <a:rPr kumimoji="0" sz="20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identification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key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molecules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involved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controlling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unique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properties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0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populations</a:t>
            </a:r>
            <a:r>
              <a:rPr kumimoji="0" lang="en-US" sz="20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have been examined</a:t>
            </a:r>
            <a:r>
              <a:rPr kumimoji="0" sz="20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endParaRPr kumimoji="0" lang="en-US" sz="2000" b="0" i="0" u="none" strike="noStrike" kern="1200" cap="none" spc="7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8255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spc="7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8255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7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8255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584" y="567189"/>
            <a:ext cx="3234592" cy="21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1565" y="208279"/>
            <a:ext cx="6613471" cy="64376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b="1" spc="330" dirty="0">
                <a:solidFill>
                  <a:srgbClr val="E8D495"/>
                </a:solidFill>
              </a:rPr>
              <a:t>Cancer</a:t>
            </a:r>
            <a:r>
              <a:rPr sz="4100" b="1" spc="310" dirty="0">
                <a:solidFill>
                  <a:srgbClr val="E8D495"/>
                </a:solidFill>
              </a:rPr>
              <a:t> </a:t>
            </a:r>
            <a:r>
              <a:rPr sz="4100" b="1" spc="440" dirty="0">
                <a:solidFill>
                  <a:srgbClr val="E8D495"/>
                </a:solidFill>
              </a:rPr>
              <a:t>stem</a:t>
            </a:r>
            <a:r>
              <a:rPr sz="4100" b="1" spc="295" dirty="0">
                <a:solidFill>
                  <a:srgbClr val="E8D495"/>
                </a:solidFill>
              </a:rPr>
              <a:t> </a:t>
            </a:r>
            <a:r>
              <a:rPr sz="4100" b="1" spc="340" dirty="0">
                <a:solidFill>
                  <a:srgbClr val="E8D495"/>
                </a:solidFill>
              </a:rPr>
              <a:t>cell</a:t>
            </a:r>
            <a:endParaRPr sz="41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2878138" y="754424"/>
            <a:ext cx="4898389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390" normalizeH="0" baseline="0" noProof="0" dirty="0">
                <a:ln>
                  <a:noFill/>
                </a:ln>
                <a:solidFill>
                  <a:srgbClr val="E8D495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P</a:t>
            </a:r>
            <a:r>
              <a:rPr kumimoji="0" sz="4100" b="1" i="0" u="none" strike="noStrike" kern="1200" cap="none" spc="390" normalizeH="0" baseline="0" noProof="0" dirty="0" smtClean="0">
                <a:ln>
                  <a:noFill/>
                </a:ln>
                <a:solidFill>
                  <a:srgbClr val="E8D495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roperties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963" y="1449071"/>
            <a:ext cx="10585341" cy="22212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11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small population of </a:t>
            </a:r>
            <a:r>
              <a:rPr kumimoji="0" sz="1750" b="0" i="0" u="none" strike="noStrike" kern="1200" cap="none" spc="11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tumor</a:t>
            </a:r>
            <a:r>
              <a:rPr kumimoji="0" sz="1750" b="0" i="0" u="none" strike="noStrike" kern="1200" cap="none" spc="6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with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‘stem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cell’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characteristics</a:t>
            </a:r>
            <a:r>
              <a:rPr kumimoji="0" sz="1750" b="0" i="0" u="none" strike="noStrike" kern="1200" cap="none" spc="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750" b="0" i="0" u="none" strike="noStrike" kern="1200" cap="none" spc="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75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capacity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self-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renewal.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endParaRPr kumimoji="0" lang="en-US" sz="1750" b="0" i="0" u="none" strike="noStrike" kern="1200" cap="none" spc="11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13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1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</a:t>
            </a:r>
            <a:r>
              <a:rPr kumimoji="0" sz="1750" b="0" i="0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stem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make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up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few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 </a:t>
            </a:r>
            <a:r>
              <a:rPr kumimoji="0" sz="1750" b="0" i="0" u="none" strike="noStrike" kern="1200" cap="none" spc="40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1%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in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tumor,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making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them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difficult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to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study</a:t>
            </a:r>
            <a:r>
              <a:rPr kumimoji="0" sz="1750" b="0" i="0" u="none" strike="noStrike" kern="1200" cap="none" spc="8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endParaRPr kumimoji="0" lang="en-US" sz="1750" b="0" i="0" u="none" strike="noStrike" kern="1200" cap="none" spc="85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Like </a:t>
            </a:r>
            <a:r>
              <a:rPr kumimoji="0" sz="1750" b="0" i="0" u="none" strike="noStrike" kern="1200" cap="none" spc="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normal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stem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cells,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stem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cells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number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properties</a:t>
            </a:r>
            <a:endParaRPr kumimoji="0" sz="1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852169" lvl="0" indent="0" algn="l" defTabSz="4572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permitting</a:t>
            </a:r>
            <a:r>
              <a:rPr kumimoji="0" sz="1750" b="0" i="0" u="none" strike="noStrike" kern="1200" cap="none" spc="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them</a:t>
            </a:r>
            <a:r>
              <a:rPr kumimoji="0" sz="1750" b="0" i="0" u="none" strike="noStrike" kern="1200" cap="none" spc="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750" b="0" i="0" u="none" strike="noStrike" kern="1200" cap="none" spc="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survive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traditional</a:t>
            </a:r>
            <a:r>
              <a:rPr kumimoji="0" sz="175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chemotherapy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radiation</a:t>
            </a:r>
            <a:r>
              <a:rPr kumimoji="0" sz="175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therapy.</a:t>
            </a:r>
            <a:endParaRPr kumimoji="0" sz="1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437" y="4103371"/>
            <a:ext cx="11034794" cy="82817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cells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express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levels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75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ATP-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binding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cassette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(ABC),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drug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transporters,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providing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for </a:t>
            </a:r>
            <a:r>
              <a:rPr kumimoji="0" sz="1750" b="0" i="0" u="none" strike="noStrike" kern="1200" cap="none" spc="14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750" b="0" i="0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level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resistance;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relatively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quiescent; </a:t>
            </a:r>
            <a:r>
              <a:rPr kumimoji="0" sz="1750" b="0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higher</a:t>
            </a:r>
            <a:r>
              <a:rPr kumimoji="0" sz="1750" b="0" i="0" u="none" strike="noStrike" kern="1200" cap="none" spc="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levels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2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DNA</a:t>
            </a:r>
            <a:r>
              <a:rPr kumimoji="0" sz="175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repair</a:t>
            </a:r>
            <a:r>
              <a:rPr kumimoji="0" sz="175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lowered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ability</a:t>
            </a:r>
            <a:r>
              <a:rPr kumimoji="0" sz="175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75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75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enter </a:t>
            </a:r>
            <a:r>
              <a:rPr kumimoji="0" sz="175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apoptosis</a:t>
            </a:r>
            <a:r>
              <a:rPr kumimoji="0" sz="1750" b="0" i="0" u="none" strike="noStrike" kern="1200" cap="none" spc="8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endParaRPr kumimoji="0" sz="1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135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1210" y="0"/>
            <a:ext cx="9404723" cy="1290097"/>
          </a:xfrm>
          <a:prstGeom prst="rect">
            <a:avLst/>
          </a:prstGeom>
        </p:spPr>
        <p:txBody>
          <a:bodyPr vert="horz" wrap="square" lIns="0" tIns="226060" rIns="0" bIns="0" rtlCol="0" anchor="t">
            <a:spAutoFit/>
          </a:bodyPr>
          <a:lstStyle/>
          <a:p>
            <a:pPr marL="3139440" marR="5080" indent="-2100580">
              <a:spcBef>
                <a:spcPts val="90"/>
              </a:spcBef>
            </a:pPr>
            <a:r>
              <a:rPr sz="3450" spc="330" dirty="0">
                <a:solidFill>
                  <a:srgbClr val="E8D495"/>
                </a:solidFill>
              </a:rPr>
              <a:t>Therapies</a:t>
            </a:r>
            <a:r>
              <a:rPr sz="3450" spc="250" dirty="0">
                <a:solidFill>
                  <a:srgbClr val="E8D495"/>
                </a:solidFill>
              </a:rPr>
              <a:t> </a:t>
            </a:r>
            <a:r>
              <a:rPr sz="3450" spc="365" dirty="0">
                <a:solidFill>
                  <a:srgbClr val="E8D495"/>
                </a:solidFill>
              </a:rPr>
              <a:t>targeting</a:t>
            </a:r>
            <a:r>
              <a:rPr sz="3450" spc="245" dirty="0">
                <a:solidFill>
                  <a:srgbClr val="E8D495"/>
                </a:solidFill>
              </a:rPr>
              <a:t> </a:t>
            </a:r>
            <a:r>
              <a:rPr sz="3450" spc="325" dirty="0">
                <a:solidFill>
                  <a:srgbClr val="E8D495"/>
                </a:solidFill>
              </a:rPr>
              <a:t>cancer </a:t>
            </a:r>
            <a:r>
              <a:rPr sz="3450" spc="370" dirty="0">
                <a:solidFill>
                  <a:srgbClr val="E8D495"/>
                </a:solidFill>
              </a:rPr>
              <a:t>stem</a:t>
            </a:r>
            <a:r>
              <a:rPr sz="3450" spc="240" dirty="0">
                <a:solidFill>
                  <a:srgbClr val="E8D495"/>
                </a:solidFill>
              </a:rPr>
              <a:t> </a:t>
            </a:r>
            <a:r>
              <a:rPr sz="3450" spc="325" dirty="0" smtClean="0">
                <a:solidFill>
                  <a:srgbClr val="E8D495"/>
                </a:solidFill>
              </a:rPr>
              <a:t>cells</a:t>
            </a:r>
            <a:r>
              <a:rPr lang="en-US" sz="3450" spc="325" dirty="0" smtClean="0">
                <a:solidFill>
                  <a:srgbClr val="E8D495"/>
                </a:solidFill>
              </a:rPr>
              <a:t> as Opportunities</a:t>
            </a:r>
            <a:endParaRPr sz="345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1290096"/>
            <a:ext cx="7790482" cy="55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50" y="652180"/>
            <a:ext cx="9168375" cy="580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3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2826" y="0"/>
            <a:ext cx="9404723" cy="1027204"/>
          </a:xfrm>
          <a:prstGeom prst="rect">
            <a:avLst/>
          </a:prstGeom>
        </p:spPr>
        <p:txBody>
          <a:bodyPr vert="horz" wrap="square" lIns="0" tIns="491490" rIns="0" bIns="0" rtlCol="0" anchor="t">
            <a:spAutoFit/>
          </a:bodyPr>
          <a:lstStyle/>
          <a:p>
            <a:pPr marL="410845">
              <a:spcBef>
                <a:spcPts val="130"/>
              </a:spcBef>
            </a:pPr>
            <a:r>
              <a:rPr sz="3450" spc="395" dirty="0">
                <a:solidFill>
                  <a:srgbClr val="E8D495"/>
                </a:solidFill>
              </a:rPr>
              <a:t>Strategies</a:t>
            </a:r>
            <a:r>
              <a:rPr sz="3450" spc="254" dirty="0">
                <a:solidFill>
                  <a:srgbClr val="E8D495"/>
                </a:solidFill>
              </a:rPr>
              <a:t> </a:t>
            </a:r>
            <a:r>
              <a:rPr sz="3450" spc="325" dirty="0">
                <a:solidFill>
                  <a:srgbClr val="E8D495"/>
                </a:solidFill>
              </a:rPr>
              <a:t>for</a:t>
            </a:r>
            <a:r>
              <a:rPr sz="3450" spc="260" dirty="0">
                <a:solidFill>
                  <a:srgbClr val="E8D495"/>
                </a:solidFill>
              </a:rPr>
              <a:t> </a:t>
            </a:r>
            <a:r>
              <a:rPr sz="3450" spc="75" dirty="0">
                <a:solidFill>
                  <a:srgbClr val="E8D495"/>
                </a:solidFill>
              </a:rPr>
              <a:t>CSC</a:t>
            </a:r>
            <a:r>
              <a:rPr sz="3450" spc="265" dirty="0">
                <a:solidFill>
                  <a:srgbClr val="E8D495"/>
                </a:solidFill>
              </a:rPr>
              <a:t> </a:t>
            </a:r>
            <a:r>
              <a:rPr sz="3450" spc="335" dirty="0">
                <a:solidFill>
                  <a:srgbClr val="E8D495"/>
                </a:solidFill>
              </a:rPr>
              <a:t>senzitization</a:t>
            </a:r>
            <a:endParaRPr sz="345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1257300"/>
            <a:ext cx="5772150" cy="50863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1450" y="1271368"/>
            <a:ext cx="4613909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6364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CSCs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believed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 </a:t>
            </a:r>
            <a:r>
              <a:rPr kumimoji="0" sz="18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spared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from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most </a:t>
            </a:r>
            <a:r>
              <a:rPr kumimoji="0" sz="1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anticancer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therapies,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such </a:t>
            </a:r>
            <a:r>
              <a:rPr kumimoji="0" sz="1800" b="0" i="0" u="none" strike="noStrike" kern="120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chemotherapy.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1397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Inhibitors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survival </a:t>
            </a:r>
            <a:r>
              <a:rPr kumimoji="0" sz="180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pathways,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along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with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differentiation-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inducing 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agents,</a:t>
            </a:r>
            <a:r>
              <a:rPr kumimoji="0" sz="1800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immune</a:t>
            </a:r>
            <a:r>
              <a:rPr kumimoji="0" sz="1800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cells,</a:t>
            </a:r>
            <a:r>
              <a:rPr kumimoji="0" sz="1800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cytotoxic 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chemotherapeutics,</a:t>
            </a:r>
            <a:r>
              <a:rPr kumimoji="0" sz="18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might </a:t>
            </a:r>
            <a:r>
              <a:rPr kumimoji="0" sz="1800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used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destroy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1016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CSCs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induce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complete </a:t>
            </a:r>
            <a:r>
              <a:rPr kumimoji="0" sz="18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tumor</a:t>
            </a:r>
            <a:r>
              <a:rPr kumimoji="0" sz="18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regression.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Strategies</a:t>
            </a:r>
            <a:r>
              <a:rPr kumimoji="0" sz="180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18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increased </a:t>
            </a:r>
            <a:r>
              <a:rPr kumimoji="0" sz="1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sensitization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 </a:t>
            </a:r>
            <a:r>
              <a:rPr kumimoji="0" sz="18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drug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chemotherapy </a:t>
            </a:r>
            <a:r>
              <a:rPr kumimoji="0" sz="1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widely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different.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273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Epidemiology and Risk Factors</a:t>
            </a:r>
            <a:endParaRPr lang="en-US" sz="3200" dirty="0"/>
          </a:p>
        </p:txBody>
      </p:sp>
      <p:graphicFrame>
        <p:nvGraphicFramePr>
          <p:cNvPr id="6" name="Chart 0"/>
          <p:cNvGraphicFramePr/>
          <p:nvPr>
            <p:extLst>
              <p:ext uri="{D42A27DB-BD31-4B8C-83A1-F6EECF244321}">
                <p14:modId xmlns:p14="http://schemas.microsoft.com/office/powerpoint/2010/main" val="3460380569"/>
              </p:ext>
            </p:extLst>
          </p:nvPr>
        </p:nvGraphicFramePr>
        <p:xfrm>
          <a:off x="929030" y="1349654"/>
          <a:ext cx="5522062" cy="48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hape 3"/>
          <p:cNvSpPr/>
          <p:nvPr/>
        </p:nvSpPr>
        <p:spPr>
          <a:xfrm>
            <a:off x="7909560" y="1685239"/>
            <a:ext cx="0" cy="3949294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4"/>
          <p:cNvSpPr/>
          <p:nvPr/>
        </p:nvSpPr>
        <p:spPr>
          <a:xfrm>
            <a:off x="7913218" y="1681582"/>
            <a:ext cx="2098548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8024774" y="1497787"/>
            <a:ext cx="3276295" cy="367589"/>
          </a:xfrm>
          <a:prstGeom prst="rect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8028432" y="1497787"/>
            <a:ext cx="3261665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Insights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7686446" y="2678278"/>
            <a:ext cx="446227" cy="3026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244230" y="2415845"/>
            <a:ext cx="375818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Prevalence Surge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8244230" y="2778862"/>
            <a:ext cx="3758184" cy="460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Colorectal cancer cases increase by 20% yearly.</a:t>
            </a:r>
            <a:endParaRPr lang="en-US" sz="2000" dirty="0"/>
          </a:p>
        </p:txBody>
      </p:sp>
      <p:sp>
        <p:nvSpPr>
          <p:cNvPr id="16" name="Text 10"/>
          <p:cNvSpPr/>
          <p:nvPr/>
        </p:nvSpPr>
        <p:spPr>
          <a:xfrm>
            <a:off x="7534046" y="5191274"/>
            <a:ext cx="44622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8244230" y="3841394"/>
            <a:ext cx="375818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 Risk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8244230" y="4204411"/>
            <a:ext cx="3758184" cy="460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75% of cases found in individuals aged 50+.</a:t>
            </a:r>
            <a:endParaRPr lang="en-US" sz="2000" dirty="0"/>
          </a:p>
        </p:txBody>
      </p:sp>
      <p:sp>
        <p:nvSpPr>
          <p:cNvPr id="20" name="Text 13"/>
          <p:cNvSpPr/>
          <p:nvPr/>
        </p:nvSpPr>
        <p:spPr>
          <a:xfrm>
            <a:off x="7686446" y="5512003"/>
            <a:ext cx="446227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21" name="Text 14"/>
          <p:cNvSpPr/>
          <p:nvPr/>
        </p:nvSpPr>
        <p:spPr>
          <a:xfrm>
            <a:off x="8244230" y="5270602"/>
            <a:ext cx="375818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Diet Impact</a:t>
            </a:r>
            <a:endParaRPr lang="en-US" sz="1600" dirty="0"/>
          </a:p>
        </p:txBody>
      </p:sp>
      <p:sp>
        <p:nvSpPr>
          <p:cNvPr id="23" name="Rounded Rectangle 22"/>
          <p:cNvSpPr/>
          <p:nvPr/>
        </p:nvSpPr>
        <p:spPr>
          <a:xfrm>
            <a:off x="7649870" y="2584174"/>
            <a:ext cx="482803" cy="396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15"/>
          <p:cNvSpPr/>
          <p:nvPr/>
        </p:nvSpPr>
        <p:spPr>
          <a:xfrm>
            <a:off x="8244230" y="5629961"/>
            <a:ext cx="3758184" cy="460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High-fat diets increase cancer risk significantly.</a:t>
            </a:r>
            <a:endParaRPr lang="en-US" sz="2000" dirty="0"/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066D4FEA-2C2D-4970-B00F-AFA4836E2478}"/>
              </a:ext>
            </a:extLst>
          </p:cNvPr>
          <p:cNvSpPr/>
          <p:nvPr/>
        </p:nvSpPr>
        <p:spPr>
          <a:xfrm>
            <a:off x="7649870" y="3841394"/>
            <a:ext cx="482803" cy="396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A09E84B6-9412-AF9E-24A0-65E3609D4FBB}"/>
              </a:ext>
            </a:extLst>
          </p:cNvPr>
          <p:cNvSpPr/>
          <p:nvPr/>
        </p:nvSpPr>
        <p:spPr>
          <a:xfrm>
            <a:off x="7668157" y="5327191"/>
            <a:ext cx="482803" cy="396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BC592-0BDC-8110-3042-CB2584502139}"/>
              </a:ext>
            </a:extLst>
          </p:cNvPr>
          <p:cNvSpPr txBox="1"/>
          <p:nvPr/>
        </p:nvSpPr>
        <p:spPr>
          <a:xfrm>
            <a:off x="7739023" y="2584174"/>
            <a:ext cx="29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B31F6-F8C6-44F2-470B-3106C65E0766}"/>
              </a:ext>
            </a:extLst>
          </p:cNvPr>
          <p:cNvSpPr txBox="1"/>
          <p:nvPr/>
        </p:nvSpPr>
        <p:spPr>
          <a:xfrm>
            <a:off x="7749857" y="3856844"/>
            <a:ext cx="29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B75771-A010-F450-33F4-8CD34E27130F}"/>
              </a:ext>
            </a:extLst>
          </p:cNvPr>
          <p:cNvSpPr txBox="1"/>
          <p:nvPr/>
        </p:nvSpPr>
        <p:spPr>
          <a:xfrm>
            <a:off x="7773924" y="5340910"/>
            <a:ext cx="29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Targeting the </a:t>
            </a:r>
            <a:r>
              <a:rPr lang="en-US" dirty="0" err="1" smtClean="0"/>
              <a:t>mitocondria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14462"/>
            <a:ext cx="11430000" cy="51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226799" cy="839974"/>
          </a:xfrm>
          <a:prstGeom prst="rect">
            <a:avLst/>
          </a:prstGeom>
        </p:spPr>
        <p:txBody>
          <a:bodyPr vert="horz" wrap="square" lIns="0" tIns="283210" rIns="0" bIns="0" rtlCol="0" anchor="t">
            <a:spAutoFit/>
          </a:bodyPr>
          <a:lstStyle/>
          <a:p>
            <a:pPr marL="226695">
              <a:spcBef>
                <a:spcPts val="100"/>
              </a:spcBef>
            </a:pPr>
            <a:r>
              <a:rPr lang="en-US" sz="3600" spc="440" dirty="0" smtClean="0">
                <a:solidFill>
                  <a:srgbClr val="FFFFFF"/>
                </a:solidFill>
                <a:latin typeface="Trebuchet MS"/>
                <a:cs typeface="Trebuchet MS"/>
              </a:rPr>
              <a:t>Opportunities still exist for CSC therapy 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057" y="839974"/>
            <a:ext cx="11440886" cy="46422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0" lvl="0" indent="-34925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61950" algn="l"/>
              </a:tabLst>
              <a:defRPr/>
            </a:pPr>
            <a:r>
              <a:rPr kumimoji="0" sz="2400" b="1" i="0" u="none" strike="noStrike" kern="1200" cap="none" spc="3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Advantages</a:t>
            </a:r>
            <a:r>
              <a:rPr kumimoji="0" sz="2400" b="1" i="0" u="none" strike="noStrike" kern="1200" cap="none" spc="2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</a:t>
            </a:r>
            <a:r>
              <a:rPr kumimoji="0" sz="2400" b="1" i="0" u="none" strike="noStrike" kern="1200" cap="none" spc="2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of</a:t>
            </a:r>
            <a:r>
              <a:rPr kumimoji="0" sz="2400" b="1" i="0" u="none" strike="noStrike" kern="1200" cap="none" spc="20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</a:t>
            </a:r>
            <a:r>
              <a:rPr kumimoji="0" sz="2400" b="1" i="0" u="none" strike="noStrike" kern="1200" cap="none" spc="2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Cancer</a:t>
            </a:r>
            <a:r>
              <a:rPr kumimoji="0" sz="2400" b="1" i="0" u="none" strike="noStrike" kern="1200" cap="none" spc="20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</a:t>
            </a:r>
            <a:r>
              <a:rPr kumimoji="0" sz="2400" b="1" i="0" u="none" strike="noStrike" kern="1200" cap="none" spc="25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Stem</a:t>
            </a:r>
            <a:r>
              <a:rPr kumimoji="0" sz="2400" b="1" i="0" u="none" strike="noStrike" kern="1200" cap="none" spc="2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</a:t>
            </a:r>
            <a:r>
              <a:rPr kumimoji="0" sz="2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Cell</a:t>
            </a:r>
            <a:r>
              <a:rPr kumimoji="0" sz="24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</a:t>
            </a:r>
            <a:r>
              <a:rPr kumimoji="0" sz="2400" b="1" i="0" u="none" strike="noStrike" kern="1200" cap="none" spc="2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Therapy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sz="2400" b="0" i="0" u="none" strike="noStrike" kern="1200" cap="none" spc="9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Specificity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27100" marR="3429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8090" algn="l"/>
                <a:tab pos="3527425" algn="l"/>
              </a:tabLst>
              <a:defRPr/>
            </a:pPr>
            <a:r>
              <a:rPr kumimoji="0" sz="2400" b="0" i="0" u="none" strike="noStrike" kern="120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Possibility</a:t>
            </a:r>
            <a:r>
              <a:rPr kumimoji="0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40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enabling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Targeted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Therapy</a:t>
            </a:r>
            <a:r>
              <a:rPr kumimoji="0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2400" b="0" i="0" u="none" strike="noStrike" kern="1200" cap="none" spc="1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eradication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6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400" b="0" i="0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individual</a:t>
            </a:r>
            <a:r>
              <a:rPr kumimoji="0" sz="240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type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2400" b="0" i="0" u="none" strike="noStrike" kern="1200" cap="none" spc="14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cancer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3429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8090" algn="l"/>
                <a:tab pos="3527425" algn="l"/>
              </a:tabLst>
              <a:defRPr/>
            </a:pPr>
            <a:endParaRPr kumimoji="0" lang="en-US" sz="2400" b="0" i="0" u="none" strike="noStrike" kern="1200" cap="none" spc="195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3429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8090" algn="l"/>
                <a:tab pos="3527425" algn="l"/>
              </a:tabLst>
              <a:defRPr/>
            </a:pPr>
            <a:r>
              <a:rPr kumimoji="0" sz="2400" b="0" i="0" u="none" strike="noStrike" kern="1200" cap="none" spc="19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Decreased</a:t>
            </a:r>
            <a:r>
              <a:rPr kumimoji="0" sz="2400" b="0" i="0" u="none" strike="noStrike" kern="1200" cap="none" spc="6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Toxicity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3429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8090" algn="l"/>
                <a:tab pos="3527425" algn="l"/>
              </a:tabLst>
              <a:defRPr/>
            </a:pPr>
            <a:r>
              <a:rPr kumimoji="0" lang="en-US" sz="2400" b="0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</a:t>
            </a:r>
            <a:r>
              <a:rPr kumimoji="0" sz="2400" b="0" i="0" u="none" strike="noStrike" kern="1200" cap="none" spc="2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Drug</a:t>
            </a:r>
            <a:r>
              <a:rPr kumimoji="0" sz="2400" b="0" i="0" u="none" strike="noStrike" kern="1200" cap="none" spc="6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delivery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2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systems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highly-</a:t>
            </a:r>
            <a:r>
              <a:rPr kumimoji="0" sz="2400" b="0" i="0" u="none" strike="noStrike" kern="120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specific </a:t>
            </a:r>
            <a:r>
              <a:rPr kumimoji="0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</a:t>
            </a:r>
            <a:r>
              <a:rPr kumimoji="0" sz="2400" b="0" i="0" u="none" strike="noStrike" kern="1200" cap="none" spc="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2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targeting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400" b="0" i="0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minimizes</a:t>
            </a:r>
            <a:r>
              <a:rPr kumimoji="0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damage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24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patient’s</a:t>
            </a:r>
            <a:r>
              <a:rPr kumimoji="0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1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host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spc="9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cells</a:t>
            </a:r>
            <a:endParaRPr kumimoji="0" lang="en-US" sz="2400" b="0" i="0" u="none" strike="noStrike" kern="1200" cap="none" spc="9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69900" marR="247015" lvl="0" indent="877569" algn="l" defTabSz="457200" rtl="0" eaLnBrk="1" fontAlgn="auto" latinLnBrk="0" hangingPunct="1">
              <a:lnSpc>
                <a:spcPct val="998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3631565" algn="l"/>
              </a:tabLst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61950" marR="0" lvl="0" indent="-3492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61950" algn="l"/>
              </a:tabLst>
              <a:defRPr/>
            </a:pPr>
            <a:r>
              <a:rPr kumimoji="0" sz="2400" b="1" i="0" u="none" strike="noStrike" kern="1200" cap="none" spc="3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Disadvantages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  <a:p>
            <a:pPr marL="720090" marR="0" lvl="1" indent="-2501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200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Difficult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perform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7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due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3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small</a:t>
            </a: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2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population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000" b="0" i="0" u="none" strike="noStrike" kern="1200" cap="none" spc="9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254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720090" marR="290830" lvl="1" indent="-2501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861060" algn="l"/>
              </a:tabLst>
              <a:defRPr/>
            </a:pPr>
            <a:r>
              <a:rPr kumimoji="0" sz="2000" b="0" i="0" u="none" strike="noStrike" kern="1200" cap="none" spc="18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Need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2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greater</a:t>
            </a:r>
            <a:r>
              <a:rPr kumimoji="0" sz="2000" b="0" i="0" u="none" strike="noStrike" kern="1200" cap="none" spc="4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determination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of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27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CSC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6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markers</a:t>
            </a:r>
            <a:r>
              <a:rPr kumimoji="0" sz="2000" b="0" i="0" u="none" strike="noStrike" kern="1200" cap="none" spc="45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upon 	</a:t>
            </a:r>
            <a:r>
              <a:rPr kumimoji="0" sz="2000" b="0" i="0" u="none" strike="noStrike" kern="120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mutation,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hence,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tolerance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therapy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0966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254045"/>
            <a:ext cx="10166051" cy="1400530"/>
          </a:xfrm>
        </p:spPr>
        <p:txBody>
          <a:bodyPr/>
          <a:lstStyle/>
          <a:p>
            <a:r>
              <a:rPr lang="en-US" dirty="0" err="1" smtClean="0"/>
              <a:t>Heterogenity</a:t>
            </a:r>
            <a:r>
              <a:rPr lang="en-US" dirty="0" smtClean="0"/>
              <a:t> due to clonal evolution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9557" y="1171166"/>
            <a:ext cx="5313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Clonal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single-cell origin: A tumor typically starts from a single cell that undergoes a genetic modification, or lesion. 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Clone formation: This initial cell produces a clone of genetically identical descendants that have an increased rate of cell division and/or decreased cell death (apoptosis). 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Subclone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development: One cell in this clone may then acquire a new mutation, creating a new, distinct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subclove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with its own advantages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571" y="2162732"/>
            <a:ext cx="5941429" cy="44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88473" cy="708817"/>
          </a:xfrm>
        </p:spPr>
        <p:txBody>
          <a:bodyPr/>
          <a:lstStyle/>
          <a:p>
            <a:r>
              <a:rPr lang="en-US" sz="3200" b="1" dirty="0" smtClean="0"/>
              <a:t>Resistance </a:t>
            </a:r>
            <a:r>
              <a:rPr lang="en-US" sz="3200" b="1" dirty="0"/>
              <a:t>to therapy in </a:t>
            </a:r>
            <a:r>
              <a:rPr lang="en-US" sz="3200" b="1" dirty="0" smtClean="0"/>
              <a:t>CRC </a:t>
            </a:r>
            <a:br>
              <a:rPr lang="en-US" sz="3200" b="1" dirty="0" smtClean="0"/>
            </a:b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072" y="2158979"/>
            <a:ext cx="10643140" cy="4472480"/>
          </a:xfrm>
        </p:spPr>
        <p:txBody>
          <a:bodyPr/>
          <a:lstStyle/>
          <a:p>
            <a:r>
              <a:rPr lang="en-US" dirty="0" smtClean="0"/>
              <a:t>Resistance </a:t>
            </a:r>
            <a:r>
              <a:rPr lang="en-US" dirty="0"/>
              <a:t>mechanisms include genetic alterations in key signaling </a:t>
            </a:r>
            <a:r>
              <a:rPr lang="en-US" dirty="0" smtClean="0"/>
              <a:t>pathways,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mutations in KRAS, NRAS, BRAF, and alterations in </a:t>
            </a:r>
            <a:r>
              <a:rPr lang="en-US" dirty="0" smtClean="0"/>
              <a:t>EGFR, </a:t>
            </a:r>
          </a:p>
          <a:p>
            <a:pPr lvl="1"/>
            <a:r>
              <a:rPr lang="en-US" dirty="0" smtClean="0"/>
              <a:t>activation </a:t>
            </a:r>
            <a:r>
              <a:rPr lang="en-US" dirty="0"/>
              <a:t>of alternative receptors (HER2, IGF-1R), and modulation of downstream pathways (PI3K/</a:t>
            </a:r>
            <a:r>
              <a:rPr lang="en-US" dirty="0" err="1"/>
              <a:t>Akt</a:t>
            </a:r>
            <a:r>
              <a:rPr lang="en-US" dirty="0"/>
              <a:t>, MAPK) that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blunt the efficacy </a:t>
            </a:r>
            <a:r>
              <a:rPr lang="en-US" dirty="0"/>
              <a:t>of targeted therapies like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anti-EGFR antibodies </a:t>
            </a:r>
            <a:r>
              <a:rPr lang="en-US" dirty="0"/>
              <a:t>(</a:t>
            </a:r>
            <a:r>
              <a:rPr lang="en-US" dirty="0" err="1"/>
              <a:t>cetuximab</a:t>
            </a:r>
            <a:r>
              <a:rPr lang="en-US" dirty="0"/>
              <a:t>, </a:t>
            </a:r>
            <a:r>
              <a:rPr lang="en-US" dirty="0" err="1"/>
              <a:t>panitumumab</a:t>
            </a:r>
            <a:r>
              <a:rPr lang="en-US" dirty="0" smtClean="0"/>
              <a:t>). </a:t>
            </a:r>
            <a:r>
              <a:rPr lang="en-US" b="1" dirty="0" smtClean="0"/>
              <a:t>Problem!</a:t>
            </a:r>
          </a:p>
          <a:p>
            <a:pPr lvl="1"/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/>
              <a:t>Moreover, </a:t>
            </a:r>
            <a:r>
              <a:rPr lang="en-US" dirty="0" smtClean="0"/>
              <a:t>epithelial-to-mesenchymal </a:t>
            </a:r>
            <a:r>
              <a:rPr lang="en-US" dirty="0"/>
              <a:t>transition (EMT), tumor microenvironment-mediated immune evasion, and metabolic reprogramming contribute to resistance 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A major problem therefore is 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anti-EGFR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therapy resistance in CRC 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111" y="1429424"/>
            <a:ext cx="692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Heterogeneity provides the fuel for resistance</a:t>
            </a:r>
          </a:p>
        </p:txBody>
      </p:sp>
    </p:spTree>
    <p:extLst>
      <p:ext uri="{BB962C8B-B14F-4D97-AF65-F5344CB8AC3E}">
        <p14:creationId xmlns:p14="http://schemas.microsoft.com/office/powerpoint/2010/main" val="4823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3" y="452718"/>
            <a:ext cx="11442356" cy="1400530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Imaging can help resolve heterogeneity and therapy resistance issues in CRC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692" y="1334530"/>
            <a:ext cx="11343503" cy="5066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Multiplexed spatial proteomic imaging </a:t>
            </a: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imaging mass cytometry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MIBI, CODEX, multiplex IF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map many protein 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markers </a:t>
            </a: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(about 40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single‑cell resolution in intact tissue to define co‑existing cell phenotypes (tumor, immune, stromal) and their spatial relationships that drive resistance. 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Identifies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microenvironmental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niches (immune deserts, suppressive macrophage zones, stromal barriers) that correlate with poor drug delivery or immune escape and suggest combination strategies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53416" y="11244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699" y="1179560"/>
            <a:ext cx="6145301" cy="104860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3705742"/>
            <a:ext cx="10038983" cy="31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33" y="579620"/>
            <a:ext cx="6375737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Clinical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molecular &amp; functional imaging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(advanced PET tracers, PET/MRI, functional MRI) including endoscopic cellular imaging (confocal laser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endomicroscopy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Systemically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detects heterogeneous biology across lesions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(metabolic uptake, hypoxia, fibroblast activation) to reveal differential treatment sensitivity.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Spatial 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transcriptomics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in situ RNA imaging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map gene expression within a tissue's physical structure, providing crucial insights into cancer by showing how cells are organized and interact in the tumor microenvironment. These methods reveal spatial heterogeneity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70" y="1291590"/>
            <a:ext cx="5581630" cy="5158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6" y="989399"/>
            <a:ext cx="6661279" cy="57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45" y="406400"/>
            <a:ext cx="7454299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1"/>
          <p:cNvSpPr/>
          <p:nvPr/>
        </p:nvSpPr>
        <p:spPr>
          <a:xfrm>
            <a:off x="438411" y="2026311"/>
            <a:ext cx="10446707" cy="37408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4800" b="1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en-US" sz="4800" b="1" dirty="0" smtClean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Thank you</a:t>
            </a:r>
            <a:endParaRPr lang="en-US" sz="4800" dirty="0"/>
          </a:p>
        </p:txBody>
      </p:sp>
      <p:sp>
        <p:nvSpPr>
          <p:cNvPr id="8" name="Text 3"/>
          <p:cNvSpPr/>
          <p:nvPr/>
        </p:nvSpPr>
        <p:spPr>
          <a:xfrm>
            <a:off x="5979262" y="5439766"/>
            <a:ext cx="5785409" cy="3273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33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3"/>
          <p:cNvSpPr/>
          <p:nvPr/>
        </p:nvSpPr>
        <p:spPr>
          <a:xfrm>
            <a:off x="5979262" y="5439766"/>
            <a:ext cx="5785409" cy="3273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77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9866" cy="6858000"/>
          </a:xfrm>
          <a:prstGeom prst="rect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3" descr="https://slide-appai.s3.us-west-1.amazonaws.com/ppt-files-prod/68648b3e8bca3dfa84415672/image_1751419735276_cuoglgn1gyr.jpg?X-Amz-Algorithm=AWS4-HMAC-SHA256&amp;X-Amz-Credential=AKIARQE3I5HGFMTMBRLT%2F20250702%2Fus-west-1%2Fs3%2Faws4_request&amp;X-Amz-Date=20250702T012908Z&amp;X-Amz-Expires=86400&amp;X-Amz-Signature=492b53beb5043eebd7baced7d9d680fbc3fcc4e0667f4910283faf0daf2a527a&amp;X-Amz-SignedHeaders=host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8566" y="2037283"/>
            <a:ext cx="4611319" cy="4611319"/>
          </a:xfrm>
          <a:prstGeom prst="ellipse">
            <a:avLst/>
          </a:prstGeom>
        </p:spPr>
      </p:pic>
      <p:sp>
        <p:nvSpPr>
          <p:cNvPr id="8" name="Text 1"/>
          <p:cNvSpPr/>
          <p:nvPr/>
        </p:nvSpPr>
        <p:spPr>
          <a:xfrm>
            <a:off x="921715" y="2696566"/>
            <a:ext cx="3326587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Pathophysiology of Colorectal Cancer</a:t>
            </a:r>
            <a:endParaRPr lang="en-US" sz="3600" dirty="0"/>
          </a:p>
        </p:txBody>
      </p:sp>
      <p:pic>
        <p:nvPicPr>
          <p:cNvPr id="4" name="Image 1" descr="https://slide-appai.s3.us-west-1.amazonaws.com/ppt-files-prod/68648b3e8bca3dfa84415672/image_1751419742743_nc0ns2jfkx9.png?X-Amz-Algorithm=AWS4-HMAC-SHA256&amp;X-Amz-Credential=AKIARQE3I5HGFMTMBRLT%2F20250702%2Fus-west-1%2Fs3%2Faws4_request&amp;X-Amz-Date=20250702T012908Z&amp;X-Amz-Expires=86400&amp;X-Amz-Signature=045a287f684cd6546ffd3da54921dec669c02fa92191e90267c6d406b84653f5&amp;X-Amz-SignedHeaders=host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1250" y="715975"/>
            <a:ext cx="4211726" cy="4215384"/>
          </a:xfrm>
          <a:prstGeom prst="ellipse">
            <a:avLst/>
          </a:prstGeom>
        </p:spPr>
      </p:pic>
      <p:sp>
        <p:nvSpPr>
          <p:cNvPr id="6" name="Text 1"/>
          <p:cNvSpPr/>
          <p:nvPr/>
        </p:nvSpPr>
        <p:spPr>
          <a:xfrm>
            <a:off x="219456" y="1364285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400" dirty="0"/>
          </a:p>
        </p:txBody>
      </p:sp>
      <p:sp>
        <p:nvSpPr>
          <p:cNvPr id="7" name="Text 2"/>
          <p:cNvSpPr/>
          <p:nvPr/>
        </p:nvSpPr>
        <p:spPr>
          <a:xfrm>
            <a:off x="705917" y="1332281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Genetic Mutations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 3"/>
          <p:cNvSpPr/>
          <p:nvPr/>
        </p:nvSpPr>
        <p:spPr>
          <a:xfrm>
            <a:off x="705917" y="1735531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mutations drive the initiation of colorectal cancer progression.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317298" y="2942539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705917" y="3196742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Tumor Microenvironment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705917" y="3599993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Alterations in the microenvironment promote tumor growth and invasion.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219456" y="5094122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400" dirty="0"/>
          </a:p>
        </p:txBody>
      </p:sp>
      <p:sp>
        <p:nvSpPr>
          <p:cNvPr id="15" name="Text 8"/>
          <p:cNvSpPr/>
          <p:nvPr/>
        </p:nvSpPr>
        <p:spPr>
          <a:xfrm>
            <a:off x="705917" y="5064862"/>
            <a:ext cx="2505456" cy="338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Inflammation Role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 9"/>
          <p:cNvSpPr/>
          <p:nvPr/>
        </p:nvSpPr>
        <p:spPr>
          <a:xfrm>
            <a:off x="705917" y="5464454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Chronic inflammation contributes to increased cancer risk and progression.</a:t>
            </a:r>
            <a:endParaRPr lang="en-US" sz="1600" dirty="0"/>
          </a:p>
        </p:txBody>
      </p:sp>
      <p:sp>
        <p:nvSpPr>
          <p:cNvPr id="18" name="Text 10"/>
          <p:cNvSpPr/>
          <p:nvPr/>
        </p:nvSpPr>
        <p:spPr>
          <a:xfrm>
            <a:off x="3750869" y="1364285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400" dirty="0"/>
          </a:p>
        </p:txBody>
      </p:sp>
      <p:sp>
        <p:nvSpPr>
          <p:cNvPr id="19" name="Text 11"/>
          <p:cNvSpPr/>
          <p:nvPr/>
        </p:nvSpPr>
        <p:spPr>
          <a:xfrm>
            <a:off x="4186580" y="1385360"/>
            <a:ext cx="3224519" cy="327813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Metastasis Mechanisms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Text 12"/>
          <p:cNvSpPr/>
          <p:nvPr/>
        </p:nvSpPr>
        <p:spPr>
          <a:xfrm>
            <a:off x="4237330" y="1735531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metastasis pathways aids in targeted therapy development.</a:t>
            </a:r>
            <a:endParaRPr lang="en-US" sz="1600" dirty="0"/>
          </a:p>
        </p:txBody>
      </p:sp>
      <p:sp>
        <p:nvSpPr>
          <p:cNvPr id="22" name="Text 13"/>
          <p:cNvSpPr/>
          <p:nvPr/>
        </p:nvSpPr>
        <p:spPr>
          <a:xfrm>
            <a:off x="3750869" y="3228746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400" dirty="0"/>
          </a:p>
        </p:txBody>
      </p:sp>
      <p:sp>
        <p:nvSpPr>
          <p:cNvPr id="23" name="Text 14"/>
          <p:cNvSpPr/>
          <p:nvPr/>
        </p:nvSpPr>
        <p:spPr>
          <a:xfrm>
            <a:off x="4237330" y="3196742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Immune Evasion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 15"/>
          <p:cNvSpPr/>
          <p:nvPr/>
        </p:nvSpPr>
        <p:spPr>
          <a:xfrm>
            <a:off x="4237330" y="3599993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Tumors develop strategies to evade immune system detection and response.</a:t>
            </a:r>
            <a:endParaRPr lang="en-US" sz="1600" dirty="0"/>
          </a:p>
        </p:txBody>
      </p:sp>
      <p:sp>
        <p:nvSpPr>
          <p:cNvPr id="27" name="Text 17"/>
          <p:cNvSpPr/>
          <p:nvPr/>
        </p:nvSpPr>
        <p:spPr>
          <a:xfrm>
            <a:off x="4237330" y="5064862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Clinical Biomarkers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 18"/>
          <p:cNvSpPr/>
          <p:nvPr/>
        </p:nvSpPr>
        <p:spPr>
          <a:xfrm>
            <a:off x="4237330" y="5464454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Identifying biomarkers enhances diagnosis and treatment decisions.</a:t>
            </a:r>
            <a:endParaRPr lang="en-US" sz="1600" dirty="0"/>
          </a:p>
        </p:txBody>
      </p:sp>
      <p:sp>
        <p:nvSpPr>
          <p:cNvPr id="31" name="Text 20"/>
          <p:cNvSpPr/>
          <p:nvPr/>
        </p:nvSpPr>
        <p:spPr>
          <a:xfrm>
            <a:off x="7768742" y="5064862"/>
            <a:ext cx="2505456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Screening Strategies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2" name="Text 21"/>
          <p:cNvSpPr/>
          <p:nvPr/>
        </p:nvSpPr>
        <p:spPr>
          <a:xfrm>
            <a:off x="7768742" y="5464454"/>
            <a:ext cx="2505456" cy="1079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screenings are vital for early detection and improved outcomes.</a:t>
            </a:r>
            <a:endParaRPr lang="en-US" sz="1600" dirty="0"/>
          </a:p>
        </p:txBody>
      </p:sp>
      <p:sp>
        <p:nvSpPr>
          <p:cNvPr id="2" name="Text 13">
            <a:extLst>
              <a:ext uri="{FF2B5EF4-FFF2-40B4-BE49-F238E27FC236}">
                <a16:creationId xmlns:a16="http://schemas.microsoft.com/office/drawing/2014/main" id="{7E21A6C4-0085-04FF-A1B2-A7A38834B4E1}"/>
              </a:ext>
            </a:extLst>
          </p:cNvPr>
          <p:cNvSpPr/>
          <p:nvPr/>
        </p:nvSpPr>
        <p:spPr>
          <a:xfrm>
            <a:off x="3801618" y="5094122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400" dirty="0"/>
          </a:p>
        </p:txBody>
      </p:sp>
      <p:sp>
        <p:nvSpPr>
          <p:cNvPr id="5" name="Text 13">
            <a:extLst>
              <a:ext uri="{FF2B5EF4-FFF2-40B4-BE49-F238E27FC236}">
                <a16:creationId xmlns:a16="http://schemas.microsoft.com/office/drawing/2014/main" id="{25B837ED-73FD-C6C7-D4BF-5D215CF4140B}"/>
              </a:ext>
            </a:extLst>
          </p:cNvPr>
          <p:cNvSpPr/>
          <p:nvPr/>
        </p:nvSpPr>
        <p:spPr>
          <a:xfrm>
            <a:off x="7383780" y="5079035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438274"/>
            <a:ext cx="8443912" cy="51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ight Arrow 40"/>
          <p:cNvSpPr/>
          <p:nvPr/>
        </p:nvSpPr>
        <p:spPr>
          <a:xfrm rot="567814">
            <a:off x="69247" y="4127057"/>
            <a:ext cx="11766951" cy="1816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 0"/>
          <p:cNvSpPr/>
          <p:nvPr/>
        </p:nvSpPr>
        <p:spPr>
          <a:xfrm rot="535764">
            <a:off x="1056568" y="3880256"/>
            <a:ext cx="8749393" cy="20162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Genetic Mutations in Colorectal Cancer</a:t>
            </a:r>
            <a:endParaRPr lang="en-US" sz="3200" dirty="0"/>
          </a:p>
        </p:txBody>
      </p:sp>
      <p:sp>
        <p:nvSpPr>
          <p:cNvPr id="5" name="Shape 1"/>
          <p:cNvSpPr/>
          <p:nvPr/>
        </p:nvSpPr>
        <p:spPr>
          <a:xfrm>
            <a:off x="381305" y="315011"/>
            <a:ext cx="0" cy="329229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2"/>
          <p:cNvSpPr/>
          <p:nvPr/>
        </p:nvSpPr>
        <p:spPr>
          <a:xfrm>
            <a:off x="1036930" y="425196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3"/>
          <p:cNvSpPr/>
          <p:nvPr/>
        </p:nvSpPr>
        <p:spPr>
          <a:xfrm>
            <a:off x="1083564" y="47183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1083564" y="536753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428854" y="1213409"/>
            <a:ext cx="187909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KRAS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428854" y="1616659"/>
            <a:ext cx="1814170" cy="13862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Mutations lead to uncontrolled cell proliferation and survival.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2289657" y="649130"/>
            <a:ext cx="2717" cy="3276296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2948026" y="360274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2991917" y="403250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2991917" y="471830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800" dirty="0"/>
          </a:p>
        </p:txBody>
      </p:sp>
      <p:sp>
        <p:nvSpPr>
          <p:cNvPr id="15" name="Text 11"/>
          <p:cNvSpPr/>
          <p:nvPr/>
        </p:nvSpPr>
        <p:spPr>
          <a:xfrm>
            <a:off x="2336292" y="1148486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NRAS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2336292" y="1551737"/>
            <a:ext cx="1814170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Altered signaling pathways contribute to tumor progression.</a:t>
            </a:r>
            <a:endParaRPr lang="en-US" sz="1600" dirty="0"/>
          </a:p>
        </p:txBody>
      </p:sp>
      <p:sp>
        <p:nvSpPr>
          <p:cNvPr id="17" name="Shape 13"/>
          <p:cNvSpPr/>
          <p:nvPr/>
        </p:nvSpPr>
        <p:spPr>
          <a:xfrm flipH="1">
            <a:off x="4190694" y="950976"/>
            <a:ext cx="7315" cy="3300984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4856378" y="594360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5"/>
          <p:cNvSpPr/>
          <p:nvPr/>
        </p:nvSpPr>
        <p:spPr>
          <a:xfrm>
            <a:off x="4899355" y="640994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6"/>
          <p:cNvSpPr/>
          <p:nvPr/>
        </p:nvSpPr>
        <p:spPr>
          <a:xfrm>
            <a:off x="4899355" y="705917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800" dirty="0"/>
          </a:p>
        </p:txBody>
      </p:sp>
      <p:sp>
        <p:nvSpPr>
          <p:cNvPr id="21" name="Text 17"/>
          <p:cNvSpPr/>
          <p:nvPr/>
        </p:nvSpPr>
        <p:spPr>
          <a:xfrm>
            <a:off x="4244645" y="1382573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TP53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4244645" y="1785823"/>
            <a:ext cx="1814170" cy="13862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Loss of function increases genomic instability and malignancy.</a:t>
            </a:r>
            <a:endParaRPr lang="en-US" sz="1600" dirty="0"/>
          </a:p>
        </p:txBody>
      </p:sp>
      <p:sp>
        <p:nvSpPr>
          <p:cNvPr id="23" name="Shape 19"/>
          <p:cNvSpPr/>
          <p:nvPr/>
        </p:nvSpPr>
        <p:spPr>
          <a:xfrm>
            <a:off x="6105448" y="1166774"/>
            <a:ext cx="25604" cy="341385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0"/>
          <p:cNvSpPr/>
          <p:nvPr/>
        </p:nvSpPr>
        <p:spPr>
          <a:xfrm>
            <a:off x="6764731" y="972007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1"/>
          <p:cNvSpPr/>
          <p:nvPr/>
        </p:nvSpPr>
        <p:spPr>
          <a:xfrm>
            <a:off x="6807708" y="1018642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2"/>
          <p:cNvSpPr/>
          <p:nvPr/>
        </p:nvSpPr>
        <p:spPr>
          <a:xfrm>
            <a:off x="6807708" y="1083564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800" dirty="0"/>
          </a:p>
        </p:txBody>
      </p:sp>
      <p:sp>
        <p:nvSpPr>
          <p:cNvPr id="27" name="Text 23"/>
          <p:cNvSpPr/>
          <p:nvPr/>
        </p:nvSpPr>
        <p:spPr>
          <a:xfrm>
            <a:off x="6152083" y="1760220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PIK3CA</a:t>
            </a:r>
            <a:endParaRPr lang="en-US" sz="1600" dirty="0"/>
          </a:p>
        </p:txBody>
      </p:sp>
      <p:sp>
        <p:nvSpPr>
          <p:cNvPr id="28" name="Text 24"/>
          <p:cNvSpPr/>
          <p:nvPr/>
        </p:nvSpPr>
        <p:spPr>
          <a:xfrm>
            <a:off x="6152083" y="2163470"/>
            <a:ext cx="1814170" cy="13862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Activating mutations involved in growth and metabolism deregulation.</a:t>
            </a:r>
            <a:endParaRPr lang="en-US" sz="1600" dirty="0"/>
          </a:p>
        </p:txBody>
      </p:sp>
      <p:sp>
        <p:nvSpPr>
          <p:cNvPr id="29" name="Shape 25"/>
          <p:cNvSpPr/>
          <p:nvPr/>
        </p:nvSpPr>
        <p:spPr>
          <a:xfrm>
            <a:off x="8013802" y="1954987"/>
            <a:ext cx="11820" cy="293705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6"/>
          <p:cNvSpPr/>
          <p:nvPr/>
        </p:nvSpPr>
        <p:spPr>
          <a:xfrm>
            <a:off x="8672170" y="1760220"/>
            <a:ext cx="590702" cy="590702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7"/>
          <p:cNvSpPr/>
          <p:nvPr/>
        </p:nvSpPr>
        <p:spPr>
          <a:xfrm>
            <a:off x="8715146" y="1803197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8"/>
          <p:cNvSpPr/>
          <p:nvPr/>
        </p:nvSpPr>
        <p:spPr>
          <a:xfrm>
            <a:off x="8715146" y="1871777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800" dirty="0"/>
          </a:p>
        </p:txBody>
      </p:sp>
      <p:sp>
        <p:nvSpPr>
          <p:cNvPr id="33" name="Text 29"/>
          <p:cNvSpPr/>
          <p:nvPr/>
        </p:nvSpPr>
        <p:spPr>
          <a:xfrm>
            <a:off x="8060436" y="2544775"/>
            <a:ext cx="1814170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BRAF</a:t>
            </a:r>
            <a:endParaRPr lang="en-US" sz="1600" dirty="0"/>
          </a:p>
        </p:txBody>
      </p:sp>
      <p:sp>
        <p:nvSpPr>
          <p:cNvPr id="34" name="Text 30"/>
          <p:cNvSpPr/>
          <p:nvPr/>
        </p:nvSpPr>
        <p:spPr>
          <a:xfrm>
            <a:off x="8060436" y="2948026"/>
            <a:ext cx="1814170" cy="13862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V600E mutation associates with poor prognosis in colorectal cancer.</a:t>
            </a:r>
            <a:endParaRPr lang="en-US" sz="1600" dirty="0"/>
          </a:p>
        </p:txBody>
      </p:sp>
      <p:sp>
        <p:nvSpPr>
          <p:cNvPr id="35" name="Shape 31"/>
          <p:cNvSpPr/>
          <p:nvPr/>
        </p:nvSpPr>
        <p:spPr>
          <a:xfrm flipH="1">
            <a:off x="9944233" y="2722169"/>
            <a:ext cx="24556" cy="2496811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headEnd type="oval"/>
            <a:tailEnd type="oval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2"/>
          <p:cNvSpPr/>
          <p:nvPr/>
        </p:nvSpPr>
        <p:spPr>
          <a:xfrm>
            <a:off x="10641765" y="2657248"/>
            <a:ext cx="590702" cy="590702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Shape 33"/>
          <p:cNvSpPr/>
          <p:nvPr/>
        </p:nvSpPr>
        <p:spPr>
          <a:xfrm>
            <a:off x="10687028" y="2699242"/>
            <a:ext cx="500177" cy="500177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38" name="Text 34"/>
          <p:cNvSpPr/>
          <p:nvPr/>
        </p:nvSpPr>
        <p:spPr>
          <a:xfrm>
            <a:off x="10692079" y="2771599"/>
            <a:ext cx="500177" cy="371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800" dirty="0"/>
          </a:p>
        </p:txBody>
      </p:sp>
      <p:sp>
        <p:nvSpPr>
          <p:cNvPr id="39" name="Text 35"/>
          <p:cNvSpPr/>
          <p:nvPr/>
        </p:nvSpPr>
        <p:spPr>
          <a:xfrm>
            <a:off x="10003602" y="3335231"/>
            <a:ext cx="2040941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Mismatch Repair</a:t>
            </a:r>
            <a:endParaRPr lang="en-US" sz="1600" dirty="0"/>
          </a:p>
        </p:txBody>
      </p:sp>
      <p:sp>
        <p:nvSpPr>
          <p:cNvPr id="40" name="Text 36"/>
          <p:cNvSpPr/>
          <p:nvPr/>
        </p:nvSpPr>
        <p:spPr>
          <a:xfrm>
            <a:off x="9956052" y="3687708"/>
            <a:ext cx="2040941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Deficiency results in microsatellite instability and targeted therapies.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110" y="191110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Tumor Microenvironment and Immunology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4625950" y="2243023"/>
            <a:ext cx="2941625" cy="2941625"/>
          </a:xfrm>
          <a:prstGeom prst="blockArc">
            <a:avLst>
              <a:gd name="adj1" fmla="val 14880000"/>
              <a:gd name="adj2" fmla="val 17520000"/>
              <a:gd name="adj3" fmla="val 3000"/>
            </a:avLst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4625950" y="2243023"/>
            <a:ext cx="2941625" cy="2941625"/>
          </a:xfrm>
          <a:prstGeom prst="blockArc">
            <a:avLst>
              <a:gd name="adj1" fmla="val 18480000"/>
              <a:gd name="adj2" fmla="val 21120000"/>
              <a:gd name="adj3" fmla="val 3000"/>
            </a:avLst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625950" y="2243023"/>
            <a:ext cx="2941625" cy="2941625"/>
          </a:xfrm>
          <a:prstGeom prst="blockArc">
            <a:avLst>
              <a:gd name="adj1" fmla="val 480000"/>
              <a:gd name="adj2" fmla="val 3120000"/>
              <a:gd name="adj3" fmla="val 3000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625950" y="2243023"/>
            <a:ext cx="2941625" cy="2941625"/>
          </a:xfrm>
          <a:prstGeom prst="blockArc">
            <a:avLst>
              <a:gd name="adj1" fmla="val 4200000"/>
              <a:gd name="adj2" fmla="val 6900000"/>
              <a:gd name="adj3" fmla="val 3000"/>
            </a:avLst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625950" y="2243023"/>
            <a:ext cx="2941625" cy="2941625"/>
          </a:xfrm>
          <a:prstGeom prst="blockArc">
            <a:avLst>
              <a:gd name="adj1" fmla="val 7500000"/>
              <a:gd name="adj2" fmla="val 10440000"/>
              <a:gd name="adj3" fmla="val 3000"/>
            </a:avLst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4625950" y="2243023"/>
            <a:ext cx="2941625" cy="2941625"/>
          </a:xfrm>
          <a:prstGeom prst="blockArc">
            <a:avLst>
              <a:gd name="adj1" fmla="val 11040000"/>
              <a:gd name="adj2" fmla="val 13920000"/>
              <a:gd name="adj3" fmla="val 3000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140757" y="2246681"/>
            <a:ext cx="503834" cy="503834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23967" y="2328977"/>
            <a:ext cx="338328" cy="338328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202022" y="2343607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191110" y="1659636"/>
            <a:ext cx="461863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2400" b="1" u="sng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Cellular</a:t>
            </a:r>
            <a:endParaRPr lang="en-US" sz="2400" u="sng" dirty="0"/>
          </a:p>
        </p:txBody>
      </p:sp>
      <p:sp>
        <p:nvSpPr>
          <p:cNvPr id="13" name="Text 11"/>
          <p:cNvSpPr/>
          <p:nvPr/>
        </p:nvSpPr>
        <p:spPr>
          <a:xfrm>
            <a:off x="191110" y="2062886"/>
            <a:ext cx="4618634" cy="7196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20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Cells in the tumor create an environment.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6544361" y="2246681"/>
            <a:ext cx="503834" cy="503834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6627571" y="2328977"/>
            <a:ext cx="338328" cy="338328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605626" y="2343607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7387438" y="1659636"/>
            <a:ext cx="461497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2400" b="1" u="sng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Vascular</a:t>
            </a:r>
            <a:endParaRPr lang="en-US" sz="2400" u="sng" dirty="0"/>
          </a:p>
        </p:txBody>
      </p:sp>
      <p:sp>
        <p:nvSpPr>
          <p:cNvPr id="18" name="Text 16"/>
          <p:cNvSpPr/>
          <p:nvPr/>
        </p:nvSpPr>
        <p:spPr>
          <a:xfrm>
            <a:off x="7387438" y="2062886"/>
            <a:ext cx="4614977" cy="7196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Blood vessels supply nutrients to the tumor.</a:t>
            </a:r>
            <a:endParaRPr lang="en-US" sz="2000" dirty="0"/>
          </a:p>
        </p:txBody>
      </p:sp>
      <p:sp>
        <p:nvSpPr>
          <p:cNvPr id="19" name="Shape 17"/>
          <p:cNvSpPr/>
          <p:nvPr/>
        </p:nvSpPr>
        <p:spPr>
          <a:xfrm>
            <a:off x="7246620" y="3459175"/>
            <a:ext cx="503834" cy="503834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329830" y="3546043"/>
            <a:ext cx="338328" cy="338328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307885" y="3560674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8086039" y="3279953"/>
            <a:ext cx="3913632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2400" b="1" u="sng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Immune</a:t>
            </a:r>
            <a:endParaRPr lang="en-US" sz="2400" u="sng" dirty="0"/>
          </a:p>
        </p:txBody>
      </p:sp>
      <p:sp>
        <p:nvSpPr>
          <p:cNvPr id="23" name="Text 21"/>
          <p:cNvSpPr/>
          <p:nvPr/>
        </p:nvSpPr>
        <p:spPr>
          <a:xfrm>
            <a:off x="8086039" y="3683203"/>
            <a:ext cx="3913632" cy="7196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Immune cells interact with tumor cells.</a:t>
            </a:r>
            <a:endParaRPr lang="en-US" sz="2000" dirty="0"/>
          </a:p>
        </p:txBody>
      </p:sp>
      <p:sp>
        <p:nvSpPr>
          <p:cNvPr id="24" name="Shape 22"/>
          <p:cNvSpPr/>
          <p:nvPr/>
        </p:nvSpPr>
        <p:spPr>
          <a:xfrm>
            <a:off x="6544361" y="4676242"/>
            <a:ext cx="503834" cy="503834"/>
          </a:xfrm>
          <a:prstGeom prst="ellipse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6627571" y="4759452"/>
            <a:ext cx="338328" cy="338328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6605626" y="4773168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7383780" y="4895698"/>
            <a:ext cx="4614977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l">
              <a:buNone/>
            </a:pPr>
            <a:r>
              <a:rPr lang="en-US" sz="2400" b="1" u="sng" dirty="0">
                <a:solidFill>
                  <a:schemeClr val="accent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Signaling</a:t>
            </a:r>
            <a:endParaRPr lang="en-US" sz="2400" u="sng" dirty="0"/>
          </a:p>
        </p:txBody>
      </p:sp>
      <p:sp>
        <p:nvSpPr>
          <p:cNvPr id="28" name="Text 26"/>
          <p:cNvSpPr/>
          <p:nvPr/>
        </p:nvSpPr>
        <p:spPr>
          <a:xfrm>
            <a:off x="7383780" y="5298948"/>
            <a:ext cx="4614977" cy="7196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Signals guide tumor growth and progression.</a:t>
            </a:r>
            <a:endParaRPr lang="en-US" sz="2000" dirty="0"/>
          </a:p>
        </p:txBody>
      </p:sp>
      <p:sp>
        <p:nvSpPr>
          <p:cNvPr id="29" name="Shape 27"/>
          <p:cNvSpPr/>
          <p:nvPr/>
        </p:nvSpPr>
        <p:spPr>
          <a:xfrm>
            <a:off x="5140757" y="4676242"/>
            <a:ext cx="503834" cy="503834"/>
          </a:xfrm>
          <a:prstGeom prst="ellipse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5223967" y="4759452"/>
            <a:ext cx="338328" cy="338328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5202022" y="4773168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-62593" y="4926987"/>
            <a:ext cx="461863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2400" b="1" u="sng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Metabolic</a:t>
            </a:r>
            <a:endParaRPr lang="en-US" sz="2400" u="sng" dirty="0"/>
          </a:p>
        </p:txBody>
      </p:sp>
      <p:sp>
        <p:nvSpPr>
          <p:cNvPr id="33" name="Text 31"/>
          <p:cNvSpPr/>
          <p:nvPr/>
        </p:nvSpPr>
        <p:spPr>
          <a:xfrm>
            <a:off x="1694994" y="5289797"/>
            <a:ext cx="3157269" cy="7196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20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Metabolic processes fuel tumor development.</a:t>
            </a:r>
            <a:endParaRPr lang="en-US" sz="2000" dirty="0"/>
          </a:p>
        </p:txBody>
      </p:sp>
      <p:sp>
        <p:nvSpPr>
          <p:cNvPr id="34" name="Shape 32"/>
          <p:cNvSpPr/>
          <p:nvPr/>
        </p:nvSpPr>
        <p:spPr>
          <a:xfrm>
            <a:off x="4438498" y="3459175"/>
            <a:ext cx="503834" cy="503834"/>
          </a:xfrm>
          <a:prstGeom prst="ellipse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4521708" y="3546043"/>
            <a:ext cx="338328" cy="338328"/>
          </a:xfrm>
          <a:prstGeom prst="ellipse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4499762" y="3560674"/>
            <a:ext cx="384962" cy="3099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400" dirty="0"/>
          </a:p>
        </p:txBody>
      </p:sp>
      <p:sp>
        <p:nvSpPr>
          <p:cNvPr id="37" name="Text 35"/>
          <p:cNvSpPr/>
          <p:nvPr/>
        </p:nvSpPr>
        <p:spPr>
          <a:xfrm>
            <a:off x="191110" y="3279953"/>
            <a:ext cx="3909974" cy="338328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marL="0" indent="0" algn="r">
              <a:buNone/>
            </a:pPr>
            <a:r>
              <a:rPr lang="en-US" sz="2400" b="1" u="sng" dirty="0">
                <a:solidFill>
                  <a:schemeClr val="bg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Ecosystem</a:t>
            </a:r>
            <a:endParaRPr lang="en-US" sz="2400" u="sng" dirty="0"/>
          </a:p>
        </p:txBody>
      </p:sp>
      <p:sp>
        <p:nvSpPr>
          <p:cNvPr id="38" name="Text 36"/>
          <p:cNvSpPr/>
          <p:nvPr/>
        </p:nvSpPr>
        <p:spPr>
          <a:xfrm>
            <a:off x="191110" y="3683203"/>
            <a:ext cx="3909974" cy="7196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2000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entire system influences tumor behavior.</a:t>
            </a:r>
            <a:endParaRPr lang="en-US" sz="2000" dirty="0"/>
          </a:p>
        </p:txBody>
      </p:sp>
      <p:sp>
        <p:nvSpPr>
          <p:cNvPr id="39" name="Shape 37"/>
          <p:cNvSpPr/>
          <p:nvPr/>
        </p:nvSpPr>
        <p:spPr>
          <a:xfrm>
            <a:off x="5969203" y="2178101"/>
            <a:ext cx="262433" cy="237744"/>
          </a:xfrm>
          <a:prstGeom prst="chevron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 rot="3600000">
            <a:off x="7229246" y="2948026"/>
            <a:ext cx="266090" cy="237744"/>
          </a:xfrm>
          <a:prstGeom prst="chevron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Shape 39"/>
          <p:cNvSpPr/>
          <p:nvPr/>
        </p:nvSpPr>
        <p:spPr>
          <a:xfrm rot="7200000">
            <a:off x="7178040" y="4330598"/>
            <a:ext cx="266090" cy="237744"/>
          </a:xfrm>
          <a:prstGeom prst="chevron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Shape 40"/>
          <p:cNvSpPr/>
          <p:nvPr/>
        </p:nvSpPr>
        <p:spPr>
          <a:xfrm rot="10800000">
            <a:off x="6015838" y="5014570"/>
            <a:ext cx="266090" cy="237744"/>
          </a:xfrm>
          <a:prstGeom prst="chevron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Shape 41"/>
          <p:cNvSpPr/>
          <p:nvPr/>
        </p:nvSpPr>
        <p:spPr>
          <a:xfrm rot="14400000">
            <a:off x="4752137" y="4345229"/>
            <a:ext cx="266090" cy="237744"/>
          </a:xfrm>
          <a:prstGeom prst="chevron">
            <a:avLst/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 rot="18000000">
            <a:off x="4719218" y="2901391"/>
            <a:ext cx="266090" cy="237744"/>
          </a:xfrm>
          <a:prstGeom prst="chevron">
            <a:avLst/>
          </a:prstGeom>
          <a:solidFill>
            <a:schemeClr val="accent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5" name="Image 0" descr="https://slide-appai.s3.us-west-1.amazonaws.com/ppt-files-prod/68648b3e8bca3dfa84415672/image_1751419740311_ic2zgxje06m.jpg?X-Amz-Algorithm=AWS4-HMAC-SHA256&amp;X-Amz-Credential=AKIARQE3I5HGFMTMBRLT%2F20250702%2Fus-west-1%2Fs3%2Faws4_request&amp;X-Amz-Date=20250702T012908Z&amp;X-Amz-Expires=86400&amp;X-Amz-Signature=498046511be1d8722c5d8819d87170f80a81b9560ccecff936a63297a05d43f4&amp;X-Amz-SignedHeaders=host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98948" y="2919679"/>
            <a:ext cx="1591056" cy="1591056"/>
          </a:xfrm>
          <a:prstGeom prst="ellipse">
            <a:avLst/>
          </a:prstGeom>
        </p:spPr>
      </p:pic>
      <p:pic>
        <p:nvPicPr>
          <p:cNvPr id="4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92256" y="0"/>
            <a:ext cx="1000354" cy="630022"/>
          </a:xfrm>
          <a:prstGeom prst="rect">
            <a:avLst/>
          </a:prstGeom>
        </p:spPr>
      </p:pic>
      <p:pic>
        <p:nvPicPr>
          <p:cNvPr id="4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085530"/>
            <a:ext cx="901291" cy="784555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3611" y="662639"/>
            <a:ext cx="11811305" cy="6483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Pathological Classification of Colorectal Cancer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6094476" y="2328977"/>
            <a:ext cx="0" cy="136794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03197" y="3689604"/>
            <a:ext cx="858255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810512" y="3689604"/>
            <a:ext cx="0" cy="92171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 flipH="1">
            <a:off x="6094475" y="3689604"/>
            <a:ext cx="1" cy="91439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0385755" y="3689604"/>
            <a:ext cx="0" cy="92171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755794" y="2307946"/>
            <a:ext cx="2681935" cy="57607"/>
          </a:xfrm>
          <a:prstGeom prst="rect">
            <a:avLst/>
          </a:prstGeom>
          <a:solidFill>
            <a:schemeClr val="tx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3618281" y="1335938"/>
            <a:ext cx="4956962" cy="9537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Colorectal Cancer Types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856793" y="4611319"/>
            <a:ext cx="1901038" cy="309982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Adenocarcinoma</a:t>
            </a:r>
            <a:endParaRPr lang="en-US" sz="1400" dirty="0"/>
          </a:p>
        </p:txBody>
      </p:sp>
      <p:sp>
        <p:nvSpPr>
          <p:cNvPr id="17" name="Text 13"/>
          <p:cNvSpPr/>
          <p:nvPr/>
        </p:nvSpPr>
        <p:spPr>
          <a:xfrm>
            <a:off x="5148071" y="4572430"/>
            <a:ext cx="2289657" cy="367589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Carcinoid</a:t>
            </a: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5148071" y="4978908"/>
            <a:ext cx="2289657" cy="831190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Neuroendocrine tumors of the gastrointestinal tract.</a:t>
            </a:r>
            <a:endParaRPr lang="en-US" sz="1600" dirty="0"/>
          </a:p>
        </p:txBody>
      </p:sp>
      <p:sp>
        <p:nvSpPr>
          <p:cNvPr id="20" name="Text 15"/>
          <p:cNvSpPr/>
          <p:nvPr/>
        </p:nvSpPr>
        <p:spPr>
          <a:xfrm>
            <a:off x="9435694" y="4611319"/>
            <a:ext cx="1901038" cy="309982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 wrap="square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Lymphoma</a:t>
            </a:r>
            <a:endParaRPr lang="en-US" sz="1400" dirty="0"/>
          </a:p>
        </p:txBody>
      </p:sp>
      <p:sp>
        <p:nvSpPr>
          <p:cNvPr id="21" name="Text 16"/>
          <p:cNvSpPr/>
          <p:nvPr/>
        </p:nvSpPr>
        <p:spPr>
          <a:xfrm>
            <a:off x="9435694" y="4978908"/>
            <a:ext cx="1897380" cy="831190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Cancer originating in the lymphatic system.</a:t>
            </a:r>
            <a:endParaRPr lang="en-US" sz="1600" dirty="0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911596"/>
            <a:ext cx="1087222" cy="946404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860450" y="4978908"/>
            <a:ext cx="1897380" cy="831190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Most common type of colorectal cancer.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deTeam Theme">
  <a:themeElements>
    <a:clrScheme name="SlideTeam">
      <a:dk1>
        <a:sysClr val="windowText" lastClr="000000"/>
      </a:dk1>
      <a:lt1>
        <a:sysClr val="window" lastClr="FFFFFF"/>
      </a:lt1>
      <a:dk2>
        <a:srgbClr val="F38A77"/>
      </a:dk2>
      <a:lt2>
        <a:srgbClr val="2B5A6F"/>
      </a:lt2>
      <a:accent1>
        <a:srgbClr val="ECC666"/>
      </a:accent1>
      <a:accent2>
        <a:srgbClr val="F17661"/>
      </a:accent2>
      <a:accent3>
        <a:srgbClr val="204353"/>
      </a:accent3>
      <a:accent4>
        <a:srgbClr val="EECB73"/>
      </a:accent4>
      <a:accent5>
        <a:srgbClr val="FBF4E2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7755</TotalTime>
  <Words>2554</Words>
  <Application>Microsoft Office PowerPoint</Application>
  <PresentationFormat>Widescreen</PresentationFormat>
  <Paragraphs>594</Paragraphs>
  <Slides>49</Slides>
  <Notes>28</Notes>
  <HiddenSlides>11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MS PGothic</vt:lpstr>
      <vt:lpstr>MS PGothic</vt:lpstr>
      <vt:lpstr>Adobe Caslon Pro</vt:lpstr>
      <vt:lpstr>Arial</vt:lpstr>
      <vt:lpstr>Calibri</vt:lpstr>
      <vt:lpstr>Century Gothic</vt:lpstr>
      <vt:lpstr>Gill Sans MT</vt:lpstr>
      <vt:lpstr>Google Sans</vt:lpstr>
      <vt:lpstr>Symbol</vt:lpstr>
      <vt:lpstr>Trebuchet MS</vt:lpstr>
      <vt:lpstr>Wingdings 3</vt:lpstr>
      <vt:lpstr>SlideTeam Theme</vt:lpstr>
      <vt:lpstr>Ion</vt:lpstr>
      <vt:lpstr>1_Ion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Cancer cell Heterogeneity Resistance to Therapy</vt:lpstr>
      <vt:lpstr>Heterogeneity by cancer stem-like cells</vt:lpstr>
      <vt:lpstr>PowerPoint Presentation</vt:lpstr>
      <vt:lpstr>CSCS</vt:lpstr>
      <vt:lpstr>Cancer stem cell</vt:lpstr>
      <vt:lpstr>Therapies targeting cancer stem cells as Opportunities</vt:lpstr>
      <vt:lpstr>PowerPoint Presentation</vt:lpstr>
      <vt:lpstr>Strategies for CSC senzitization</vt:lpstr>
      <vt:lpstr>Targeting the mitocondria</vt:lpstr>
      <vt:lpstr>Opportunities still exist for CSC therapy </vt:lpstr>
      <vt:lpstr>Heterogenity due to clonal evolution</vt:lpstr>
      <vt:lpstr>Resistance to therapy in CRC  </vt:lpstr>
      <vt:lpstr> Imaging can help resolve heterogeneity and therapy resistance issues in CRC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Niharika Nath</cp:lastModifiedBy>
  <cp:revision>33</cp:revision>
  <dcterms:created xsi:type="dcterms:W3CDTF">2025-07-02T01:29:09Z</dcterms:created>
  <dcterms:modified xsi:type="dcterms:W3CDTF">2025-10-31T08:12:21Z</dcterms:modified>
</cp:coreProperties>
</file>