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3" r:id="rId3"/>
    <p:sldId id="304" r:id="rId4"/>
    <p:sldId id="257" r:id="rId5"/>
    <p:sldId id="258" r:id="rId6"/>
    <p:sldId id="306" r:id="rId7"/>
    <p:sldId id="30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41800" y="300350"/>
            <a:ext cx="4774565" cy="608330"/>
          </a:xfrm>
          <a:custGeom>
            <a:avLst/>
            <a:gdLst/>
            <a:ahLst/>
            <a:cxnLst/>
            <a:rect l="l" t="t" r="r" b="b"/>
            <a:pathLst>
              <a:path w="4774565" h="608330">
                <a:moveTo>
                  <a:pt x="0" y="0"/>
                </a:moveTo>
                <a:lnTo>
                  <a:pt x="4774499" y="0"/>
                </a:lnTo>
                <a:lnTo>
                  <a:pt x="4774499" y="607799"/>
                </a:lnTo>
                <a:lnTo>
                  <a:pt x="0" y="607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14825" y="360167"/>
            <a:ext cx="4557395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 u="heavy">
                <a:solidFill>
                  <a:srgbClr val="2A389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 u="heavy">
                <a:solidFill>
                  <a:srgbClr val="2A389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 u="heavy">
                <a:solidFill>
                  <a:srgbClr val="2A389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4487" y="1522412"/>
            <a:ext cx="3944620" cy="317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 u="heavy">
                <a:solidFill>
                  <a:srgbClr val="2A389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199" y="678899"/>
            <a:ext cx="8947785" cy="3785870"/>
          </a:xfrm>
          <a:custGeom>
            <a:avLst/>
            <a:gdLst/>
            <a:ahLst/>
            <a:cxnLst/>
            <a:rect l="l" t="t" r="r" b="b"/>
            <a:pathLst>
              <a:path w="8947785" h="3785870">
                <a:moveTo>
                  <a:pt x="0" y="0"/>
                </a:moveTo>
                <a:lnTo>
                  <a:pt x="8947499" y="0"/>
                </a:lnTo>
                <a:lnTo>
                  <a:pt x="8947499" y="3785699"/>
                </a:lnTo>
                <a:lnTo>
                  <a:pt x="0" y="3785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1484" y="286624"/>
            <a:ext cx="7861030" cy="60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 u="heavy">
                <a:solidFill>
                  <a:srgbClr val="2A389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2317" y="1886090"/>
            <a:ext cx="8315325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arkseigel.files.wordpress.com/2014/02/geneticsmutations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09085" y="1876271"/>
            <a:ext cx="732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Molecular Biology of Carcinogenesis and Metastasis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0942" y="2474678"/>
            <a:ext cx="4003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GIAN WORKSHOP</a:t>
            </a:r>
          </a:p>
          <a:p>
            <a:pPr algn="ctr"/>
            <a:r>
              <a:rPr lang="en-US" dirty="0" smtClean="0"/>
              <a:t>Oct 29, 2025</a:t>
            </a:r>
          </a:p>
          <a:p>
            <a:pPr algn="ctr"/>
            <a:r>
              <a:rPr lang="en-US" dirty="0" smtClean="0"/>
              <a:t>N Nath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850" y="190650"/>
            <a:ext cx="786066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dirty="0"/>
              <a:t>Hallmark</a:t>
            </a:r>
            <a:r>
              <a:rPr spc="-80" dirty="0"/>
              <a:t> </a:t>
            </a:r>
            <a:r>
              <a:rPr dirty="0"/>
              <a:t>1:</a:t>
            </a:r>
            <a:r>
              <a:rPr u="none" spc="-60" dirty="0"/>
              <a:t> </a:t>
            </a:r>
            <a:r>
              <a:rPr u="none" dirty="0"/>
              <a:t>Disregard</a:t>
            </a:r>
            <a:r>
              <a:rPr u="none" spc="-80" dirty="0"/>
              <a:t> </a:t>
            </a:r>
            <a:r>
              <a:rPr u="none" dirty="0"/>
              <a:t>External</a:t>
            </a:r>
            <a:r>
              <a:rPr u="none" spc="-75" dirty="0"/>
              <a:t> </a:t>
            </a:r>
            <a:r>
              <a:rPr u="none" dirty="0"/>
              <a:t>and</a:t>
            </a:r>
            <a:r>
              <a:rPr u="none" spc="-80" dirty="0"/>
              <a:t> </a:t>
            </a:r>
            <a:r>
              <a:rPr u="none" dirty="0"/>
              <a:t>Internal</a:t>
            </a:r>
            <a:r>
              <a:rPr u="none" spc="-75" dirty="0"/>
              <a:t> </a:t>
            </a:r>
            <a:r>
              <a:rPr u="none" spc="-20" dirty="0"/>
              <a:t>Cues</a:t>
            </a:r>
          </a:p>
        </p:txBody>
      </p:sp>
      <p:sp>
        <p:nvSpPr>
          <p:cNvPr id="3" name="object 3"/>
          <p:cNvSpPr/>
          <p:nvPr/>
        </p:nvSpPr>
        <p:spPr>
          <a:xfrm>
            <a:off x="4616849" y="962224"/>
            <a:ext cx="3885565" cy="3783965"/>
          </a:xfrm>
          <a:custGeom>
            <a:avLst/>
            <a:gdLst/>
            <a:ahLst/>
            <a:cxnLst/>
            <a:rect l="l" t="t" r="r" b="b"/>
            <a:pathLst>
              <a:path w="3885565" h="3783965">
                <a:moveTo>
                  <a:pt x="0" y="0"/>
                </a:moveTo>
                <a:lnTo>
                  <a:pt x="3885299" y="0"/>
                </a:lnTo>
                <a:lnTo>
                  <a:pt x="3885299" y="3783899"/>
                </a:lnTo>
                <a:lnTo>
                  <a:pt x="0" y="3783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89874" y="1024582"/>
            <a:ext cx="359219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Experiment</a:t>
            </a:r>
            <a:r>
              <a:rPr sz="2100" u="heavy" spc="-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1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2:</a:t>
            </a:r>
            <a:endParaRPr sz="21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Description:</a:t>
            </a:r>
            <a:r>
              <a:rPr sz="21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100" u="none" spc="-10" dirty="0">
                <a:latin typeface="Georgia"/>
                <a:cs typeface="Georgia"/>
              </a:rPr>
              <a:t>Normal mammalian</a:t>
            </a:r>
            <a:r>
              <a:rPr sz="2100" u="none" spc="-45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cells</a:t>
            </a:r>
            <a:r>
              <a:rPr sz="2100" u="none" spc="-40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are</a:t>
            </a:r>
            <a:r>
              <a:rPr sz="2100" u="none" spc="-40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placed</a:t>
            </a:r>
            <a:r>
              <a:rPr sz="2100" u="none" spc="-45" dirty="0">
                <a:latin typeface="Georgia"/>
                <a:cs typeface="Georgia"/>
              </a:rPr>
              <a:t> </a:t>
            </a:r>
            <a:r>
              <a:rPr sz="2100" u="none" spc="-25" dirty="0">
                <a:latin typeface="Georgia"/>
                <a:cs typeface="Georgia"/>
              </a:rPr>
              <a:t>in </a:t>
            </a:r>
            <a:r>
              <a:rPr sz="2100" u="none" dirty="0">
                <a:latin typeface="Georgia"/>
                <a:cs typeface="Georgia"/>
              </a:rPr>
              <a:t>a</a:t>
            </a:r>
            <a:r>
              <a:rPr sz="2100" u="none" spc="-40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petri</a:t>
            </a:r>
            <a:r>
              <a:rPr sz="2100" u="none" spc="-35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dish</a:t>
            </a:r>
            <a:r>
              <a:rPr sz="2100" u="none" spc="-35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and</a:t>
            </a:r>
            <a:r>
              <a:rPr sz="2100" u="none" spc="-40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allowed</a:t>
            </a:r>
            <a:r>
              <a:rPr sz="2100" u="none" spc="-35" dirty="0">
                <a:latin typeface="Georgia"/>
                <a:cs typeface="Georgia"/>
              </a:rPr>
              <a:t> </a:t>
            </a:r>
            <a:r>
              <a:rPr sz="2100" u="none" spc="-25" dirty="0">
                <a:latin typeface="Georgia"/>
                <a:cs typeface="Georgia"/>
              </a:rPr>
              <a:t>to </a:t>
            </a:r>
            <a:r>
              <a:rPr sz="2100" u="none" dirty="0">
                <a:latin typeface="Georgia"/>
                <a:cs typeface="Georgia"/>
              </a:rPr>
              <a:t>divide.</a:t>
            </a:r>
            <a:r>
              <a:rPr sz="2100" u="none" spc="-35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Cancer</a:t>
            </a:r>
            <a:r>
              <a:rPr sz="2100" u="none" spc="-35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cells</a:t>
            </a:r>
            <a:r>
              <a:rPr sz="2100" u="none" spc="-35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are</a:t>
            </a:r>
            <a:r>
              <a:rPr sz="2100" u="none" spc="-30" dirty="0">
                <a:latin typeface="Georgia"/>
                <a:cs typeface="Georgia"/>
              </a:rPr>
              <a:t> </a:t>
            </a:r>
            <a:r>
              <a:rPr sz="2100" u="none" spc="-10" dirty="0">
                <a:latin typeface="Georgia"/>
                <a:cs typeface="Georgia"/>
              </a:rPr>
              <a:t>placed </a:t>
            </a:r>
            <a:r>
              <a:rPr sz="2100" u="none" dirty="0">
                <a:latin typeface="Georgia"/>
                <a:cs typeface="Georgia"/>
              </a:rPr>
              <a:t>in</a:t>
            </a:r>
            <a:r>
              <a:rPr sz="2100" u="none" spc="-35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a</a:t>
            </a:r>
            <a:r>
              <a:rPr sz="2100" u="none" spc="-30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petri</a:t>
            </a:r>
            <a:r>
              <a:rPr sz="2100" u="none" spc="-35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dish</a:t>
            </a:r>
            <a:r>
              <a:rPr sz="2100" u="none" spc="-30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and</a:t>
            </a:r>
            <a:r>
              <a:rPr sz="2100" u="none" spc="-35" dirty="0">
                <a:latin typeface="Georgia"/>
                <a:cs typeface="Georgia"/>
              </a:rPr>
              <a:t> </a:t>
            </a:r>
            <a:r>
              <a:rPr sz="2100" u="none" dirty="0">
                <a:latin typeface="Georgia"/>
                <a:cs typeface="Georgia"/>
              </a:rPr>
              <a:t>allowed</a:t>
            </a:r>
            <a:r>
              <a:rPr sz="2100" u="none" spc="-30" dirty="0">
                <a:latin typeface="Georgia"/>
                <a:cs typeface="Georgia"/>
              </a:rPr>
              <a:t> </a:t>
            </a:r>
            <a:r>
              <a:rPr sz="2100" u="none" spc="-25" dirty="0">
                <a:latin typeface="Georgia"/>
                <a:cs typeface="Georgia"/>
              </a:rPr>
              <a:t>to </a:t>
            </a:r>
            <a:r>
              <a:rPr sz="2100" u="none" spc="-10" dirty="0">
                <a:latin typeface="Georgia"/>
                <a:cs typeface="Georgia"/>
              </a:rPr>
              <a:t>divide.</a:t>
            </a:r>
            <a:endParaRPr sz="2100">
              <a:latin typeface="Georgia"/>
              <a:cs typeface="Georgia"/>
            </a:endParaRPr>
          </a:p>
          <a:p>
            <a:pPr marL="469265" indent="-38925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sz="2100" dirty="0">
                <a:latin typeface="Georgia"/>
                <a:cs typeface="Georgia"/>
              </a:rPr>
              <a:t>What</a:t>
            </a:r>
            <a:r>
              <a:rPr sz="2100" spc="-4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are</a:t>
            </a:r>
            <a:r>
              <a:rPr sz="2100" spc="-4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the</a:t>
            </a:r>
            <a:r>
              <a:rPr sz="2100" spc="-40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results?</a:t>
            </a:r>
            <a:endParaRPr sz="2100">
              <a:latin typeface="Georgia"/>
              <a:cs typeface="Georgia"/>
            </a:endParaRPr>
          </a:p>
          <a:p>
            <a:pPr marL="469900" marR="384175" indent="-389890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2100" dirty="0">
                <a:latin typeface="Georgia"/>
                <a:cs typeface="Georgia"/>
              </a:rPr>
              <a:t>What</a:t>
            </a:r>
            <a:r>
              <a:rPr sz="2100" spc="-4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can</a:t>
            </a:r>
            <a:r>
              <a:rPr sz="2100" spc="-4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you</a:t>
            </a:r>
            <a:r>
              <a:rPr sz="2100" spc="-45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conclude </a:t>
            </a:r>
            <a:r>
              <a:rPr sz="2100" dirty="0">
                <a:latin typeface="Georgia"/>
                <a:cs typeface="Georgia"/>
              </a:rPr>
              <a:t>from</a:t>
            </a:r>
            <a:r>
              <a:rPr sz="2100" spc="-6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this</a:t>
            </a:r>
            <a:r>
              <a:rPr sz="2100" spc="-60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experiment.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2874" y="1188424"/>
            <a:ext cx="3049270" cy="1449070"/>
            <a:chOff x="752874" y="1188424"/>
            <a:chExt cx="3049270" cy="14490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870" y="1197949"/>
              <a:ext cx="2977728" cy="14296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7637" y="1193187"/>
              <a:ext cx="3039745" cy="1439545"/>
            </a:xfrm>
            <a:custGeom>
              <a:avLst/>
              <a:gdLst/>
              <a:ahLst/>
              <a:cxnLst/>
              <a:rect l="l" t="t" r="r" b="b"/>
              <a:pathLst>
                <a:path w="3039745" h="1439545">
                  <a:moveTo>
                    <a:pt x="0" y="0"/>
                  </a:moveTo>
                  <a:lnTo>
                    <a:pt x="3039724" y="0"/>
                  </a:lnTo>
                  <a:lnTo>
                    <a:pt x="3039724" y="1439174"/>
                  </a:lnTo>
                  <a:lnTo>
                    <a:pt x="0" y="14391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52874" y="2952904"/>
            <a:ext cx="3049270" cy="1567180"/>
            <a:chOff x="752874" y="2952904"/>
            <a:chExt cx="3049270" cy="15671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399" y="2962429"/>
              <a:ext cx="3030199" cy="15479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7637" y="2957666"/>
              <a:ext cx="3039745" cy="1557655"/>
            </a:xfrm>
            <a:custGeom>
              <a:avLst/>
              <a:gdLst/>
              <a:ahLst/>
              <a:cxnLst/>
              <a:rect l="l" t="t" r="r" b="b"/>
              <a:pathLst>
                <a:path w="3039745" h="1557654">
                  <a:moveTo>
                    <a:pt x="0" y="0"/>
                  </a:moveTo>
                  <a:lnTo>
                    <a:pt x="3039724" y="0"/>
                  </a:lnTo>
                  <a:lnTo>
                    <a:pt x="3039724" y="1557488"/>
                  </a:lnTo>
                  <a:lnTo>
                    <a:pt x="0" y="15574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850" y="190650"/>
            <a:ext cx="786066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dirty="0"/>
              <a:t>Hallmark</a:t>
            </a:r>
            <a:r>
              <a:rPr spc="-80" dirty="0"/>
              <a:t> </a:t>
            </a:r>
            <a:r>
              <a:rPr dirty="0"/>
              <a:t>1:</a:t>
            </a:r>
            <a:r>
              <a:rPr u="none" spc="-60" dirty="0"/>
              <a:t> </a:t>
            </a:r>
            <a:r>
              <a:rPr u="none" dirty="0"/>
              <a:t>Disregard</a:t>
            </a:r>
            <a:r>
              <a:rPr u="none" spc="-80" dirty="0"/>
              <a:t> </a:t>
            </a:r>
            <a:r>
              <a:rPr u="none" dirty="0"/>
              <a:t>External</a:t>
            </a:r>
            <a:r>
              <a:rPr u="none" spc="-75" dirty="0"/>
              <a:t> </a:t>
            </a:r>
            <a:r>
              <a:rPr u="none" dirty="0"/>
              <a:t>and</a:t>
            </a:r>
            <a:r>
              <a:rPr u="none" spc="-80" dirty="0"/>
              <a:t> </a:t>
            </a:r>
            <a:r>
              <a:rPr u="none" dirty="0"/>
              <a:t>Internal</a:t>
            </a:r>
            <a:r>
              <a:rPr u="none" spc="-75" dirty="0"/>
              <a:t> </a:t>
            </a:r>
            <a:r>
              <a:rPr u="none" spc="-20" dirty="0"/>
              <a:t>Cues</a:t>
            </a:r>
          </a:p>
        </p:txBody>
      </p:sp>
      <p:sp>
        <p:nvSpPr>
          <p:cNvPr id="3" name="object 3"/>
          <p:cNvSpPr/>
          <p:nvPr/>
        </p:nvSpPr>
        <p:spPr>
          <a:xfrm>
            <a:off x="4616849" y="962224"/>
            <a:ext cx="3885565" cy="3856354"/>
          </a:xfrm>
          <a:custGeom>
            <a:avLst/>
            <a:gdLst/>
            <a:ahLst/>
            <a:cxnLst/>
            <a:rect l="l" t="t" r="r" b="b"/>
            <a:pathLst>
              <a:path w="3885565" h="3856354">
                <a:moveTo>
                  <a:pt x="0" y="0"/>
                </a:moveTo>
                <a:lnTo>
                  <a:pt x="3885299" y="0"/>
                </a:lnTo>
                <a:lnTo>
                  <a:pt x="3885299" y="3855899"/>
                </a:lnTo>
                <a:lnTo>
                  <a:pt x="0" y="3855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89874" y="1028646"/>
            <a:ext cx="3589654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3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Experiment</a:t>
            </a:r>
            <a:r>
              <a:rPr sz="1300" u="heavy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3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2:</a:t>
            </a:r>
            <a:endParaRPr sz="13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Description:</a:t>
            </a:r>
            <a:r>
              <a:rPr sz="1300" u="none" spc="-4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Normal</a:t>
            </a:r>
            <a:r>
              <a:rPr sz="1300" u="none" spc="-5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mammalian</a:t>
            </a:r>
            <a:r>
              <a:rPr sz="1300" u="none" spc="-5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cells</a:t>
            </a:r>
            <a:r>
              <a:rPr sz="1300" u="none" spc="-5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are</a:t>
            </a:r>
            <a:r>
              <a:rPr sz="1300" u="none" spc="-45" dirty="0">
                <a:latin typeface="Georgia"/>
                <a:cs typeface="Georgia"/>
              </a:rPr>
              <a:t> </a:t>
            </a:r>
            <a:r>
              <a:rPr sz="1300" u="none" spc="-10" dirty="0">
                <a:latin typeface="Georgia"/>
                <a:cs typeface="Georgia"/>
              </a:rPr>
              <a:t>placed </a:t>
            </a:r>
            <a:r>
              <a:rPr sz="1300" u="none" dirty="0">
                <a:latin typeface="Georgia"/>
                <a:cs typeface="Georgia"/>
              </a:rPr>
              <a:t>in</a:t>
            </a:r>
            <a:r>
              <a:rPr sz="1300" u="none" spc="-2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a</a:t>
            </a:r>
            <a:r>
              <a:rPr sz="1300" u="none" spc="-2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petri</a:t>
            </a:r>
            <a:r>
              <a:rPr sz="1300" u="none" spc="-2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dish</a:t>
            </a:r>
            <a:r>
              <a:rPr sz="1300" u="none" spc="-2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and</a:t>
            </a:r>
            <a:r>
              <a:rPr sz="1300" u="none" spc="-15" dirty="0">
                <a:latin typeface="Georgia"/>
                <a:cs typeface="Georgia"/>
              </a:rPr>
              <a:t> </a:t>
            </a:r>
            <a:r>
              <a:rPr sz="1300" u="none" spc="-10" dirty="0">
                <a:latin typeface="Georgia"/>
                <a:cs typeface="Georgia"/>
              </a:rPr>
              <a:t>allowed</a:t>
            </a:r>
            <a:r>
              <a:rPr sz="1300" u="none" spc="-2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to</a:t>
            </a:r>
            <a:r>
              <a:rPr sz="1300" u="none" spc="-2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divide.</a:t>
            </a:r>
            <a:r>
              <a:rPr sz="1300" u="none" spc="-2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Cancer</a:t>
            </a:r>
            <a:r>
              <a:rPr sz="1300" u="none" spc="-15" dirty="0">
                <a:latin typeface="Georgia"/>
                <a:cs typeface="Georgia"/>
              </a:rPr>
              <a:t> </a:t>
            </a:r>
            <a:r>
              <a:rPr sz="1300" u="none" spc="-10" dirty="0">
                <a:latin typeface="Georgia"/>
                <a:cs typeface="Georgia"/>
              </a:rPr>
              <a:t>cells </a:t>
            </a:r>
            <a:r>
              <a:rPr sz="1300" u="none" dirty="0">
                <a:latin typeface="Georgia"/>
                <a:cs typeface="Georgia"/>
              </a:rPr>
              <a:t>are</a:t>
            </a:r>
            <a:r>
              <a:rPr sz="1300" u="none" spc="-2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placed</a:t>
            </a:r>
            <a:r>
              <a:rPr sz="1300" u="none" spc="-15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in</a:t>
            </a:r>
            <a:r>
              <a:rPr sz="1300" u="none" spc="-15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a</a:t>
            </a:r>
            <a:r>
              <a:rPr sz="1300" u="none" spc="-2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petri</a:t>
            </a:r>
            <a:r>
              <a:rPr sz="1300" u="none" spc="-15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dish</a:t>
            </a:r>
            <a:r>
              <a:rPr sz="1300" u="none" spc="-15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and</a:t>
            </a:r>
            <a:r>
              <a:rPr sz="1300" u="none" spc="-20" dirty="0">
                <a:latin typeface="Georgia"/>
                <a:cs typeface="Georgia"/>
              </a:rPr>
              <a:t> </a:t>
            </a:r>
            <a:r>
              <a:rPr sz="1300" u="none" spc="-10" dirty="0">
                <a:latin typeface="Georgia"/>
                <a:cs typeface="Georgia"/>
              </a:rPr>
              <a:t>allowed</a:t>
            </a:r>
            <a:r>
              <a:rPr sz="1300" u="none" spc="-15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to</a:t>
            </a:r>
            <a:r>
              <a:rPr sz="1300" u="none" spc="-15" dirty="0">
                <a:latin typeface="Georgia"/>
                <a:cs typeface="Georgia"/>
              </a:rPr>
              <a:t> </a:t>
            </a:r>
            <a:r>
              <a:rPr sz="1300" u="none" spc="-10" dirty="0">
                <a:latin typeface="Georgia"/>
                <a:cs typeface="Georgia"/>
              </a:rPr>
              <a:t>divide.</a:t>
            </a:r>
            <a:endParaRPr sz="1300">
              <a:latin typeface="Georgia"/>
              <a:cs typeface="Georgia"/>
            </a:endParaRPr>
          </a:p>
          <a:p>
            <a:pPr marL="469900" indent="-328295" algn="just">
              <a:lnSpc>
                <a:spcPct val="100000"/>
              </a:lnSpc>
              <a:buFont typeface="Arial"/>
              <a:buChar char="●"/>
              <a:tabLst>
                <a:tab pos="469900" algn="l"/>
              </a:tabLst>
            </a:pPr>
            <a:r>
              <a:rPr sz="13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Results: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5983" y="2019246"/>
            <a:ext cx="3035300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marR="12065" indent="-328295">
              <a:lnSpc>
                <a:spcPct val="100000"/>
              </a:lnSpc>
              <a:spcBef>
                <a:spcPts val="100"/>
              </a:spcBef>
              <a:buFont typeface="Arial"/>
              <a:buChar char="○"/>
              <a:tabLst>
                <a:tab pos="340360" algn="l"/>
              </a:tabLst>
            </a:pPr>
            <a:r>
              <a:rPr sz="1300" dirty="0">
                <a:latin typeface="Georgia"/>
                <a:cs typeface="Georgia"/>
              </a:rPr>
              <a:t>Normal</a:t>
            </a:r>
            <a:r>
              <a:rPr sz="1300" spc="-6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mammalian</a:t>
            </a:r>
            <a:r>
              <a:rPr sz="1300" spc="-5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cells</a:t>
            </a:r>
            <a:r>
              <a:rPr sz="1300" spc="-5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anchor themselves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to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the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surface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of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the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petri </a:t>
            </a:r>
            <a:r>
              <a:rPr sz="1300" dirty="0">
                <a:latin typeface="Georgia"/>
                <a:cs typeface="Georgia"/>
              </a:rPr>
              <a:t>dish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and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divide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until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they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form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spc="-50" dirty="0">
                <a:latin typeface="Georgia"/>
                <a:cs typeface="Georgia"/>
              </a:rPr>
              <a:t>a </a:t>
            </a:r>
            <a:r>
              <a:rPr sz="1300" dirty="0">
                <a:latin typeface="Georgia"/>
                <a:cs typeface="Georgia"/>
              </a:rPr>
              <a:t>monolayer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(single-</a:t>
            </a:r>
            <a:r>
              <a:rPr sz="1300" dirty="0">
                <a:latin typeface="Georgia"/>
                <a:cs typeface="Georgia"/>
              </a:rPr>
              <a:t>cell</a:t>
            </a:r>
            <a:r>
              <a:rPr sz="1300" spc="-10" dirty="0">
                <a:latin typeface="Georgia"/>
                <a:cs typeface="Georgia"/>
              </a:rPr>
              <a:t> thick).</a:t>
            </a:r>
            <a:endParaRPr sz="1300">
              <a:latin typeface="Georgia"/>
              <a:cs typeface="Georgia"/>
            </a:endParaRPr>
          </a:p>
          <a:p>
            <a:pPr marL="340360" marR="5080" indent="-328295">
              <a:lnSpc>
                <a:spcPct val="100000"/>
              </a:lnSpc>
              <a:buFont typeface="Arial"/>
              <a:buChar char="○"/>
              <a:tabLst>
                <a:tab pos="340360" algn="l"/>
              </a:tabLst>
            </a:pPr>
            <a:r>
              <a:rPr sz="1300" dirty="0">
                <a:latin typeface="Georgia"/>
                <a:cs typeface="Georgia"/>
              </a:rPr>
              <a:t>Cancer</a:t>
            </a:r>
            <a:r>
              <a:rPr sz="1300" spc="-4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cells</a:t>
            </a:r>
            <a:r>
              <a:rPr sz="1300" spc="-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don’t</a:t>
            </a:r>
            <a:r>
              <a:rPr sz="1300" spc="-4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anchor</a:t>
            </a:r>
            <a:r>
              <a:rPr sz="1300" spc="-4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themselves </a:t>
            </a:r>
            <a:r>
              <a:rPr sz="1300" dirty="0">
                <a:latin typeface="Georgia"/>
                <a:cs typeface="Georgia"/>
              </a:rPr>
              <a:t>to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the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surface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of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the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petri</a:t>
            </a:r>
            <a:r>
              <a:rPr sz="1300" spc="-3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dish.</a:t>
            </a:r>
            <a:r>
              <a:rPr sz="1300" spc="-30" dirty="0">
                <a:latin typeface="Georgia"/>
                <a:cs typeface="Georgia"/>
              </a:rPr>
              <a:t> </a:t>
            </a:r>
            <a:r>
              <a:rPr sz="1300" spc="-20" dirty="0">
                <a:latin typeface="Georgia"/>
                <a:cs typeface="Georgia"/>
              </a:rPr>
              <a:t>They </a:t>
            </a:r>
            <a:r>
              <a:rPr sz="1300" dirty="0">
                <a:latin typeface="Georgia"/>
                <a:cs typeface="Georgia"/>
              </a:rPr>
              <a:t>divide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and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pile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up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on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each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other.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8783" y="3406085"/>
            <a:ext cx="3514090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40360" algn="l"/>
              </a:tabLst>
            </a:pPr>
            <a:r>
              <a:rPr sz="13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Conclusion:</a:t>
            </a:r>
            <a:endParaRPr sz="1300">
              <a:latin typeface="Georgia"/>
              <a:cs typeface="Georgia"/>
            </a:endParaRPr>
          </a:p>
          <a:p>
            <a:pPr marL="797560" lvl="1" indent="-327660">
              <a:lnSpc>
                <a:spcPct val="100000"/>
              </a:lnSpc>
              <a:buFont typeface="Arial"/>
              <a:buChar char="○"/>
              <a:tabLst>
                <a:tab pos="797560" algn="l"/>
              </a:tabLst>
            </a:pPr>
            <a:r>
              <a:rPr sz="1300" dirty="0">
                <a:latin typeface="Georgia"/>
                <a:cs typeface="Georgia"/>
              </a:rPr>
              <a:t>Normal</a:t>
            </a:r>
            <a:r>
              <a:rPr sz="1300" spc="-65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cells</a:t>
            </a:r>
            <a:r>
              <a:rPr sz="1300" spc="-6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exhibit</a:t>
            </a:r>
            <a:endParaRPr sz="1300">
              <a:latin typeface="Georgia"/>
              <a:cs typeface="Georgia"/>
            </a:endParaRPr>
          </a:p>
          <a:p>
            <a:pPr marL="797560" marR="5080">
              <a:lnSpc>
                <a:spcPct val="100000"/>
              </a:lnSpc>
            </a:pPr>
            <a:r>
              <a:rPr sz="13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density-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dependent</a:t>
            </a:r>
            <a:r>
              <a:rPr sz="13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contact</a:t>
            </a:r>
            <a:r>
              <a:rPr sz="13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3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inhibition</a:t>
            </a:r>
            <a:r>
              <a:rPr sz="1300" u="none" spc="-1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(the</a:t>
            </a:r>
            <a:r>
              <a:rPr sz="1300" u="none" spc="-45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cells</a:t>
            </a:r>
            <a:r>
              <a:rPr sz="1300" u="none" spc="-4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stop</a:t>
            </a:r>
            <a:r>
              <a:rPr sz="1300" u="none" spc="-4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dividing</a:t>
            </a:r>
            <a:r>
              <a:rPr sz="1300" u="none" spc="-4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when</a:t>
            </a:r>
            <a:r>
              <a:rPr sz="1300" u="none" spc="-40" dirty="0">
                <a:latin typeface="Georgia"/>
                <a:cs typeface="Georgia"/>
              </a:rPr>
              <a:t> </a:t>
            </a:r>
            <a:r>
              <a:rPr sz="1300" u="none" spc="-10" dirty="0">
                <a:latin typeface="Georgia"/>
                <a:cs typeface="Georgia"/>
              </a:rPr>
              <a:t>their </a:t>
            </a:r>
            <a:r>
              <a:rPr sz="1300" u="none" dirty="0">
                <a:latin typeface="Georgia"/>
                <a:cs typeface="Georgia"/>
              </a:rPr>
              <a:t>receptors</a:t>
            </a:r>
            <a:r>
              <a:rPr sz="1300" u="none" spc="-35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are</a:t>
            </a:r>
            <a:r>
              <a:rPr sz="1300" u="none" spc="-3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engaged</a:t>
            </a:r>
            <a:r>
              <a:rPr sz="1300" u="none" spc="-3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and</a:t>
            </a:r>
            <a:r>
              <a:rPr sz="1300" u="none" spc="-30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they</a:t>
            </a:r>
            <a:r>
              <a:rPr sz="1300" u="none" spc="-30" dirty="0">
                <a:latin typeface="Georgia"/>
                <a:cs typeface="Georgia"/>
              </a:rPr>
              <a:t> </a:t>
            </a:r>
            <a:r>
              <a:rPr sz="1300" u="none" spc="-10" dirty="0">
                <a:latin typeface="Georgia"/>
                <a:cs typeface="Georgia"/>
              </a:rPr>
              <a:t>sense </a:t>
            </a:r>
            <a:r>
              <a:rPr sz="1300" u="none" dirty="0">
                <a:latin typeface="Georgia"/>
                <a:cs typeface="Georgia"/>
              </a:rPr>
              <a:t>cells</a:t>
            </a:r>
            <a:r>
              <a:rPr sz="1300" u="none" spc="-35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around</a:t>
            </a:r>
            <a:r>
              <a:rPr sz="1300" u="none" spc="-35" dirty="0">
                <a:latin typeface="Georgia"/>
                <a:cs typeface="Georgia"/>
              </a:rPr>
              <a:t> </a:t>
            </a:r>
            <a:r>
              <a:rPr sz="1300" u="none" dirty="0">
                <a:latin typeface="Georgia"/>
                <a:cs typeface="Georgia"/>
              </a:rPr>
              <a:t>them)</a:t>
            </a:r>
            <a:r>
              <a:rPr sz="1300" u="none" spc="-30" dirty="0">
                <a:latin typeface="Georgia"/>
                <a:cs typeface="Georgia"/>
              </a:rPr>
              <a:t> </a:t>
            </a:r>
            <a:r>
              <a:rPr sz="1300" u="none" spc="-10" dirty="0">
                <a:latin typeface="Georgia"/>
                <a:cs typeface="Georgia"/>
              </a:rPr>
              <a:t>however,</a:t>
            </a:r>
            <a:r>
              <a:rPr sz="1300" u="none" spc="-35" dirty="0">
                <a:latin typeface="Georgia"/>
                <a:cs typeface="Georgia"/>
              </a:rPr>
              <a:t> </a:t>
            </a:r>
            <a:r>
              <a:rPr sz="1300" u="none" spc="-10" dirty="0">
                <a:latin typeface="Georgia"/>
                <a:cs typeface="Georgia"/>
              </a:rPr>
              <a:t>cancer </a:t>
            </a:r>
            <a:r>
              <a:rPr sz="1300" u="none" dirty="0">
                <a:latin typeface="Georgia"/>
                <a:cs typeface="Georgia"/>
              </a:rPr>
              <a:t>cells</a:t>
            </a:r>
            <a:r>
              <a:rPr sz="1300" u="none" spc="-55" dirty="0">
                <a:latin typeface="Georgia"/>
                <a:cs typeface="Georgia"/>
              </a:rPr>
              <a:t> </a:t>
            </a:r>
            <a:r>
              <a:rPr sz="1300" u="none" spc="-10" dirty="0">
                <a:latin typeface="Georgia"/>
                <a:cs typeface="Georgia"/>
              </a:rPr>
              <a:t>don’t.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2874" y="1188424"/>
            <a:ext cx="3049270" cy="1803400"/>
            <a:chOff x="752874" y="1188424"/>
            <a:chExt cx="3049270" cy="18034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870" y="1197949"/>
              <a:ext cx="2977728" cy="14296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7637" y="1193187"/>
              <a:ext cx="3039745" cy="1793875"/>
            </a:xfrm>
            <a:custGeom>
              <a:avLst/>
              <a:gdLst/>
              <a:ahLst/>
              <a:cxnLst/>
              <a:rect l="l" t="t" r="r" b="b"/>
              <a:pathLst>
                <a:path w="3039745" h="1793875">
                  <a:moveTo>
                    <a:pt x="0" y="0"/>
                  </a:moveTo>
                  <a:lnTo>
                    <a:pt x="3039724" y="0"/>
                  </a:lnTo>
                  <a:lnTo>
                    <a:pt x="3039724" y="1439174"/>
                  </a:lnTo>
                  <a:lnTo>
                    <a:pt x="0" y="1439174"/>
                  </a:lnTo>
                  <a:lnTo>
                    <a:pt x="0" y="0"/>
                  </a:lnTo>
                  <a:close/>
                </a:path>
                <a:path w="3039745" h="1793875">
                  <a:moveTo>
                    <a:pt x="4762" y="1434412"/>
                  </a:moveTo>
                  <a:lnTo>
                    <a:pt x="3035062" y="1434412"/>
                  </a:lnTo>
                  <a:lnTo>
                    <a:pt x="3035062" y="1793512"/>
                  </a:lnTo>
                  <a:lnTo>
                    <a:pt x="4762" y="1793512"/>
                  </a:lnTo>
                  <a:lnTo>
                    <a:pt x="4762" y="143441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2399" y="2694529"/>
            <a:ext cx="3030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12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Confluence</a:t>
            </a:r>
            <a:r>
              <a:rPr sz="1200" u="heavy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Stage:</a:t>
            </a:r>
            <a:r>
              <a:rPr sz="1200" u="none" spc="-5" dirty="0">
                <a:latin typeface="Georgia"/>
                <a:cs typeface="Georgia"/>
              </a:rPr>
              <a:t> </a:t>
            </a:r>
            <a:r>
              <a:rPr sz="1200" u="none" dirty="0">
                <a:latin typeface="Georgia"/>
                <a:cs typeface="Georgia"/>
              </a:rPr>
              <a:t>#</a:t>
            </a:r>
            <a:r>
              <a:rPr sz="1200" u="none" spc="-20" dirty="0">
                <a:latin typeface="Georgia"/>
                <a:cs typeface="Georgia"/>
              </a:rPr>
              <a:t> </a:t>
            </a:r>
            <a:r>
              <a:rPr sz="1200" u="none" dirty="0">
                <a:latin typeface="Georgia"/>
                <a:cs typeface="Georgia"/>
              </a:rPr>
              <a:t>of</a:t>
            </a:r>
            <a:r>
              <a:rPr sz="1200" u="none" spc="-15" dirty="0">
                <a:latin typeface="Georgia"/>
                <a:cs typeface="Georgia"/>
              </a:rPr>
              <a:t> </a:t>
            </a:r>
            <a:r>
              <a:rPr sz="1200" u="none" dirty="0">
                <a:latin typeface="Georgia"/>
                <a:cs typeface="Georgia"/>
              </a:rPr>
              <a:t>cells</a:t>
            </a:r>
            <a:r>
              <a:rPr sz="1200" u="none" spc="-20" dirty="0">
                <a:latin typeface="Georgia"/>
                <a:cs typeface="Georgia"/>
              </a:rPr>
              <a:t> </a:t>
            </a:r>
            <a:r>
              <a:rPr sz="1200" u="none" dirty="0">
                <a:latin typeface="Georgia"/>
                <a:cs typeface="Georgia"/>
              </a:rPr>
              <a:t>is</a:t>
            </a:r>
            <a:r>
              <a:rPr sz="1200" u="none" spc="-15" dirty="0">
                <a:latin typeface="Georgia"/>
                <a:cs typeface="Georgia"/>
              </a:rPr>
              <a:t> </a:t>
            </a:r>
            <a:r>
              <a:rPr sz="1200" u="none" spc="-10" dirty="0">
                <a:latin typeface="Georgia"/>
                <a:cs typeface="Georgia"/>
              </a:rPr>
              <a:t>constant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2874" y="3210629"/>
            <a:ext cx="3049270" cy="1567180"/>
            <a:chOff x="752874" y="3210629"/>
            <a:chExt cx="3049270" cy="156718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399" y="3220154"/>
              <a:ext cx="3030199" cy="15479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7637" y="3215391"/>
              <a:ext cx="3039745" cy="1557655"/>
            </a:xfrm>
            <a:custGeom>
              <a:avLst/>
              <a:gdLst/>
              <a:ahLst/>
              <a:cxnLst/>
              <a:rect l="l" t="t" r="r" b="b"/>
              <a:pathLst>
                <a:path w="3039745" h="1557654">
                  <a:moveTo>
                    <a:pt x="0" y="0"/>
                  </a:moveTo>
                  <a:lnTo>
                    <a:pt x="3039724" y="0"/>
                  </a:lnTo>
                  <a:lnTo>
                    <a:pt x="3039724" y="1557488"/>
                  </a:lnTo>
                  <a:lnTo>
                    <a:pt x="0" y="15574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850" y="286624"/>
            <a:ext cx="786066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70"/>
              </a:spcBef>
            </a:pPr>
            <a:r>
              <a:rPr sz="2600" dirty="0"/>
              <a:t>Hallmark</a:t>
            </a:r>
            <a:r>
              <a:rPr sz="2600" spc="-75" dirty="0"/>
              <a:t> </a:t>
            </a:r>
            <a:r>
              <a:rPr sz="2600" dirty="0"/>
              <a:t>2:</a:t>
            </a:r>
            <a:r>
              <a:rPr sz="2600" u="none" spc="-60" dirty="0"/>
              <a:t> </a:t>
            </a:r>
            <a:r>
              <a:rPr sz="2600" u="none" dirty="0"/>
              <a:t>Altered</a:t>
            </a:r>
            <a:r>
              <a:rPr sz="2600" u="none" spc="-75" dirty="0"/>
              <a:t> </a:t>
            </a:r>
            <a:r>
              <a:rPr sz="2600" u="none" spc="-10" dirty="0"/>
              <a:t>Responses</a:t>
            </a:r>
            <a:r>
              <a:rPr sz="2600" u="none" spc="-75" dirty="0"/>
              <a:t> </a:t>
            </a:r>
            <a:r>
              <a:rPr sz="2600" u="none" dirty="0"/>
              <a:t>to</a:t>
            </a:r>
            <a:r>
              <a:rPr sz="2600" u="none" spc="-70" dirty="0"/>
              <a:t> </a:t>
            </a:r>
            <a:r>
              <a:rPr sz="2600" u="none" spc="-10" dirty="0"/>
              <a:t>Apoptotic</a:t>
            </a:r>
            <a:r>
              <a:rPr sz="2600" u="none" spc="-75" dirty="0"/>
              <a:t> </a:t>
            </a:r>
            <a:r>
              <a:rPr sz="2600" u="none" spc="-10" dirty="0"/>
              <a:t>Signals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475175" y="1543000"/>
            <a:ext cx="5763260" cy="2781300"/>
            <a:chOff x="475175" y="1543000"/>
            <a:chExt cx="5763260" cy="2781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3350" y="1573575"/>
              <a:ext cx="2285999" cy="25702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18587" y="1568812"/>
              <a:ext cx="2314575" cy="2729865"/>
            </a:xfrm>
            <a:custGeom>
              <a:avLst/>
              <a:gdLst/>
              <a:ahLst/>
              <a:cxnLst/>
              <a:rect l="l" t="t" r="r" b="b"/>
              <a:pathLst>
                <a:path w="2314575" h="2729865">
                  <a:moveTo>
                    <a:pt x="0" y="0"/>
                  </a:moveTo>
                  <a:lnTo>
                    <a:pt x="2314574" y="0"/>
                  </a:lnTo>
                  <a:lnTo>
                    <a:pt x="2314574" y="2729674"/>
                  </a:lnTo>
                  <a:lnTo>
                    <a:pt x="0" y="27296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00" y="1781125"/>
              <a:ext cx="2114549" cy="2285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9937" y="1547762"/>
              <a:ext cx="3386454" cy="2771775"/>
            </a:xfrm>
            <a:custGeom>
              <a:avLst/>
              <a:gdLst/>
              <a:ahLst/>
              <a:cxnLst/>
              <a:rect l="l" t="t" r="r" b="b"/>
              <a:pathLst>
                <a:path w="3386454" h="2771775">
                  <a:moveTo>
                    <a:pt x="0" y="0"/>
                  </a:moveTo>
                  <a:lnTo>
                    <a:pt x="2276474" y="0"/>
                  </a:lnTo>
                  <a:lnTo>
                    <a:pt x="2276474" y="2771774"/>
                  </a:lnTo>
                  <a:lnTo>
                    <a:pt x="0" y="2771774"/>
                  </a:lnTo>
                  <a:lnTo>
                    <a:pt x="0" y="0"/>
                  </a:lnTo>
                  <a:close/>
                </a:path>
                <a:path w="3386454" h="2771775">
                  <a:moveTo>
                    <a:pt x="2271612" y="1385887"/>
                  </a:moveTo>
                  <a:lnTo>
                    <a:pt x="3386262" y="1385887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6199" y="29179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6199" y="29179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30750" y="1404224"/>
            <a:ext cx="2369820" cy="31788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5725" marR="160655">
              <a:lnSpc>
                <a:spcPct val="100000"/>
              </a:lnSpc>
              <a:spcBef>
                <a:spcPts val="605"/>
              </a:spcBef>
            </a:pPr>
            <a:r>
              <a:rPr sz="1700" dirty="0">
                <a:latin typeface="Georgia"/>
                <a:cs typeface="Georgia"/>
              </a:rPr>
              <a:t>Cancer</a:t>
            </a:r>
            <a:r>
              <a:rPr sz="1700" spc="-7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cells</a:t>
            </a:r>
            <a:r>
              <a:rPr sz="1700" spc="-7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don’t </a:t>
            </a:r>
            <a:r>
              <a:rPr sz="1700" dirty="0">
                <a:latin typeface="Georgia"/>
                <a:cs typeface="Georgia"/>
              </a:rPr>
              <a:t>respond</a:t>
            </a:r>
            <a:r>
              <a:rPr sz="1700" spc="-5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to</a:t>
            </a:r>
            <a:r>
              <a:rPr sz="1700" spc="-5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apoptosis </a:t>
            </a:r>
            <a:r>
              <a:rPr sz="1700" dirty="0">
                <a:latin typeface="Georgia"/>
                <a:cs typeface="Georgia"/>
              </a:rPr>
              <a:t>signals</a:t>
            </a:r>
            <a:r>
              <a:rPr sz="1700" spc="-6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(ex:</a:t>
            </a:r>
            <a:r>
              <a:rPr sz="1700" spc="-6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loss</a:t>
            </a:r>
            <a:r>
              <a:rPr sz="1700" spc="-6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of </a:t>
            </a:r>
            <a:r>
              <a:rPr sz="1700" spc="-10" dirty="0">
                <a:latin typeface="Georgia"/>
                <a:cs typeface="Georgia"/>
              </a:rPr>
              <a:t>engagement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in </a:t>
            </a:r>
            <a:r>
              <a:rPr sz="1700" spc="-10" dirty="0">
                <a:latin typeface="Georgia"/>
                <a:cs typeface="Georgia"/>
              </a:rPr>
              <a:t>membrane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receptors). </a:t>
            </a:r>
            <a:r>
              <a:rPr sz="1700" dirty="0">
                <a:latin typeface="Georgia"/>
                <a:cs typeface="Georgia"/>
              </a:rPr>
              <a:t>They</a:t>
            </a:r>
            <a:r>
              <a:rPr sz="1700" spc="-7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divide</a:t>
            </a:r>
            <a:r>
              <a:rPr sz="1700" spc="-6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anyways.</a:t>
            </a:r>
            <a:endParaRPr sz="1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Georgia"/>
              <a:cs typeface="Georgia"/>
            </a:endParaRPr>
          </a:p>
          <a:p>
            <a:pPr marL="85725" marR="386080">
              <a:lnSpc>
                <a:spcPct val="100000"/>
              </a:lnSpc>
            </a:pPr>
            <a:r>
              <a:rPr sz="1700" dirty="0">
                <a:latin typeface="Georgia"/>
                <a:cs typeface="Georgia"/>
              </a:rPr>
              <a:t>Cancer</a:t>
            </a:r>
            <a:r>
              <a:rPr sz="1700" spc="-6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cells</a:t>
            </a:r>
            <a:r>
              <a:rPr sz="1700" spc="-6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die</a:t>
            </a:r>
            <a:r>
              <a:rPr sz="1700" spc="-6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if </a:t>
            </a:r>
            <a:r>
              <a:rPr sz="1700" dirty="0">
                <a:latin typeface="Georgia"/>
                <a:cs typeface="Georgia"/>
              </a:rPr>
              <a:t>there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is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extensive </a:t>
            </a:r>
            <a:r>
              <a:rPr sz="1700" dirty="0">
                <a:latin typeface="Georgia"/>
                <a:cs typeface="Georgia"/>
              </a:rPr>
              <a:t>damage</a:t>
            </a:r>
            <a:r>
              <a:rPr sz="1700" spc="-7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and</a:t>
            </a:r>
            <a:r>
              <a:rPr sz="1700" spc="-6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mitotic </a:t>
            </a:r>
            <a:r>
              <a:rPr sz="1700" dirty="0">
                <a:latin typeface="Georgia"/>
                <a:cs typeface="Georgia"/>
              </a:rPr>
              <a:t>failure</a:t>
            </a:r>
            <a:r>
              <a:rPr sz="1700" spc="-7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(cell</a:t>
            </a:r>
            <a:r>
              <a:rPr sz="1700" spc="-7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falls apart).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4199" y="4465449"/>
            <a:ext cx="1358265" cy="3403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Mitotic</a:t>
            </a:r>
            <a:r>
              <a:rPr sz="1400" spc="-8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Failure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850" y="190650"/>
            <a:ext cx="7860665" cy="9366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5725" marR="233679">
              <a:lnSpc>
                <a:spcPct val="110000"/>
              </a:lnSpc>
              <a:spcBef>
                <a:spcPts val="290"/>
              </a:spcBef>
            </a:pPr>
            <a:r>
              <a:rPr sz="2400" dirty="0"/>
              <a:t>Hallmark</a:t>
            </a:r>
            <a:r>
              <a:rPr sz="2400" spc="-70" dirty="0"/>
              <a:t> </a:t>
            </a:r>
            <a:r>
              <a:rPr sz="2400" dirty="0"/>
              <a:t>3:</a:t>
            </a:r>
            <a:r>
              <a:rPr sz="2400" u="none" spc="-50" dirty="0"/>
              <a:t> </a:t>
            </a:r>
            <a:r>
              <a:rPr sz="2400" u="none" dirty="0"/>
              <a:t>Circumventing</a:t>
            </a:r>
            <a:r>
              <a:rPr sz="2400" u="none" spc="-65" dirty="0"/>
              <a:t> </a:t>
            </a:r>
            <a:r>
              <a:rPr sz="2400" u="none" dirty="0"/>
              <a:t>Limitations</a:t>
            </a:r>
            <a:r>
              <a:rPr sz="2400" u="none" spc="-65" dirty="0"/>
              <a:t> </a:t>
            </a:r>
            <a:r>
              <a:rPr sz="2400" u="none" dirty="0"/>
              <a:t>on</a:t>
            </a:r>
            <a:r>
              <a:rPr sz="2400" u="none" spc="-65" dirty="0"/>
              <a:t> </a:t>
            </a:r>
            <a:r>
              <a:rPr sz="2400" u="none" spc="-10" dirty="0"/>
              <a:t>Proliferation </a:t>
            </a:r>
            <a:r>
              <a:rPr sz="2400" u="none" dirty="0"/>
              <a:t>and</a:t>
            </a:r>
            <a:r>
              <a:rPr sz="2400" u="none" spc="-35" dirty="0"/>
              <a:t> </a:t>
            </a:r>
            <a:r>
              <a:rPr sz="2400" u="none" dirty="0"/>
              <a:t>Replicative</a:t>
            </a:r>
            <a:r>
              <a:rPr sz="2400" u="none" spc="-35" dirty="0"/>
              <a:t> </a:t>
            </a:r>
            <a:r>
              <a:rPr sz="2400" u="none" spc="-10" dirty="0"/>
              <a:t>Senescence.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568624" y="2308674"/>
            <a:ext cx="8101965" cy="1075690"/>
            <a:chOff x="568624" y="2308674"/>
            <a:chExt cx="8101965" cy="10756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385" y="2337076"/>
              <a:ext cx="2045113" cy="9039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3387" y="2325593"/>
              <a:ext cx="2122805" cy="1024890"/>
            </a:xfrm>
            <a:custGeom>
              <a:avLst/>
              <a:gdLst/>
              <a:ahLst/>
              <a:cxnLst/>
              <a:rect l="l" t="t" r="r" b="b"/>
              <a:pathLst>
                <a:path w="2122805" h="1024889">
                  <a:moveTo>
                    <a:pt x="0" y="0"/>
                  </a:moveTo>
                  <a:lnTo>
                    <a:pt x="2122593" y="0"/>
                  </a:lnTo>
                  <a:lnTo>
                    <a:pt x="2122593" y="1024315"/>
                  </a:lnTo>
                  <a:lnTo>
                    <a:pt x="0" y="102431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6236" y="2480140"/>
              <a:ext cx="1900841" cy="8388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50920" y="2325592"/>
              <a:ext cx="2315210" cy="1024890"/>
            </a:xfrm>
            <a:custGeom>
              <a:avLst/>
              <a:gdLst/>
              <a:ahLst/>
              <a:cxnLst/>
              <a:rect l="l" t="t" r="r" b="b"/>
              <a:pathLst>
                <a:path w="2315209" h="1024889">
                  <a:moveTo>
                    <a:pt x="0" y="0"/>
                  </a:moveTo>
                  <a:lnTo>
                    <a:pt x="2314741" y="0"/>
                  </a:lnTo>
                  <a:lnTo>
                    <a:pt x="2314741" y="1024325"/>
                  </a:lnTo>
                  <a:lnTo>
                    <a:pt x="0" y="102432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6151" y="2401737"/>
              <a:ext cx="2479060" cy="9054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91218" y="2313437"/>
              <a:ext cx="3138805" cy="1066165"/>
            </a:xfrm>
            <a:custGeom>
              <a:avLst/>
              <a:gdLst/>
              <a:ahLst/>
              <a:cxnLst/>
              <a:rect l="l" t="t" r="r" b="b"/>
              <a:pathLst>
                <a:path w="3138804" h="1066164">
                  <a:moveTo>
                    <a:pt x="525698" y="0"/>
                  </a:moveTo>
                  <a:lnTo>
                    <a:pt x="3138756" y="0"/>
                  </a:lnTo>
                  <a:lnTo>
                    <a:pt x="3138756" y="1065874"/>
                  </a:lnTo>
                  <a:lnTo>
                    <a:pt x="525698" y="1065874"/>
                  </a:lnTo>
                  <a:lnTo>
                    <a:pt x="525698" y="0"/>
                  </a:lnTo>
                  <a:close/>
                </a:path>
                <a:path w="3138804" h="1066164">
                  <a:moveTo>
                    <a:pt x="0" y="524314"/>
                  </a:moveTo>
                  <a:lnTo>
                    <a:pt x="473257" y="532077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64218" y="282978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1"/>
                  </a:moveTo>
                  <a:lnTo>
                    <a:pt x="515" y="0"/>
                  </a:lnTo>
                  <a:lnTo>
                    <a:pt x="43477" y="16439"/>
                  </a:lnTo>
                  <a:lnTo>
                    <a:pt x="0" y="31461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64218" y="282978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1"/>
                  </a:moveTo>
                  <a:lnTo>
                    <a:pt x="43477" y="16439"/>
                  </a:lnTo>
                  <a:lnTo>
                    <a:pt x="515" y="0"/>
                  </a:lnTo>
                  <a:lnTo>
                    <a:pt x="0" y="31461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5226" y="2833361"/>
              <a:ext cx="473709" cy="8255"/>
            </a:xfrm>
            <a:custGeom>
              <a:avLst/>
              <a:gdLst/>
              <a:ahLst/>
              <a:cxnLst/>
              <a:rect l="l" t="t" r="r" b="b"/>
              <a:pathLst>
                <a:path w="473710" h="8255">
                  <a:moveTo>
                    <a:pt x="0" y="0"/>
                  </a:moveTo>
                  <a:lnTo>
                    <a:pt x="473557" y="7763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98526" y="282539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1"/>
                  </a:moveTo>
                  <a:lnTo>
                    <a:pt x="515" y="0"/>
                  </a:lnTo>
                  <a:lnTo>
                    <a:pt x="43477" y="16438"/>
                  </a:lnTo>
                  <a:lnTo>
                    <a:pt x="0" y="31461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98526" y="282539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1"/>
                  </a:moveTo>
                  <a:lnTo>
                    <a:pt x="43477" y="16438"/>
                  </a:lnTo>
                  <a:lnTo>
                    <a:pt x="515" y="0"/>
                  </a:lnTo>
                  <a:lnTo>
                    <a:pt x="0" y="31461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6125" y="1989088"/>
            <a:ext cx="1104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Normal</a:t>
            </a:r>
            <a:r>
              <a:rPr sz="1400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Cells: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125" y="3440463"/>
            <a:ext cx="1050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Cancer</a:t>
            </a:r>
            <a:r>
              <a:rPr sz="1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Cells: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8624" y="3761725"/>
            <a:ext cx="5546090" cy="955675"/>
            <a:chOff x="568624" y="3761725"/>
            <a:chExt cx="5546090" cy="95567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07" y="3908882"/>
              <a:ext cx="1909811" cy="7707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73387" y="3766487"/>
              <a:ext cx="2807970" cy="942340"/>
            </a:xfrm>
            <a:custGeom>
              <a:avLst/>
              <a:gdLst/>
              <a:ahLst/>
              <a:cxnLst/>
              <a:rect l="l" t="t" r="r" b="b"/>
              <a:pathLst>
                <a:path w="2807970" h="942339">
                  <a:moveTo>
                    <a:pt x="0" y="0"/>
                  </a:moveTo>
                  <a:lnTo>
                    <a:pt x="2325619" y="0"/>
                  </a:lnTo>
                  <a:lnTo>
                    <a:pt x="2325619" y="941987"/>
                  </a:lnTo>
                  <a:lnTo>
                    <a:pt x="0" y="941987"/>
                  </a:lnTo>
                  <a:lnTo>
                    <a:pt x="0" y="0"/>
                  </a:lnTo>
                  <a:close/>
                </a:path>
                <a:path w="2807970" h="942339">
                  <a:moveTo>
                    <a:pt x="2320930" y="470322"/>
                  </a:moveTo>
                  <a:lnTo>
                    <a:pt x="2807381" y="474081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80647" y="422483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4"/>
                  </a:moveTo>
                  <a:lnTo>
                    <a:pt x="243" y="0"/>
                  </a:lnTo>
                  <a:lnTo>
                    <a:pt x="43345" y="16066"/>
                  </a:lnTo>
                  <a:lnTo>
                    <a:pt x="0" y="31464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80647" y="422483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4"/>
                  </a:moveTo>
                  <a:lnTo>
                    <a:pt x="43345" y="16066"/>
                  </a:lnTo>
                  <a:lnTo>
                    <a:pt x="243" y="0"/>
                  </a:lnTo>
                  <a:lnTo>
                    <a:pt x="0" y="31464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0051" y="3812619"/>
              <a:ext cx="2644949" cy="8946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33155" y="3770006"/>
              <a:ext cx="2677160" cy="942340"/>
            </a:xfrm>
            <a:custGeom>
              <a:avLst/>
              <a:gdLst/>
              <a:ahLst/>
              <a:cxnLst/>
              <a:rect l="l" t="t" r="r" b="b"/>
              <a:pathLst>
                <a:path w="2677160" h="942339">
                  <a:moveTo>
                    <a:pt x="0" y="0"/>
                  </a:moveTo>
                  <a:lnTo>
                    <a:pt x="2676608" y="0"/>
                  </a:lnTo>
                  <a:lnTo>
                    <a:pt x="2676608" y="942006"/>
                  </a:lnTo>
                  <a:lnTo>
                    <a:pt x="0" y="94200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3299" y="1344400"/>
            <a:ext cx="5079365" cy="46609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How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do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cancer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circumvent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limitations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on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proliferation?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850" y="190650"/>
            <a:ext cx="7860665" cy="9366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5725" marR="233679">
              <a:lnSpc>
                <a:spcPct val="110000"/>
              </a:lnSpc>
              <a:spcBef>
                <a:spcPts val="290"/>
              </a:spcBef>
            </a:pPr>
            <a:r>
              <a:rPr sz="2400" dirty="0"/>
              <a:t>Hallmark</a:t>
            </a:r>
            <a:r>
              <a:rPr sz="2400" spc="-70" dirty="0"/>
              <a:t> </a:t>
            </a:r>
            <a:r>
              <a:rPr sz="2400" dirty="0"/>
              <a:t>3:</a:t>
            </a:r>
            <a:r>
              <a:rPr sz="2400" u="none" spc="-50" dirty="0"/>
              <a:t> </a:t>
            </a:r>
            <a:r>
              <a:rPr sz="2400" u="none" dirty="0"/>
              <a:t>Circumventing</a:t>
            </a:r>
            <a:r>
              <a:rPr sz="2400" u="none" spc="-65" dirty="0"/>
              <a:t> </a:t>
            </a:r>
            <a:r>
              <a:rPr sz="2400" u="none" dirty="0"/>
              <a:t>Limitations</a:t>
            </a:r>
            <a:r>
              <a:rPr sz="2400" u="none" spc="-65" dirty="0"/>
              <a:t> </a:t>
            </a:r>
            <a:r>
              <a:rPr sz="2400" u="none" dirty="0"/>
              <a:t>on</a:t>
            </a:r>
            <a:r>
              <a:rPr sz="2400" u="none" spc="-65" dirty="0"/>
              <a:t> </a:t>
            </a:r>
            <a:r>
              <a:rPr sz="2400" u="none" spc="-10" dirty="0"/>
              <a:t>Proliferation </a:t>
            </a:r>
            <a:r>
              <a:rPr sz="2400" u="none" dirty="0"/>
              <a:t>and</a:t>
            </a:r>
            <a:r>
              <a:rPr sz="2400" u="none" spc="-35" dirty="0"/>
              <a:t> </a:t>
            </a:r>
            <a:r>
              <a:rPr sz="2400" u="none" dirty="0"/>
              <a:t>Replicative</a:t>
            </a:r>
            <a:r>
              <a:rPr sz="2400" u="none" spc="-35" dirty="0"/>
              <a:t> </a:t>
            </a:r>
            <a:r>
              <a:rPr sz="2400" u="none" spc="-10" dirty="0"/>
              <a:t>Senescence.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568624" y="2308674"/>
            <a:ext cx="8101965" cy="1075690"/>
            <a:chOff x="568624" y="2308674"/>
            <a:chExt cx="8101965" cy="10756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385" y="2337076"/>
              <a:ext cx="2045113" cy="9039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3387" y="2325593"/>
              <a:ext cx="2122805" cy="1024890"/>
            </a:xfrm>
            <a:custGeom>
              <a:avLst/>
              <a:gdLst/>
              <a:ahLst/>
              <a:cxnLst/>
              <a:rect l="l" t="t" r="r" b="b"/>
              <a:pathLst>
                <a:path w="2122805" h="1024889">
                  <a:moveTo>
                    <a:pt x="0" y="0"/>
                  </a:moveTo>
                  <a:lnTo>
                    <a:pt x="2122593" y="0"/>
                  </a:lnTo>
                  <a:lnTo>
                    <a:pt x="2122593" y="1024315"/>
                  </a:lnTo>
                  <a:lnTo>
                    <a:pt x="0" y="102431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6236" y="2480140"/>
              <a:ext cx="1900841" cy="8388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50920" y="2325592"/>
              <a:ext cx="2315210" cy="1024890"/>
            </a:xfrm>
            <a:custGeom>
              <a:avLst/>
              <a:gdLst/>
              <a:ahLst/>
              <a:cxnLst/>
              <a:rect l="l" t="t" r="r" b="b"/>
              <a:pathLst>
                <a:path w="2315209" h="1024889">
                  <a:moveTo>
                    <a:pt x="0" y="0"/>
                  </a:moveTo>
                  <a:lnTo>
                    <a:pt x="2314741" y="0"/>
                  </a:lnTo>
                  <a:lnTo>
                    <a:pt x="2314741" y="1024325"/>
                  </a:lnTo>
                  <a:lnTo>
                    <a:pt x="0" y="102432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6151" y="2401737"/>
              <a:ext cx="2479060" cy="9054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91218" y="2313437"/>
              <a:ext cx="3138805" cy="1066165"/>
            </a:xfrm>
            <a:custGeom>
              <a:avLst/>
              <a:gdLst/>
              <a:ahLst/>
              <a:cxnLst/>
              <a:rect l="l" t="t" r="r" b="b"/>
              <a:pathLst>
                <a:path w="3138804" h="1066164">
                  <a:moveTo>
                    <a:pt x="525698" y="0"/>
                  </a:moveTo>
                  <a:lnTo>
                    <a:pt x="3138756" y="0"/>
                  </a:lnTo>
                  <a:lnTo>
                    <a:pt x="3138756" y="1065874"/>
                  </a:lnTo>
                  <a:lnTo>
                    <a:pt x="525698" y="1065874"/>
                  </a:lnTo>
                  <a:lnTo>
                    <a:pt x="525698" y="0"/>
                  </a:lnTo>
                  <a:close/>
                </a:path>
                <a:path w="3138804" h="1066164">
                  <a:moveTo>
                    <a:pt x="0" y="524314"/>
                  </a:moveTo>
                  <a:lnTo>
                    <a:pt x="473257" y="532077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64218" y="282978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1"/>
                  </a:moveTo>
                  <a:lnTo>
                    <a:pt x="515" y="0"/>
                  </a:lnTo>
                  <a:lnTo>
                    <a:pt x="43477" y="16439"/>
                  </a:lnTo>
                  <a:lnTo>
                    <a:pt x="0" y="31461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64218" y="282978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1"/>
                  </a:moveTo>
                  <a:lnTo>
                    <a:pt x="43477" y="16439"/>
                  </a:lnTo>
                  <a:lnTo>
                    <a:pt x="515" y="0"/>
                  </a:lnTo>
                  <a:lnTo>
                    <a:pt x="0" y="31461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5226" y="2833361"/>
              <a:ext cx="473709" cy="8255"/>
            </a:xfrm>
            <a:custGeom>
              <a:avLst/>
              <a:gdLst/>
              <a:ahLst/>
              <a:cxnLst/>
              <a:rect l="l" t="t" r="r" b="b"/>
              <a:pathLst>
                <a:path w="473710" h="8255">
                  <a:moveTo>
                    <a:pt x="0" y="0"/>
                  </a:moveTo>
                  <a:lnTo>
                    <a:pt x="473557" y="7763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98526" y="282539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1"/>
                  </a:moveTo>
                  <a:lnTo>
                    <a:pt x="515" y="0"/>
                  </a:lnTo>
                  <a:lnTo>
                    <a:pt x="43477" y="16438"/>
                  </a:lnTo>
                  <a:lnTo>
                    <a:pt x="0" y="31461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98526" y="282539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1"/>
                  </a:moveTo>
                  <a:lnTo>
                    <a:pt x="43477" y="16438"/>
                  </a:lnTo>
                  <a:lnTo>
                    <a:pt x="515" y="0"/>
                  </a:lnTo>
                  <a:lnTo>
                    <a:pt x="0" y="31461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6125" y="1989088"/>
            <a:ext cx="1104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Normal</a:t>
            </a:r>
            <a:r>
              <a:rPr sz="1400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Cells: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125" y="3440463"/>
            <a:ext cx="10496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Cancer</a:t>
            </a:r>
            <a:r>
              <a:rPr sz="14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Cells: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8624" y="3761725"/>
            <a:ext cx="5546090" cy="955675"/>
            <a:chOff x="568624" y="3761725"/>
            <a:chExt cx="5546090" cy="95567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07" y="3908882"/>
              <a:ext cx="1909811" cy="7707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73387" y="3766487"/>
              <a:ext cx="2807970" cy="942340"/>
            </a:xfrm>
            <a:custGeom>
              <a:avLst/>
              <a:gdLst/>
              <a:ahLst/>
              <a:cxnLst/>
              <a:rect l="l" t="t" r="r" b="b"/>
              <a:pathLst>
                <a:path w="2807970" h="942339">
                  <a:moveTo>
                    <a:pt x="0" y="0"/>
                  </a:moveTo>
                  <a:lnTo>
                    <a:pt x="2325619" y="0"/>
                  </a:lnTo>
                  <a:lnTo>
                    <a:pt x="2325619" y="941987"/>
                  </a:lnTo>
                  <a:lnTo>
                    <a:pt x="0" y="941987"/>
                  </a:lnTo>
                  <a:lnTo>
                    <a:pt x="0" y="0"/>
                  </a:lnTo>
                  <a:close/>
                </a:path>
                <a:path w="2807970" h="942339">
                  <a:moveTo>
                    <a:pt x="2320930" y="470322"/>
                  </a:moveTo>
                  <a:lnTo>
                    <a:pt x="2807381" y="474081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80647" y="422483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4"/>
                  </a:moveTo>
                  <a:lnTo>
                    <a:pt x="243" y="0"/>
                  </a:lnTo>
                  <a:lnTo>
                    <a:pt x="43345" y="16066"/>
                  </a:lnTo>
                  <a:lnTo>
                    <a:pt x="0" y="31464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80647" y="422483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4"/>
                  </a:moveTo>
                  <a:lnTo>
                    <a:pt x="43345" y="16066"/>
                  </a:lnTo>
                  <a:lnTo>
                    <a:pt x="243" y="0"/>
                  </a:lnTo>
                  <a:lnTo>
                    <a:pt x="0" y="31464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0051" y="3812619"/>
              <a:ext cx="2644949" cy="8946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33155" y="3770006"/>
              <a:ext cx="2677160" cy="942340"/>
            </a:xfrm>
            <a:custGeom>
              <a:avLst/>
              <a:gdLst/>
              <a:ahLst/>
              <a:cxnLst/>
              <a:rect l="l" t="t" r="r" b="b"/>
              <a:pathLst>
                <a:path w="2677160" h="942339">
                  <a:moveTo>
                    <a:pt x="0" y="0"/>
                  </a:moveTo>
                  <a:lnTo>
                    <a:pt x="2676608" y="0"/>
                  </a:lnTo>
                  <a:lnTo>
                    <a:pt x="2676608" y="942006"/>
                  </a:lnTo>
                  <a:lnTo>
                    <a:pt x="0" y="94200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3299" y="1344400"/>
            <a:ext cx="7860665" cy="57912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 marR="14922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Many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cancer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activate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telomerase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which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extends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their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telomere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sequences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prevents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them </a:t>
            </a:r>
            <a:r>
              <a:rPr sz="1400" dirty="0">
                <a:latin typeface="Georgia"/>
                <a:cs typeface="Georgia"/>
              </a:rPr>
              <a:t>from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reaching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replicative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senescence.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5375" y="70749"/>
            <a:ext cx="335407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u="none" dirty="0"/>
              <a:t>Telomere</a:t>
            </a:r>
            <a:r>
              <a:rPr u="none" spc="-40" dirty="0"/>
              <a:t> </a:t>
            </a:r>
            <a:r>
              <a:rPr u="none" spc="-10" dirty="0"/>
              <a:t>Sequences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88687" y="1117600"/>
            <a:ext cx="3592829" cy="3849370"/>
            <a:chOff x="888687" y="1117600"/>
            <a:chExt cx="3592829" cy="3849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212" y="1127125"/>
              <a:ext cx="3573627" cy="38300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3450" y="1122362"/>
              <a:ext cx="3583304" cy="3839845"/>
            </a:xfrm>
            <a:custGeom>
              <a:avLst/>
              <a:gdLst/>
              <a:ahLst/>
              <a:cxnLst/>
              <a:rect l="l" t="t" r="r" b="b"/>
              <a:pathLst>
                <a:path w="3583304" h="3839845">
                  <a:moveTo>
                    <a:pt x="0" y="0"/>
                  </a:moveTo>
                  <a:lnTo>
                    <a:pt x="3583152" y="0"/>
                  </a:lnTo>
                  <a:lnTo>
                    <a:pt x="3583152" y="3839548"/>
                  </a:lnTo>
                  <a:lnTo>
                    <a:pt x="0" y="38395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65954" y="3639591"/>
            <a:ext cx="1388110" cy="3860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85725" marR="342900">
              <a:lnSpc>
                <a:spcPct val="100000"/>
              </a:lnSpc>
              <a:spcBef>
                <a:spcPts val="635"/>
              </a:spcBef>
            </a:pPr>
            <a:r>
              <a:rPr sz="1000" dirty="0">
                <a:latin typeface="Georgia"/>
                <a:cs typeface="Georgia"/>
              </a:rPr>
              <a:t>RNA</a:t>
            </a:r>
            <a:r>
              <a:rPr sz="1000" spc="-10" dirty="0">
                <a:latin typeface="Georgia"/>
                <a:cs typeface="Georgia"/>
              </a:rPr>
              <a:t> primers</a:t>
            </a:r>
            <a:r>
              <a:rPr sz="1000" spc="-5" dirty="0">
                <a:latin typeface="Georgia"/>
                <a:cs typeface="Georgia"/>
              </a:rPr>
              <a:t> </a:t>
            </a:r>
            <a:r>
              <a:rPr sz="1000" spc="-25" dirty="0">
                <a:latin typeface="Georgia"/>
                <a:cs typeface="Georgia"/>
              </a:rPr>
              <a:t>are </a:t>
            </a:r>
            <a:r>
              <a:rPr sz="1000" spc="-10" dirty="0">
                <a:latin typeface="Georgia"/>
                <a:cs typeface="Georgia"/>
              </a:rPr>
              <a:t>removed.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60112" y="1169224"/>
            <a:ext cx="3235960" cy="3849370"/>
            <a:chOff x="5160112" y="1169224"/>
            <a:chExt cx="3235960" cy="38493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9637" y="1178749"/>
              <a:ext cx="3216899" cy="38300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64875" y="1173987"/>
              <a:ext cx="3226435" cy="3839845"/>
            </a:xfrm>
            <a:custGeom>
              <a:avLst/>
              <a:gdLst/>
              <a:ahLst/>
              <a:cxnLst/>
              <a:rect l="l" t="t" r="r" b="b"/>
              <a:pathLst>
                <a:path w="3226434" h="3839845">
                  <a:moveTo>
                    <a:pt x="0" y="0"/>
                  </a:moveTo>
                  <a:lnTo>
                    <a:pt x="3226424" y="0"/>
                  </a:lnTo>
                  <a:lnTo>
                    <a:pt x="3226424" y="3839550"/>
                  </a:lnTo>
                  <a:lnTo>
                    <a:pt x="0" y="383955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27653" y="4390006"/>
            <a:ext cx="794385" cy="24892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35"/>
              </a:spcBef>
            </a:pPr>
            <a:r>
              <a:rPr sz="1000" spc="-10" dirty="0">
                <a:latin typeface="Georgia"/>
                <a:cs typeface="Georgia"/>
              </a:rPr>
              <a:t>Overhangs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8212" y="678550"/>
            <a:ext cx="2207895" cy="3860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2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During</a:t>
            </a:r>
            <a:r>
              <a:rPr sz="1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DNA</a:t>
            </a:r>
            <a:r>
              <a:rPr sz="1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duplication: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9637" y="741325"/>
            <a:ext cx="2207895" cy="3860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15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Telomerase</a:t>
            </a:r>
            <a:r>
              <a:rPr sz="14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activation: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874" y="1183600"/>
            <a:ext cx="6494780" cy="3644265"/>
            <a:chOff x="127874" y="1183600"/>
            <a:chExt cx="6494780" cy="3644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399" y="1193125"/>
              <a:ext cx="6475125" cy="3624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2637" y="1188362"/>
              <a:ext cx="6485255" cy="3634740"/>
            </a:xfrm>
            <a:custGeom>
              <a:avLst/>
              <a:gdLst/>
              <a:ahLst/>
              <a:cxnLst/>
              <a:rect l="l" t="t" r="r" b="b"/>
              <a:pathLst>
                <a:path w="6485255" h="3634740">
                  <a:moveTo>
                    <a:pt x="0" y="0"/>
                  </a:moveTo>
                  <a:lnTo>
                    <a:pt x="6484650" y="0"/>
                  </a:lnTo>
                  <a:lnTo>
                    <a:pt x="6484650" y="3634524"/>
                  </a:lnTo>
                  <a:lnTo>
                    <a:pt x="0" y="36345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399" y="1673001"/>
              <a:ext cx="1391285" cy="400685"/>
            </a:xfrm>
            <a:custGeom>
              <a:avLst/>
              <a:gdLst/>
              <a:ahLst/>
              <a:cxnLst/>
              <a:rect l="l" t="t" r="r" b="b"/>
              <a:pathLst>
                <a:path w="1391285" h="400685">
                  <a:moveTo>
                    <a:pt x="0" y="0"/>
                  </a:moveTo>
                  <a:lnTo>
                    <a:pt x="1391099" y="0"/>
                  </a:lnTo>
                  <a:lnTo>
                    <a:pt x="1391099" y="400199"/>
                  </a:lnTo>
                  <a:lnTo>
                    <a:pt x="0" y="4001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0425" y="1738914"/>
            <a:ext cx="1191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eorgia"/>
                <a:cs typeface="Georgia"/>
              </a:rPr>
              <a:t>G2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Checkpoint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7692" y="2317974"/>
            <a:ext cx="1391285" cy="4006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G1</a:t>
            </a:r>
            <a:r>
              <a:rPr sz="1400" spc="-10" dirty="0">
                <a:latin typeface="Georgia"/>
                <a:cs typeface="Georgia"/>
              </a:rPr>
              <a:t> Checkpoint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6467" y="1238533"/>
            <a:ext cx="2009139" cy="4006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Metaphase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checkpoint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0374" y="1195474"/>
            <a:ext cx="2292350" cy="13766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 marR="478155" algn="just">
              <a:lnSpc>
                <a:spcPct val="100000"/>
              </a:lnSpc>
              <a:spcBef>
                <a:spcPts val="620"/>
              </a:spcBef>
            </a:pPr>
            <a:r>
              <a:rPr sz="1400" u="heavy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Cancer-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critical</a:t>
            </a:r>
            <a:r>
              <a:rPr sz="14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genes</a:t>
            </a:r>
            <a:r>
              <a:rPr sz="1400" u="none" spc="-1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regulate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the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cell</a:t>
            </a:r>
            <a:r>
              <a:rPr sz="1400" u="heavy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cycle</a:t>
            </a:r>
            <a:r>
              <a:rPr sz="1400" u="none" spc="-10" dirty="0">
                <a:latin typeface="Georgia"/>
                <a:cs typeface="Georgia"/>
              </a:rPr>
              <a:t>.</a:t>
            </a:r>
            <a:endParaRPr sz="1400">
              <a:latin typeface="Georgia"/>
              <a:cs typeface="Georgia"/>
            </a:endParaRPr>
          </a:p>
          <a:p>
            <a:pPr marL="85725" algn="just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Mutations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in</a:t>
            </a:r>
            <a:endParaRPr sz="1400">
              <a:latin typeface="Georgia"/>
              <a:cs typeface="Georgia"/>
            </a:endParaRPr>
          </a:p>
          <a:p>
            <a:pPr marL="85725" marR="271780" algn="just">
              <a:lnSpc>
                <a:spcPct val="100000"/>
              </a:lnSpc>
            </a:pPr>
            <a:r>
              <a:rPr sz="1400" spc="-20" dirty="0">
                <a:latin typeface="Georgia"/>
                <a:cs typeface="Georgia"/>
              </a:rPr>
              <a:t>cancer-</a:t>
            </a:r>
            <a:r>
              <a:rPr sz="1400" dirty="0">
                <a:latin typeface="Georgia"/>
                <a:cs typeface="Georgia"/>
              </a:rPr>
              <a:t>critical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genes</a:t>
            </a:r>
            <a:r>
              <a:rPr sz="1400" spc="-25" dirty="0">
                <a:latin typeface="Georgia"/>
                <a:cs typeface="Georgia"/>
              </a:rPr>
              <a:t> can </a:t>
            </a:r>
            <a:r>
              <a:rPr sz="1400" dirty="0">
                <a:latin typeface="Georgia"/>
                <a:cs typeface="Georgia"/>
              </a:rPr>
              <a:t>turn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normal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into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50" dirty="0">
                <a:latin typeface="Georgia"/>
                <a:cs typeface="Georgia"/>
              </a:rPr>
              <a:t>a </a:t>
            </a:r>
            <a:r>
              <a:rPr sz="1400" dirty="0">
                <a:latin typeface="Georgia"/>
                <a:cs typeface="Georgia"/>
              </a:rPr>
              <a:t>cancerous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cells.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41800" y="300350"/>
            <a:ext cx="477456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70"/>
              </a:spcBef>
            </a:pPr>
            <a:r>
              <a:rPr sz="2600" dirty="0"/>
              <a:t>Hallmark</a:t>
            </a:r>
            <a:r>
              <a:rPr sz="2600" spc="-100" dirty="0"/>
              <a:t> </a:t>
            </a:r>
            <a:r>
              <a:rPr sz="2600" dirty="0"/>
              <a:t>4:</a:t>
            </a:r>
            <a:r>
              <a:rPr sz="2600" u="none" spc="-85" dirty="0"/>
              <a:t> </a:t>
            </a:r>
            <a:r>
              <a:rPr sz="2600" u="none" dirty="0"/>
              <a:t>Genetic</a:t>
            </a:r>
            <a:r>
              <a:rPr sz="2600" u="none" spc="-95" dirty="0"/>
              <a:t> </a:t>
            </a:r>
            <a:r>
              <a:rPr sz="2600" u="none" spc="-10" dirty="0"/>
              <a:t>Instability</a:t>
            </a:r>
            <a:endParaRPr sz="2600"/>
          </a:p>
        </p:txBody>
      </p:sp>
      <p:sp>
        <p:nvSpPr>
          <p:cNvPr id="11" name="object 11"/>
          <p:cNvSpPr txBox="1"/>
          <p:nvPr/>
        </p:nvSpPr>
        <p:spPr>
          <a:xfrm>
            <a:off x="6760274" y="2737474"/>
            <a:ext cx="2292350" cy="13766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542925" marR="266700" indent="-372110">
              <a:lnSpc>
                <a:spcPct val="100000"/>
              </a:lnSpc>
              <a:spcBef>
                <a:spcPts val="620"/>
              </a:spcBef>
              <a:buAutoNum type="arabicParenR"/>
              <a:tabLst>
                <a:tab pos="542925" algn="l"/>
              </a:tabLst>
            </a:pPr>
            <a:r>
              <a:rPr sz="1400" dirty="0">
                <a:latin typeface="Georgia"/>
                <a:cs typeface="Georgia"/>
              </a:rPr>
              <a:t>What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phases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make </a:t>
            </a:r>
            <a:r>
              <a:rPr sz="1400" dirty="0">
                <a:latin typeface="Georgia"/>
                <a:cs typeface="Georgia"/>
              </a:rPr>
              <a:t>up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cycle?</a:t>
            </a:r>
            <a:endParaRPr sz="1400">
              <a:latin typeface="Georgia"/>
              <a:cs typeface="Georgia"/>
            </a:endParaRPr>
          </a:p>
          <a:p>
            <a:pPr marL="542925" marR="312420" indent="-394970">
              <a:lnSpc>
                <a:spcPct val="100000"/>
              </a:lnSpc>
              <a:buAutoNum type="arabicParenR"/>
              <a:tabLst>
                <a:tab pos="542925" algn="l"/>
              </a:tabLst>
            </a:pPr>
            <a:r>
              <a:rPr sz="1400" dirty="0">
                <a:latin typeface="Georgia"/>
                <a:cs typeface="Georgia"/>
              </a:rPr>
              <a:t>What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are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the </a:t>
            </a:r>
            <a:r>
              <a:rPr sz="1400" dirty="0">
                <a:latin typeface="Georgia"/>
                <a:cs typeface="Georgia"/>
              </a:rPr>
              <a:t>checkpoints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of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the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cycle?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What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is </a:t>
            </a:r>
            <a:r>
              <a:rPr sz="1400" dirty="0">
                <a:latin typeface="Georgia"/>
                <a:cs typeface="Georgia"/>
              </a:rPr>
              <a:t>their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criteria?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850" y="1195474"/>
            <a:ext cx="6485614" cy="379797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943" y="1183568"/>
          <a:ext cx="6494778" cy="3805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6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3434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43434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Metaphase</a:t>
                      </a:r>
                      <a:r>
                        <a:rPr sz="1200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checkpoint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542925" marR="155575" indent="-32067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925" algn="l"/>
                        </a:tabLst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All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chromosomes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are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attached</a:t>
                      </a:r>
                      <a:r>
                        <a:rPr sz="1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to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 mitotic spindle.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844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34343"/>
                      </a:solidFill>
                      <a:prstDash val="solid"/>
                    </a:lnR>
                    <a:lnT w="9525">
                      <a:solidFill>
                        <a:srgbClr val="43434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90">
                <a:tc row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G2</a:t>
                      </a:r>
                      <a:r>
                        <a:rPr sz="1200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Checkpoint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547370" marR="113030" indent="-32067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7370" algn="l"/>
                        </a:tabLst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DNA</a:t>
                      </a:r>
                      <a:r>
                        <a:rPr sz="12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has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replicated successfully.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547370" marR="310515" indent="-32067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7370" algn="l"/>
                        </a:tabLst>
                      </a:pPr>
                      <a:r>
                        <a:rPr sz="1200" spc="-10" dirty="0">
                          <a:latin typeface="Georgia"/>
                          <a:cs typeface="Georgia"/>
                        </a:rPr>
                        <a:t>Adequate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cell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size.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34343"/>
                      </a:solidFill>
                      <a:prstDash val="solid"/>
                    </a:lnR>
                    <a:lnT w="9525">
                      <a:solidFill>
                        <a:srgbClr val="43434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3434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1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G1</a:t>
                      </a:r>
                      <a:r>
                        <a:rPr sz="11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Checkpoint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542925" marR="100330" indent="-31305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925" algn="l"/>
                        </a:tabLst>
                      </a:pPr>
                      <a:r>
                        <a:rPr sz="1100" spc="-10" dirty="0">
                          <a:latin typeface="Georgia"/>
                          <a:cs typeface="Georgia"/>
                        </a:rPr>
                        <a:t>Damage </a:t>
                      </a:r>
                      <a:r>
                        <a:rPr sz="1100" spc="-25" dirty="0">
                          <a:latin typeface="Georgia"/>
                          <a:cs typeface="Georgia"/>
                        </a:rPr>
                        <a:t>DNA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(repair/</a:t>
                      </a:r>
                      <a:r>
                        <a:rPr sz="11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apoptosis)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542290" indent="-312420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sz="1100" spc="-10" dirty="0">
                          <a:latin typeface="Georgia"/>
                          <a:cs typeface="Georgia"/>
                        </a:rPr>
                        <a:t>Adequate</a:t>
                      </a:r>
                      <a:r>
                        <a:rPr sz="11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cell</a:t>
                      </a:r>
                      <a:r>
                        <a:rPr sz="11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size.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542925" marR="266700" indent="-31305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925" algn="l"/>
                        </a:tabLst>
                      </a:pPr>
                      <a:r>
                        <a:rPr sz="1100" spc="-10" dirty="0">
                          <a:latin typeface="Georgia"/>
                          <a:cs typeface="Georgia"/>
                        </a:rPr>
                        <a:t>Sufficient Nutrients (insufficient</a:t>
                      </a:r>
                      <a:r>
                        <a:rPr sz="11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25" dirty="0">
                          <a:latin typeface="Georgia"/>
                          <a:cs typeface="Georgia"/>
                        </a:rPr>
                        <a:t>can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mean</a:t>
                      </a:r>
                      <a:r>
                        <a:rPr sz="11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25" dirty="0">
                          <a:latin typeface="Georgia"/>
                          <a:cs typeface="Georgia"/>
                        </a:rPr>
                        <a:t>Go)</a:t>
                      </a:r>
                      <a:endParaRPr sz="1100">
                        <a:latin typeface="Georgia"/>
                        <a:cs typeface="Georgia"/>
                      </a:endParaRPr>
                    </a:p>
                    <a:p>
                      <a:pPr marL="542925" marR="94615" indent="-31305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925" algn="l"/>
                        </a:tabLst>
                      </a:pPr>
                      <a:r>
                        <a:rPr sz="1100" dirty="0">
                          <a:latin typeface="Georgia"/>
                          <a:cs typeface="Georgia"/>
                        </a:rPr>
                        <a:t>Cytokines/</a:t>
                      </a:r>
                      <a:r>
                        <a:rPr sz="11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Growth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Factors/</a:t>
                      </a:r>
                      <a:r>
                        <a:rPr sz="11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Mitogens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4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3434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21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34343"/>
                      </a:solidFill>
                      <a:prstDash val="solid"/>
                    </a:lnL>
                    <a:lnR w="9525">
                      <a:solidFill>
                        <a:srgbClr val="434343"/>
                      </a:solidFill>
                      <a:prstDash val="solid"/>
                    </a:lnR>
                    <a:lnB w="9525">
                      <a:solidFill>
                        <a:srgbClr val="4343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760374" y="1195474"/>
            <a:ext cx="2292350" cy="13766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 marR="478155" algn="just">
              <a:lnSpc>
                <a:spcPct val="100000"/>
              </a:lnSpc>
              <a:spcBef>
                <a:spcPts val="620"/>
              </a:spcBef>
            </a:pPr>
            <a:r>
              <a:rPr sz="1400" u="heavy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Cancer-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critical</a:t>
            </a:r>
            <a:r>
              <a:rPr sz="14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genes</a:t>
            </a:r>
            <a:r>
              <a:rPr sz="1400" u="none" spc="-1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regulate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the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cell</a:t>
            </a:r>
            <a:r>
              <a:rPr sz="1400" u="heavy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cycle</a:t>
            </a:r>
            <a:r>
              <a:rPr sz="1400" u="none" spc="-10" dirty="0">
                <a:latin typeface="Georgia"/>
                <a:cs typeface="Georgia"/>
              </a:rPr>
              <a:t>.</a:t>
            </a:r>
            <a:endParaRPr sz="1400">
              <a:latin typeface="Georgia"/>
              <a:cs typeface="Georgia"/>
            </a:endParaRPr>
          </a:p>
          <a:p>
            <a:pPr marL="85725" algn="just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Mutations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in</a:t>
            </a:r>
            <a:endParaRPr sz="1400">
              <a:latin typeface="Georgia"/>
              <a:cs typeface="Georgia"/>
            </a:endParaRPr>
          </a:p>
          <a:p>
            <a:pPr marL="85725" marR="271780" algn="just">
              <a:lnSpc>
                <a:spcPct val="100000"/>
              </a:lnSpc>
            </a:pPr>
            <a:r>
              <a:rPr sz="1400" spc="-20" dirty="0">
                <a:latin typeface="Georgia"/>
                <a:cs typeface="Georgia"/>
              </a:rPr>
              <a:t>cancer-</a:t>
            </a:r>
            <a:r>
              <a:rPr sz="1400" dirty="0">
                <a:latin typeface="Georgia"/>
                <a:cs typeface="Georgia"/>
              </a:rPr>
              <a:t>critical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genes</a:t>
            </a:r>
            <a:r>
              <a:rPr sz="1400" spc="-25" dirty="0">
                <a:latin typeface="Georgia"/>
                <a:cs typeface="Georgia"/>
              </a:rPr>
              <a:t> can </a:t>
            </a:r>
            <a:r>
              <a:rPr sz="1400" dirty="0">
                <a:latin typeface="Georgia"/>
                <a:cs typeface="Georgia"/>
              </a:rPr>
              <a:t>turn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normal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into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50" dirty="0">
                <a:latin typeface="Georgia"/>
                <a:cs typeface="Georgia"/>
              </a:rPr>
              <a:t>a </a:t>
            </a:r>
            <a:r>
              <a:rPr sz="1400" dirty="0">
                <a:latin typeface="Georgia"/>
                <a:cs typeface="Georgia"/>
              </a:rPr>
              <a:t>cancerous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cells.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1800" y="300350"/>
            <a:ext cx="477456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70"/>
              </a:spcBef>
            </a:pPr>
            <a:r>
              <a:rPr sz="2600" dirty="0"/>
              <a:t>Hallmark</a:t>
            </a:r>
            <a:r>
              <a:rPr sz="2600" spc="-100" dirty="0"/>
              <a:t> </a:t>
            </a:r>
            <a:r>
              <a:rPr sz="2600" dirty="0"/>
              <a:t>4:</a:t>
            </a:r>
            <a:r>
              <a:rPr sz="2600" u="none" spc="-85" dirty="0"/>
              <a:t> </a:t>
            </a:r>
            <a:r>
              <a:rPr sz="2600" u="none" dirty="0"/>
              <a:t>Genetic</a:t>
            </a:r>
            <a:r>
              <a:rPr sz="2600" u="none" spc="-95" dirty="0"/>
              <a:t> </a:t>
            </a:r>
            <a:r>
              <a:rPr sz="2600" u="none" spc="-10" dirty="0"/>
              <a:t>Instability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6760274" y="2737474"/>
            <a:ext cx="2292350" cy="95059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542925" marR="301625" indent="-351790">
              <a:lnSpc>
                <a:spcPct val="100000"/>
              </a:lnSpc>
              <a:spcBef>
                <a:spcPts val="625"/>
              </a:spcBef>
              <a:tabLst>
                <a:tab pos="542290" algn="l"/>
              </a:tabLst>
            </a:pPr>
            <a:r>
              <a:rPr sz="1200" spc="-25" dirty="0">
                <a:latin typeface="Georgia"/>
                <a:cs typeface="Georgia"/>
              </a:rPr>
              <a:t>1)</a:t>
            </a:r>
            <a:r>
              <a:rPr sz="1200" dirty="0">
                <a:latin typeface="Georgia"/>
                <a:cs typeface="Georgia"/>
              </a:rPr>
              <a:t>	G1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(Cell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growth)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→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Georgia"/>
                <a:cs typeface="Georgia"/>
              </a:rPr>
              <a:t>S </a:t>
            </a:r>
            <a:r>
              <a:rPr sz="1200" dirty="0">
                <a:latin typeface="Georgia"/>
                <a:cs typeface="Georgia"/>
              </a:rPr>
              <a:t>(DNA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duplication)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→ </a:t>
            </a:r>
            <a:r>
              <a:rPr sz="1200" dirty="0">
                <a:latin typeface="Georgia"/>
                <a:cs typeface="Georgia"/>
              </a:rPr>
              <a:t>G2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(Cell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growth)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→ </a:t>
            </a:r>
            <a:r>
              <a:rPr sz="1200" dirty="0">
                <a:latin typeface="Georgia"/>
                <a:cs typeface="Georgia"/>
              </a:rPr>
              <a:t>Mitosis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(Division)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6425" y="3793649"/>
            <a:ext cx="422909" cy="380365"/>
          </a:xfrm>
          <a:custGeom>
            <a:avLst/>
            <a:gdLst/>
            <a:ahLst/>
            <a:cxnLst/>
            <a:rect l="l" t="t" r="r" b="b"/>
            <a:pathLst>
              <a:path w="422909" h="380364">
                <a:moveTo>
                  <a:pt x="0" y="0"/>
                </a:moveTo>
                <a:lnTo>
                  <a:pt x="422399" y="0"/>
                </a:lnTo>
                <a:lnTo>
                  <a:pt x="422399" y="380099"/>
                </a:lnTo>
                <a:lnTo>
                  <a:pt x="0" y="380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99450" y="3859563"/>
            <a:ext cx="191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Georgia"/>
                <a:cs typeface="Georgia"/>
              </a:rPr>
              <a:t>2)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79987" y="3963204"/>
            <a:ext cx="846455" cy="41275"/>
            <a:chOff x="6779987" y="3963204"/>
            <a:chExt cx="846455" cy="41275"/>
          </a:xfrm>
        </p:grpSpPr>
        <p:sp>
          <p:nvSpPr>
            <p:cNvPr id="10" name="object 10"/>
            <p:cNvSpPr/>
            <p:nvPr/>
          </p:nvSpPr>
          <p:spPr>
            <a:xfrm>
              <a:off x="6827975" y="3983699"/>
              <a:ext cx="798830" cy="0"/>
            </a:xfrm>
            <a:custGeom>
              <a:avLst/>
              <a:gdLst/>
              <a:ahLst/>
              <a:cxnLst/>
              <a:rect l="l" t="t" r="r" b="b"/>
              <a:pathLst>
                <a:path w="798829">
                  <a:moveTo>
                    <a:pt x="79844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84750" y="39679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43224" y="31465"/>
                  </a:moveTo>
                  <a:lnTo>
                    <a:pt x="0" y="15732"/>
                  </a:lnTo>
                  <a:lnTo>
                    <a:pt x="43224" y="0"/>
                  </a:lnTo>
                  <a:lnTo>
                    <a:pt x="43224" y="31465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4750" y="39679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43224" y="0"/>
                  </a:moveTo>
                  <a:lnTo>
                    <a:pt x="0" y="15732"/>
                  </a:lnTo>
                  <a:lnTo>
                    <a:pt x="43224" y="31465"/>
                  </a:lnTo>
                  <a:lnTo>
                    <a:pt x="43224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Hallmark</a:t>
            </a:r>
            <a:r>
              <a:rPr sz="2600" spc="-100" dirty="0"/>
              <a:t> </a:t>
            </a:r>
            <a:r>
              <a:rPr sz="2600" dirty="0"/>
              <a:t>4:</a:t>
            </a:r>
            <a:r>
              <a:rPr sz="2600" u="none" spc="-85" dirty="0"/>
              <a:t> </a:t>
            </a:r>
            <a:r>
              <a:rPr sz="2600" u="none" dirty="0"/>
              <a:t>Genetic</a:t>
            </a:r>
            <a:r>
              <a:rPr sz="2600" u="none" spc="-95" dirty="0"/>
              <a:t> </a:t>
            </a:r>
            <a:r>
              <a:rPr sz="2600" u="none" spc="-10" dirty="0"/>
              <a:t>Instability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147862" y="903387"/>
            <a:ext cx="8848725" cy="3710304"/>
            <a:chOff x="147862" y="903387"/>
            <a:chExt cx="8848725" cy="3710304"/>
          </a:xfrm>
        </p:grpSpPr>
        <p:sp>
          <p:nvSpPr>
            <p:cNvPr id="4" name="object 4"/>
            <p:cNvSpPr/>
            <p:nvPr/>
          </p:nvSpPr>
          <p:spPr>
            <a:xfrm>
              <a:off x="152624" y="1396900"/>
              <a:ext cx="8839200" cy="3212465"/>
            </a:xfrm>
            <a:custGeom>
              <a:avLst/>
              <a:gdLst/>
              <a:ahLst/>
              <a:cxnLst/>
              <a:rect l="l" t="t" r="r" b="b"/>
              <a:pathLst>
                <a:path w="8839200" h="3212465">
                  <a:moveTo>
                    <a:pt x="4749" y="0"/>
                  </a:moveTo>
                  <a:lnTo>
                    <a:pt x="4749" y="3211974"/>
                  </a:lnTo>
                </a:path>
                <a:path w="8839200" h="3212465">
                  <a:moveTo>
                    <a:pt x="2947824" y="0"/>
                  </a:moveTo>
                  <a:lnTo>
                    <a:pt x="2947824" y="3211974"/>
                  </a:lnTo>
                </a:path>
                <a:path w="8839200" h="3212465">
                  <a:moveTo>
                    <a:pt x="5890899" y="0"/>
                  </a:moveTo>
                  <a:lnTo>
                    <a:pt x="5890899" y="3211974"/>
                  </a:lnTo>
                </a:path>
                <a:path w="8839200" h="3212465">
                  <a:moveTo>
                    <a:pt x="8833974" y="0"/>
                  </a:moveTo>
                  <a:lnTo>
                    <a:pt x="8833974" y="3211974"/>
                  </a:lnTo>
                </a:path>
                <a:path w="8839200" h="3212465">
                  <a:moveTo>
                    <a:pt x="0" y="4749"/>
                  </a:moveTo>
                  <a:lnTo>
                    <a:pt x="8838724" y="4749"/>
                  </a:lnTo>
                </a:path>
                <a:path w="8839200" h="3212465">
                  <a:moveTo>
                    <a:pt x="0" y="1476724"/>
                  </a:moveTo>
                  <a:lnTo>
                    <a:pt x="8838724" y="1476724"/>
                  </a:lnTo>
                </a:path>
                <a:path w="8839200" h="3212465">
                  <a:moveTo>
                    <a:pt x="0" y="3207224"/>
                  </a:moveTo>
                  <a:lnTo>
                    <a:pt x="8838724" y="3207224"/>
                  </a:lnTo>
                </a:path>
              </a:pathLst>
            </a:custGeom>
            <a:ln w="9524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7374" y="908149"/>
              <a:ext cx="5045710" cy="494030"/>
            </a:xfrm>
            <a:custGeom>
              <a:avLst/>
              <a:gdLst/>
              <a:ahLst/>
              <a:cxnLst/>
              <a:rect l="l" t="t" r="r" b="b"/>
              <a:pathLst>
                <a:path w="5045710" h="494030">
                  <a:moveTo>
                    <a:pt x="0" y="0"/>
                  </a:moveTo>
                  <a:lnTo>
                    <a:pt x="5045099" y="0"/>
                  </a:lnTo>
                  <a:lnTo>
                    <a:pt x="5045099" y="493499"/>
                  </a:lnTo>
                  <a:lnTo>
                    <a:pt x="0" y="49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0400" y="971522"/>
            <a:ext cx="48317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Georgia"/>
                <a:cs typeface="Georgia"/>
              </a:rPr>
              <a:t>What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are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3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types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of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cancer-</a:t>
            </a:r>
            <a:r>
              <a:rPr sz="1900" dirty="0">
                <a:latin typeface="Georgia"/>
                <a:cs typeface="Georgia"/>
              </a:rPr>
              <a:t>critical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genes?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9149" y="1541325"/>
            <a:ext cx="8589645" cy="1030605"/>
            <a:chOff x="229149" y="1541325"/>
            <a:chExt cx="8589645" cy="10306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149" y="1541325"/>
              <a:ext cx="2824074" cy="10304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9950" y="1541325"/>
              <a:ext cx="2824074" cy="1030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2425" y="1541325"/>
              <a:ext cx="2585758" cy="1030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1800" y="300350"/>
            <a:ext cx="4774565" cy="608330"/>
          </a:xfrm>
          <a:custGeom>
            <a:avLst/>
            <a:gdLst/>
            <a:ahLst/>
            <a:cxnLst/>
            <a:rect l="l" t="t" r="r" b="b"/>
            <a:pathLst>
              <a:path w="4774565" h="608330">
                <a:moveTo>
                  <a:pt x="0" y="0"/>
                </a:moveTo>
                <a:lnTo>
                  <a:pt x="4774499" y="0"/>
                </a:lnTo>
                <a:lnTo>
                  <a:pt x="4774499" y="607799"/>
                </a:lnTo>
                <a:lnTo>
                  <a:pt x="0" y="607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242" rIns="0" bIns="0" rtlCol="0">
            <a:spAutoFit/>
          </a:bodyPr>
          <a:lstStyle/>
          <a:p>
            <a:pPr marL="178562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Hallmark</a:t>
            </a:r>
            <a:r>
              <a:rPr sz="2600" spc="-100" dirty="0"/>
              <a:t> </a:t>
            </a:r>
            <a:r>
              <a:rPr sz="2600" dirty="0"/>
              <a:t>4:</a:t>
            </a:r>
            <a:r>
              <a:rPr sz="2600" u="none" spc="-85" dirty="0"/>
              <a:t> </a:t>
            </a:r>
            <a:r>
              <a:rPr sz="2600" u="none" dirty="0"/>
              <a:t>Genetic</a:t>
            </a:r>
            <a:r>
              <a:rPr sz="2600" u="none" spc="-95" dirty="0"/>
              <a:t> </a:t>
            </a:r>
            <a:r>
              <a:rPr sz="2600" u="none" spc="-10" dirty="0"/>
              <a:t>Instability</a:t>
            </a:r>
            <a:endParaRPr sz="2600"/>
          </a:p>
        </p:txBody>
      </p:sp>
      <p:grpSp>
        <p:nvGrpSpPr>
          <p:cNvPr id="4" name="object 4"/>
          <p:cNvGrpSpPr/>
          <p:nvPr/>
        </p:nvGrpSpPr>
        <p:grpSpPr>
          <a:xfrm>
            <a:off x="147862" y="903387"/>
            <a:ext cx="8848725" cy="4083050"/>
            <a:chOff x="147862" y="903387"/>
            <a:chExt cx="8848725" cy="4083050"/>
          </a:xfrm>
        </p:grpSpPr>
        <p:sp>
          <p:nvSpPr>
            <p:cNvPr id="5" name="object 5"/>
            <p:cNvSpPr/>
            <p:nvPr/>
          </p:nvSpPr>
          <p:spPr>
            <a:xfrm>
              <a:off x="152624" y="1396900"/>
              <a:ext cx="8839200" cy="3584575"/>
            </a:xfrm>
            <a:custGeom>
              <a:avLst/>
              <a:gdLst/>
              <a:ahLst/>
              <a:cxnLst/>
              <a:rect l="l" t="t" r="r" b="b"/>
              <a:pathLst>
                <a:path w="8839200" h="3584575">
                  <a:moveTo>
                    <a:pt x="4749" y="0"/>
                  </a:moveTo>
                  <a:lnTo>
                    <a:pt x="4749" y="3584549"/>
                  </a:lnTo>
                </a:path>
                <a:path w="8839200" h="3584575">
                  <a:moveTo>
                    <a:pt x="2947824" y="0"/>
                  </a:moveTo>
                  <a:lnTo>
                    <a:pt x="2947824" y="3584549"/>
                  </a:lnTo>
                </a:path>
                <a:path w="8839200" h="3584575">
                  <a:moveTo>
                    <a:pt x="5890899" y="0"/>
                  </a:moveTo>
                  <a:lnTo>
                    <a:pt x="5890899" y="3584549"/>
                  </a:lnTo>
                </a:path>
                <a:path w="8839200" h="3584575">
                  <a:moveTo>
                    <a:pt x="8833974" y="0"/>
                  </a:moveTo>
                  <a:lnTo>
                    <a:pt x="8833974" y="3584549"/>
                  </a:lnTo>
                </a:path>
                <a:path w="8839200" h="3584575">
                  <a:moveTo>
                    <a:pt x="0" y="4749"/>
                  </a:moveTo>
                  <a:lnTo>
                    <a:pt x="8838724" y="4749"/>
                  </a:lnTo>
                </a:path>
                <a:path w="8839200" h="3584575">
                  <a:moveTo>
                    <a:pt x="0" y="1476724"/>
                  </a:moveTo>
                  <a:lnTo>
                    <a:pt x="8838724" y="1476724"/>
                  </a:lnTo>
                </a:path>
                <a:path w="8839200" h="3584575">
                  <a:moveTo>
                    <a:pt x="0" y="3579799"/>
                  </a:moveTo>
                  <a:lnTo>
                    <a:pt x="8838724" y="3579799"/>
                  </a:lnTo>
                </a:path>
              </a:pathLst>
            </a:custGeom>
            <a:ln w="9524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374" y="908149"/>
              <a:ext cx="5045710" cy="494030"/>
            </a:xfrm>
            <a:custGeom>
              <a:avLst/>
              <a:gdLst/>
              <a:ahLst/>
              <a:cxnLst/>
              <a:rect l="l" t="t" r="r" b="b"/>
              <a:pathLst>
                <a:path w="5045710" h="494030">
                  <a:moveTo>
                    <a:pt x="0" y="0"/>
                  </a:moveTo>
                  <a:lnTo>
                    <a:pt x="5045099" y="0"/>
                  </a:lnTo>
                  <a:lnTo>
                    <a:pt x="5045099" y="493499"/>
                  </a:lnTo>
                  <a:lnTo>
                    <a:pt x="0" y="49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0400" y="2939538"/>
            <a:ext cx="1402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Proto-oncogenes: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668" y="3152897"/>
            <a:ext cx="2563495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5080" indent="-3365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48615" algn="l"/>
              </a:tabLst>
            </a:pPr>
            <a:r>
              <a:rPr sz="1400" dirty="0">
                <a:latin typeface="Georgia"/>
                <a:cs typeface="Georgia"/>
              </a:rPr>
              <a:t>Genes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that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promote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the </a:t>
            </a:r>
            <a:r>
              <a:rPr sz="1400" dirty="0">
                <a:latin typeface="Georgia"/>
                <a:cs typeface="Georgia"/>
              </a:rPr>
              <a:t>progression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of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cycle.</a:t>
            </a:r>
            <a:endParaRPr sz="1400">
              <a:latin typeface="Georgia"/>
              <a:cs typeface="Georgia"/>
            </a:endParaRPr>
          </a:p>
          <a:p>
            <a:pPr marL="347980" indent="-335280">
              <a:lnSpc>
                <a:spcPct val="100000"/>
              </a:lnSpc>
              <a:buFont typeface="Arial"/>
              <a:buChar char="●"/>
              <a:tabLst>
                <a:tab pos="347980" algn="l"/>
              </a:tabLst>
            </a:pPr>
            <a:r>
              <a:rPr sz="1400" dirty="0">
                <a:latin typeface="Georgia"/>
                <a:cs typeface="Georgia"/>
              </a:rPr>
              <a:t>“Gain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of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Function”</a:t>
            </a:r>
            <a:endParaRPr sz="1400">
              <a:latin typeface="Georgia"/>
              <a:cs typeface="Georgia"/>
            </a:endParaRPr>
          </a:p>
          <a:p>
            <a:pPr marL="348615" marR="5080" indent="-336550">
              <a:lnSpc>
                <a:spcPct val="100000"/>
              </a:lnSpc>
              <a:buFont typeface="Arial"/>
              <a:buChar char="●"/>
              <a:tabLst>
                <a:tab pos="348615" algn="l"/>
              </a:tabLst>
            </a:pPr>
            <a:r>
              <a:rPr sz="1400" dirty="0">
                <a:latin typeface="Georgia"/>
                <a:cs typeface="Georgia"/>
              </a:rPr>
              <a:t>Oncogenes</a:t>
            </a:r>
            <a:r>
              <a:rPr sz="1400" spc="28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result</a:t>
            </a:r>
            <a:r>
              <a:rPr sz="1400" spc="-25" dirty="0">
                <a:latin typeface="Georgia"/>
                <a:cs typeface="Georgia"/>
              </a:rPr>
              <a:t> in </a:t>
            </a:r>
            <a:r>
              <a:rPr sz="1400" spc="-10" dirty="0">
                <a:latin typeface="Georgia"/>
                <a:cs typeface="Georgia"/>
              </a:rPr>
              <a:t>hyperactivity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of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10" dirty="0">
                <a:latin typeface="Georgia"/>
                <a:cs typeface="Georgia"/>
              </a:rPr>
              <a:t> protein(s) </a:t>
            </a:r>
            <a:r>
              <a:rPr sz="1400" dirty="0">
                <a:latin typeface="Georgia"/>
                <a:cs typeface="Georgia"/>
              </a:rPr>
              <a:t>which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accelerate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the </a:t>
            </a:r>
            <a:r>
              <a:rPr sz="1400" dirty="0">
                <a:latin typeface="Georgia"/>
                <a:cs typeface="Georgia"/>
              </a:rPr>
              <a:t>progression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of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cycle.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3475" y="2939538"/>
            <a:ext cx="2778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Tumor</a:t>
            </a:r>
            <a:r>
              <a:rPr sz="1400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Suppressor</a:t>
            </a:r>
            <a:r>
              <a:rPr sz="1400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Genes:</a:t>
            </a:r>
            <a:endParaRPr sz="1400">
              <a:latin typeface="Georgia"/>
              <a:cs typeface="Georgia"/>
            </a:endParaRPr>
          </a:p>
          <a:p>
            <a:pPr marL="512445" indent="-379095">
              <a:lnSpc>
                <a:spcPct val="100000"/>
              </a:lnSpc>
              <a:buFont typeface="Arial"/>
              <a:buChar char="●"/>
              <a:tabLst>
                <a:tab pos="512445" algn="l"/>
              </a:tabLst>
            </a:pPr>
            <a:r>
              <a:rPr sz="1400" dirty="0">
                <a:latin typeface="Georgia"/>
                <a:cs typeface="Georgia"/>
              </a:rPr>
              <a:t>Genes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that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stop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cycle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4743" y="3366258"/>
            <a:ext cx="263779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eorgia"/>
                <a:cs typeface="Georgia"/>
              </a:rPr>
              <a:t>from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proceeding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forward.</a:t>
            </a:r>
            <a:endParaRPr sz="1400">
              <a:latin typeface="Georgia"/>
              <a:cs typeface="Georgia"/>
            </a:endParaRPr>
          </a:p>
          <a:p>
            <a:pPr marL="347980" indent="-335280">
              <a:lnSpc>
                <a:spcPct val="100000"/>
              </a:lnSpc>
              <a:buFont typeface="Arial"/>
              <a:buChar char="●"/>
              <a:tabLst>
                <a:tab pos="347980" algn="l"/>
              </a:tabLst>
            </a:pPr>
            <a:r>
              <a:rPr sz="1400" dirty="0">
                <a:latin typeface="Georgia"/>
                <a:cs typeface="Georgia"/>
              </a:rPr>
              <a:t>“Loss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of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Function”</a:t>
            </a:r>
            <a:endParaRPr sz="1400">
              <a:latin typeface="Georgia"/>
              <a:cs typeface="Georgia"/>
            </a:endParaRPr>
          </a:p>
          <a:p>
            <a:pPr marL="348615" marR="5080" indent="-336550">
              <a:lnSpc>
                <a:spcPct val="100000"/>
              </a:lnSpc>
              <a:buFont typeface="Arial"/>
              <a:buChar char="●"/>
              <a:tabLst>
                <a:tab pos="348615" algn="l"/>
              </a:tabLst>
            </a:pPr>
            <a:r>
              <a:rPr sz="1400" dirty="0">
                <a:latin typeface="Georgia"/>
                <a:cs typeface="Georgia"/>
              </a:rPr>
              <a:t>The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loss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of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tumor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suppressor </a:t>
            </a:r>
            <a:r>
              <a:rPr sz="1400" dirty="0">
                <a:latin typeface="Georgia"/>
                <a:cs typeface="Georgia"/>
              </a:rPr>
              <a:t>genes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(usually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both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copies) </a:t>
            </a:r>
            <a:r>
              <a:rPr sz="1400" dirty="0">
                <a:latin typeface="Georgia"/>
                <a:cs typeface="Georgia"/>
              </a:rPr>
              <a:t>results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inability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to </a:t>
            </a:r>
            <a:r>
              <a:rPr sz="1400" dirty="0">
                <a:latin typeface="Georgia"/>
                <a:cs typeface="Georgia"/>
              </a:rPr>
              <a:t>inhibit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progression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of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the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cycle.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6549" y="2939029"/>
            <a:ext cx="16732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DNA</a:t>
            </a:r>
            <a:r>
              <a:rPr sz="15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5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Repair</a:t>
            </a:r>
            <a:r>
              <a:rPr sz="15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5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Genes: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0087" y="3167629"/>
            <a:ext cx="2077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417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56235" algn="l"/>
              </a:tabLst>
            </a:pPr>
            <a:r>
              <a:rPr sz="1500" dirty="0">
                <a:latin typeface="Georgia"/>
                <a:cs typeface="Georgia"/>
              </a:rPr>
              <a:t>Genes</a:t>
            </a:r>
            <a:r>
              <a:rPr sz="1500" spc="-4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that</a:t>
            </a:r>
            <a:r>
              <a:rPr sz="1500" spc="-4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maintain </a:t>
            </a:r>
            <a:r>
              <a:rPr sz="1500" dirty="0">
                <a:latin typeface="Georgia"/>
                <a:cs typeface="Georgia"/>
              </a:rPr>
              <a:t>genomic</a:t>
            </a:r>
            <a:r>
              <a:rPr sz="1500" spc="-3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stability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0400" y="971522"/>
            <a:ext cx="48317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Georgia"/>
                <a:cs typeface="Georgia"/>
              </a:rPr>
              <a:t>What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are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3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types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of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cancer-</a:t>
            </a:r>
            <a:r>
              <a:rPr sz="1900" dirty="0">
                <a:latin typeface="Georgia"/>
                <a:cs typeface="Georgia"/>
              </a:rPr>
              <a:t>critical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genes?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9149" y="1541325"/>
            <a:ext cx="8589645" cy="1030605"/>
            <a:chOff x="229149" y="1541325"/>
            <a:chExt cx="8589645" cy="103060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149" y="1541325"/>
              <a:ext cx="2824074" cy="10304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2425" y="1541325"/>
              <a:ext cx="2585758" cy="10304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9950" y="1541325"/>
              <a:ext cx="2824074" cy="1030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840"/>
            <a:ext cx="6507842" cy="47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949" y="170250"/>
            <a:ext cx="441579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Proto-Oncogenes</a:t>
            </a:r>
            <a:r>
              <a:rPr sz="2300" spc="65" dirty="0"/>
              <a:t> </a:t>
            </a:r>
            <a:r>
              <a:rPr sz="2300" dirty="0">
                <a:latin typeface="Times New Roman"/>
                <a:cs typeface="Times New Roman"/>
              </a:rPr>
              <a:t>→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spc="-10" dirty="0"/>
              <a:t>Oncogenes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850" y="878950"/>
            <a:ext cx="7667625" cy="4876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sz="1900" dirty="0">
                <a:latin typeface="Georgia"/>
                <a:cs typeface="Georgia"/>
              </a:rPr>
              <a:t>What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are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different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ways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that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proto-</a:t>
            </a:r>
            <a:r>
              <a:rPr sz="1900" dirty="0">
                <a:latin typeface="Georgia"/>
                <a:cs typeface="Georgia"/>
              </a:rPr>
              <a:t>oncogenes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become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oncogenes?</a:t>
            </a:r>
            <a:endParaRPr sz="19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9537" y="2267987"/>
          <a:ext cx="8735059" cy="2484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5550" y="2534499"/>
            <a:ext cx="2115400" cy="820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000" y="2370387"/>
            <a:ext cx="1552088" cy="114867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715674" y="2370400"/>
            <a:ext cx="1813560" cy="1264920"/>
            <a:chOff x="4715674" y="2370400"/>
            <a:chExt cx="1813560" cy="12649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5674" y="2370400"/>
              <a:ext cx="1813275" cy="12643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93274" y="2777250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h="225425">
                  <a:moveTo>
                    <a:pt x="0" y="0"/>
                  </a:moveTo>
                  <a:lnTo>
                    <a:pt x="0" y="225299"/>
                  </a:lnTo>
                </a:path>
              </a:pathLst>
            </a:custGeom>
            <a:ln w="3809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916225" y="2370400"/>
            <a:ext cx="1606550" cy="1264920"/>
            <a:chOff x="6916225" y="2370400"/>
            <a:chExt cx="1606550" cy="12649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6225" y="2370400"/>
              <a:ext cx="1606375" cy="12643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98350" y="2850200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3809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387537" y="1523800"/>
            <a:ext cx="2060575" cy="506730"/>
            <a:chOff x="3387537" y="1523800"/>
            <a:chExt cx="2060575" cy="50673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6557" y="1533325"/>
              <a:ext cx="2031979" cy="4871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392299" y="1528562"/>
              <a:ext cx="2051050" cy="497205"/>
            </a:xfrm>
            <a:custGeom>
              <a:avLst/>
              <a:gdLst/>
              <a:ahLst/>
              <a:cxnLst/>
              <a:rect l="l" t="t" r="r" b="b"/>
              <a:pathLst>
                <a:path w="2051050" h="497205">
                  <a:moveTo>
                    <a:pt x="0" y="0"/>
                  </a:moveTo>
                  <a:lnTo>
                    <a:pt x="2050999" y="0"/>
                  </a:lnTo>
                  <a:lnTo>
                    <a:pt x="2050999" y="496724"/>
                  </a:lnTo>
                  <a:lnTo>
                    <a:pt x="0" y="4967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95799" y="1650100"/>
            <a:ext cx="2266950" cy="33909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Normal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Proto-Oncogene: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949" y="170250"/>
            <a:ext cx="441579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Proto-Oncogenes</a:t>
            </a:r>
            <a:r>
              <a:rPr sz="2300" spc="65" dirty="0"/>
              <a:t> </a:t>
            </a:r>
            <a:r>
              <a:rPr sz="2300" dirty="0">
                <a:latin typeface="Times New Roman"/>
                <a:cs typeface="Times New Roman"/>
              </a:rPr>
              <a:t>→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spc="-10" dirty="0"/>
              <a:t>Oncogenes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850" y="878950"/>
            <a:ext cx="7667625" cy="4876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sz="1900" dirty="0">
                <a:latin typeface="Georgia"/>
                <a:cs typeface="Georgia"/>
              </a:rPr>
              <a:t>What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are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different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ways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that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proto-</a:t>
            </a:r>
            <a:r>
              <a:rPr sz="1900" dirty="0">
                <a:latin typeface="Georgia"/>
                <a:cs typeface="Georgia"/>
              </a:rPr>
              <a:t>oncogenes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become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oncogenes?</a:t>
            </a:r>
            <a:endParaRPr sz="19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9537" y="2182937"/>
          <a:ext cx="8841739" cy="2726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525">
                <a:tc>
                  <a:txBody>
                    <a:bodyPr/>
                    <a:lstStyle/>
                    <a:p>
                      <a:pPr marL="85725" marR="895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gene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is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translocated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and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placed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under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new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promoter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that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expresses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gene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with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greater</a:t>
                      </a:r>
                      <a:r>
                        <a:rPr sz="12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frequency,</a:t>
                      </a:r>
                      <a:r>
                        <a:rPr sz="12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resulting</a:t>
                      </a:r>
                      <a:r>
                        <a:rPr sz="1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in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production</a:t>
                      </a:r>
                      <a:r>
                        <a:rPr sz="1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excess proteins.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844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gene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is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duplicated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on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the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same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chromosome.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expression</a:t>
                      </a:r>
                      <a:r>
                        <a:rPr sz="1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multiple</a:t>
                      </a:r>
                      <a:r>
                        <a:rPr sz="1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copies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same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gene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results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in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the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production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excess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proteins.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7314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There</a:t>
                      </a:r>
                      <a:r>
                        <a:rPr sz="1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is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point</a:t>
                      </a:r>
                      <a:r>
                        <a:rPr sz="1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mutation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in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 control elements/ promoter.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gene</a:t>
                      </a:r>
                      <a:r>
                        <a:rPr sz="1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is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expressed</a:t>
                      </a:r>
                      <a:r>
                        <a:rPr sz="1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with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greater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frequency,</a:t>
                      </a:r>
                      <a:r>
                        <a:rPr sz="1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resulting</a:t>
                      </a:r>
                      <a:r>
                        <a:rPr sz="1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in</a:t>
                      </a:r>
                      <a:r>
                        <a:rPr sz="1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production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excess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proteins.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812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There</a:t>
                      </a:r>
                      <a:r>
                        <a:rPr sz="1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is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point</a:t>
                      </a:r>
                      <a:r>
                        <a:rPr sz="1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mutation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in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gene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itself.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expression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gene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results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in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protein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that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is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always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active/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resistant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degradation.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5550" y="2534499"/>
            <a:ext cx="2115400" cy="820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000" y="2370387"/>
            <a:ext cx="1552088" cy="114867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715674" y="2370400"/>
            <a:ext cx="1813560" cy="1264920"/>
            <a:chOff x="4715674" y="2370400"/>
            <a:chExt cx="1813560" cy="12649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5674" y="2370400"/>
              <a:ext cx="1813275" cy="12643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93274" y="2777250"/>
              <a:ext cx="0" cy="225425"/>
            </a:xfrm>
            <a:custGeom>
              <a:avLst/>
              <a:gdLst/>
              <a:ahLst/>
              <a:cxnLst/>
              <a:rect l="l" t="t" r="r" b="b"/>
              <a:pathLst>
                <a:path h="225425">
                  <a:moveTo>
                    <a:pt x="0" y="0"/>
                  </a:moveTo>
                  <a:lnTo>
                    <a:pt x="0" y="225299"/>
                  </a:lnTo>
                </a:path>
              </a:pathLst>
            </a:custGeom>
            <a:ln w="3809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916225" y="2370400"/>
            <a:ext cx="1606550" cy="1264920"/>
            <a:chOff x="6916225" y="2370400"/>
            <a:chExt cx="1606550" cy="12649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6225" y="2370400"/>
              <a:ext cx="1606375" cy="12643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98350" y="2850200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3809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387537" y="1523800"/>
            <a:ext cx="2060575" cy="506730"/>
            <a:chOff x="3387537" y="1523800"/>
            <a:chExt cx="2060575" cy="50673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6557" y="1533325"/>
              <a:ext cx="2031979" cy="4871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392299" y="1528562"/>
              <a:ext cx="2051050" cy="497205"/>
            </a:xfrm>
            <a:custGeom>
              <a:avLst/>
              <a:gdLst/>
              <a:ahLst/>
              <a:cxnLst/>
              <a:rect l="l" t="t" r="r" b="b"/>
              <a:pathLst>
                <a:path w="2051050" h="497205">
                  <a:moveTo>
                    <a:pt x="0" y="0"/>
                  </a:moveTo>
                  <a:lnTo>
                    <a:pt x="2050999" y="0"/>
                  </a:lnTo>
                  <a:lnTo>
                    <a:pt x="2050999" y="496724"/>
                  </a:lnTo>
                  <a:lnTo>
                    <a:pt x="0" y="4967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95799" y="1650100"/>
            <a:ext cx="2266950" cy="33909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Normal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Proto-Oncogene: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500" y="300350"/>
            <a:ext cx="487870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Oncogene</a:t>
            </a:r>
            <a:r>
              <a:rPr sz="2300" spc="65" dirty="0"/>
              <a:t> </a:t>
            </a:r>
            <a:r>
              <a:rPr sz="2300" dirty="0"/>
              <a:t>Example:</a:t>
            </a:r>
            <a:r>
              <a:rPr sz="2300" u="none" spc="80" dirty="0"/>
              <a:t> </a:t>
            </a:r>
            <a:r>
              <a:rPr sz="2300" u="none" dirty="0"/>
              <a:t>BCR-ABl</a:t>
            </a:r>
            <a:r>
              <a:rPr sz="2300" u="none" spc="65" dirty="0"/>
              <a:t> </a:t>
            </a:r>
            <a:r>
              <a:rPr sz="2300" u="none" spc="-20" dirty="0"/>
              <a:t>Gene</a:t>
            </a:r>
            <a:endParaRPr sz="2300"/>
          </a:p>
        </p:txBody>
      </p:sp>
      <p:grpSp>
        <p:nvGrpSpPr>
          <p:cNvPr id="3" name="object 3"/>
          <p:cNvGrpSpPr/>
          <p:nvPr/>
        </p:nvGrpSpPr>
        <p:grpSpPr>
          <a:xfrm>
            <a:off x="124299" y="958225"/>
            <a:ext cx="5838825" cy="3892550"/>
            <a:chOff x="124299" y="958225"/>
            <a:chExt cx="5838825" cy="3892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49" y="967750"/>
              <a:ext cx="5798851" cy="3873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9062" y="962987"/>
              <a:ext cx="5829300" cy="3883025"/>
            </a:xfrm>
            <a:custGeom>
              <a:avLst/>
              <a:gdLst/>
              <a:ahLst/>
              <a:cxnLst/>
              <a:rect l="l" t="t" r="r" b="b"/>
              <a:pathLst>
                <a:path w="5829300" h="3883025">
                  <a:moveTo>
                    <a:pt x="0" y="0"/>
                  </a:moveTo>
                  <a:lnTo>
                    <a:pt x="5829101" y="0"/>
                  </a:lnTo>
                  <a:lnTo>
                    <a:pt x="5829101" y="3882925"/>
                  </a:lnTo>
                  <a:lnTo>
                    <a:pt x="0" y="388292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91999" y="1597424"/>
            <a:ext cx="2770505" cy="226695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542925" marR="227329" indent="-382270">
              <a:lnSpc>
                <a:spcPct val="100000"/>
              </a:lnSpc>
              <a:spcBef>
                <a:spcPts val="615"/>
              </a:spcBef>
              <a:buAutoNum type="arabicParenR"/>
              <a:tabLst>
                <a:tab pos="542925" algn="l"/>
              </a:tabLst>
            </a:pPr>
            <a:r>
              <a:rPr sz="1500" dirty="0">
                <a:latin typeface="Georgia"/>
                <a:cs typeface="Georgia"/>
              </a:rPr>
              <a:t>What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does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bcr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gene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on </a:t>
            </a:r>
            <a:r>
              <a:rPr sz="1500" spc="-10" dirty="0">
                <a:latin typeface="Georgia"/>
                <a:cs typeface="Georgia"/>
              </a:rPr>
              <a:t>chromosome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22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encode </a:t>
            </a:r>
            <a:r>
              <a:rPr sz="1500" dirty="0">
                <a:latin typeface="Georgia"/>
                <a:cs typeface="Georgia"/>
              </a:rPr>
              <a:t>for?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What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does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abl </a:t>
            </a:r>
            <a:r>
              <a:rPr sz="1500" dirty="0">
                <a:latin typeface="Georgia"/>
                <a:cs typeface="Georgia"/>
              </a:rPr>
              <a:t>gene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on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chromosome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-50" dirty="0">
                <a:latin typeface="Georgia"/>
                <a:cs typeface="Georgia"/>
              </a:rPr>
              <a:t>9 </a:t>
            </a:r>
            <a:r>
              <a:rPr sz="1500" dirty="0">
                <a:latin typeface="Georgia"/>
                <a:cs typeface="Georgia"/>
              </a:rPr>
              <a:t>code</a:t>
            </a:r>
            <a:r>
              <a:rPr sz="1500" spc="-20" dirty="0">
                <a:latin typeface="Georgia"/>
                <a:cs typeface="Georgia"/>
              </a:rPr>
              <a:t> for?</a:t>
            </a:r>
            <a:endParaRPr sz="1500">
              <a:latin typeface="Georgia"/>
              <a:cs typeface="Georgia"/>
            </a:endParaRPr>
          </a:p>
          <a:p>
            <a:pPr marL="542925" marR="225425" indent="-407034">
              <a:lnSpc>
                <a:spcPct val="100000"/>
              </a:lnSpc>
              <a:buAutoNum type="arabicParenR"/>
              <a:tabLst>
                <a:tab pos="542925" algn="l"/>
              </a:tabLst>
            </a:pPr>
            <a:r>
              <a:rPr sz="1500" dirty="0">
                <a:latin typeface="Georgia"/>
                <a:cs typeface="Georgia"/>
              </a:rPr>
              <a:t>How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is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philadelphia chromosome </a:t>
            </a:r>
            <a:r>
              <a:rPr sz="1500" dirty="0">
                <a:latin typeface="Georgia"/>
                <a:cs typeface="Georgia"/>
              </a:rPr>
              <a:t>(specifically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bcr-</a:t>
            </a:r>
            <a:r>
              <a:rPr sz="1500" spc="-25" dirty="0">
                <a:latin typeface="Georgia"/>
                <a:cs typeface="Georgia"/>
              </a:rPr>
              <a:t>abl </a:t>
            </a:r>
            <a:r>
              <a:rPr sz="1500" dirty="0">
                <a:latin typeface="Georgia"/>
                <a:cs typeface="Georgia"/>
              </a:rPr>
              <a:t>gene)</a:t>
            </a:r>
            <a:r>
              <a:rPr sz="1500" spc="-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formed?</a:t>
            </a:r>
            <a:endParaRPr sz="15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500" y="300350"/>
            <a:ext cx="487870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Oncogene</a:t>
            </a:r>
            <a:r>
              <a:rPr sz="2300" spc="65" dirty="0"/>
              <a:t> </a:t>
            </a:r>
            <a:r>
              <a:rPr sz="2300" dirty="0"/>
              <a:t>Example:</a:t>
            </a:r>
            <a:r>
              <a:rPr sz="2300" u="none" spc="80" dirty="0"/>
              <a:t> </a:t>
            </a:r>
            <a:r>
              <a:rPr sz="2300" u="none" dirty="0"/>
              <a:t>BCR-ABl</a:t>
            </a:r>
            <a:r>
              <a:rPr sz="2300" u="none" spc="65" dirty="0"/>
              <a:t> </a:t>
            </a:r>
            <a:r>
              <a:rPr sz="2300" u="none" spc="-20" dirty="0"/>
              <a:t>Gene</a:t>
            </a:r>
            <a:endParaRPr sz="2300"/>
          </a:p>
        </p:txBody>
      </p:sp>
      <p:grpSp>
        <p:nvGrpSpPr>
          <p:cNvPr id="3" name="object 3"/>
          <p:cNvGrpSpPr/>
          <p:nvPr/>
        </p:nvGrpSpPr>
        <p:grpSpPr>
          <a:xfrm>
            <a:off x="124299" y="958225"/>
            <a:ext cx="5838825" cy="3892550"/>
            <a:chOff x="124299" y="958225"/>
            <a:chExt cx="5838825" cy="3892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49" y="967750"/>
              <a:ext cx="5798851" cy="3873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9062" y="962987"/>
              <a:ext cx="5829300" cy="3883025"/>
            </a:xfrm>
            <a:custGeom>
              <a:avLst/>
              <a:gdLst/>
              <a:ahLst/>
              <a:cxnLst/>
              <a:rect l="l" t="t" r="r" b="b"/>
              <a:pathLst>
                <a:path w="5829300" h="3883025">
                  <a:moveTo>
                    <a:pt x="0" y="0"/>
                  </a:moveTo>
                  <a:lnTo>
                    <a:pt x="5829101" y="0"/>
                  </a:lnTo>
                  <a:lnTo>
                    <a:pt x="5829101" y="3882925"/>
                  </a:lnTo>
                  <a:lnTo>
                    <a:pt x="0" y="388292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59425" y="1587450"/>
            <a:ext cx="3084830" cy="29235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542925" marR="98425" indent="-382270">
              <a:lnSpc>
                <a:spcPct val="100000"/>
              </a:lnSpc>
              <a:spcBef>
                <a:spcPts val="615"/>
              </a:spcBef>
              <a:buAutoNum type="arabicParenR"/>
              <a:tabLst>
                <a:tab pos="542925" algn="l"/>
              </a:tabLst>
            </a:pPr>
            <a:r>
              <a:rPr sz="1500" dirty="0">
                <a:latin typeface="Georgia"/>
                <a:cs typeface="Georgia"/>
              </a:rPr>
              <a:t>The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bcr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gene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codes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for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spc="-50" dirty="0">
                <a:latin typeface="Georgia"/>
                <a:cs typeface="Georgia"/>
              </a:rPr>
              <a:t>a </a:t>
            </a:r>
            <a:r>
              <a:rPr sz="1500" dirty="0">
                <a:latin typeface="Georgia"/>
                <a:cs typeface="Georgia"/>
              </a:rPr>
              <a:t>receptor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tyrosine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kinase.</a:t>
            </a:r>
            <a:r>
              <a:rPr sz="1500" spc="-35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The </a:t>
            </a:r>
            <a:r>
              <a:rPr sz="1500" dirty="0">
                <a:latin typeface="Georgia"/>
                <a:cs typeface="Georgia"/>
              </a:rPr>
              <a:t>abl</a:t>
            </a:r>
            <a:r>
              <a:rPr sz="1500" spc="-3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gene</a:t>
            </a:r>
            <a:r>
              <a:rPr sz="1500" spc="-3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codes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for</a:t>
            </a:r>
            <a:r>
              <a:rPr sz="1500" spc="-35" dirty="0">
                <a:latin typeface="Georgia"/>
                <a:cs typeface="Georgia"/>
              </a:rPr>
              <a:t> </a:t>
            </a:r>
            <a:r>
              <a:rPr sz="1500" spc="-60" dirty="0">
                <a:latin typeface="Georgia"/>
                <a:cs typeface="Georgia"/>
              </a:rPr>
              <a:t>a</a:t>
            </a:r>
            <a:endParaRPr sz="1500">
              <a:latin typeface="Georgia"/>
              <a:cs typeface="Georgia"/>
            </a:endParaRPr>
          </a:p>
          <a:p>
            <a:pPr marL="542925">
              <a:lnSpc>
                <a:spcPct val="100000"/>
              </a:lnSpc>
            </a:pPr>
            <a:r>
              <a:rPr sz="1500" spc="-20" dirty="0">
                <a:latin typeface="Georgia"/>
                <a:cs typeface="Georgia"/>
              </a:rPr>
              <a:t>non-</a:t>
            </a:r>
            <a:r>
              <a:rPr sz="1500" spc="-10" dirty="0">
                <a:latin typeface="Georgia"/>
                <a:cs typeface="Georgia"/>
              </a:rPr>
              <a:t>receptor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tyrosine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kinase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500">
              <a:latin typeface="Georgia"/>
              <a:cs typeface="Georgia"/>
            </a:endParaRPr>
          </a:p>
          <a:p>
            <a:pPr marL="542925" marR="140970" indent="-407034">
              <a:lnSpc>
                <a:spcPct val="100000"/>
              </a:lnSpc>
              <a:buAutoNum type="arabicParenR" startAt="2"/>
              <a:tabLst>
                <a:tab pos="542925" algn="l"/>
              </a:tabLst>
            </a:pPr>
            <a:r>
              <a:rPr sz="1500" dirty="0">
                <a:latin typeface="Georgia"/>
                <a:cs typeface="Georgia"/>
              </a:rPr>
              <a:t>There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is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a</a:t>
            </a:r>
            <a:r>
              <a:rPr sz="1500" spc="-10" dirty="0">
                <a:latin typeface="Georgia"/>
                <a:cs typeface="Georgia"/>
              </a:rPr>
              <a:t> reciprocal </a:t>
            </a:r>
            <a:r>
              <a:rPr sz="1500" dirty="0">
                <a:latin typeface="Georgia"/>
                <a:cs typeface="Georgia"/>
              </a:rPr>
              <a:t>translocation</a:t>
            </a:r>
            <a:r>
              <a:rPr sz="1500" spc="-6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between chromosome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9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and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22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(they </a:t>
            </a:r>
            <a:r>
              <a:rPr sz="1500" dirty="0">
                <a:latin typeface="Georgia"/>
                <a:cs typeface="Georgia"/>
              </a:rPr>
              <a:t>swap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DNA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segments).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The </a:t>
            </a:r>
            <a:r>
              <a:rPr sz="1500" dirty="0">
                <a:latin typeface="Georgia"/>
                <a:cs typeface="Georgia"/>
              </a:rPr>
              <a:t>translocation</a:t>
            </a:r>
            <a:r>
              <a:rPr sz="1500" spc="-6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forms</a:t>
            </a:r>
            <a:r>
              <a:rPr sz="1500" spc="-65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the </a:t>
            </a:r>
            <a:r>
              <a:rPr sz="1500" dirty="0">
                <a:latin typeface="Georgia"/>
                <a:cs typeface="Georgia"/>
              </a:rPr>
              <a:t>philadelphia</a:t>
            </a:r>
            <a:r>
              <a:rPr sz="1500" spc="-6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chromosome </a:t>
            </a:r>
            <a:r>
              <a:rPr sz="1500" dirty="0">
                <a:latin typeface="Georgia"/>
                <a:cs typeface="Georgia"/>
              </a:rPr>
              <a:t>(changed</a:t>
            </a:r>
            <a:r>
              <a:rPr sz="1500" spc="-3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chromosome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22).</a:t>
            </a:r>
            <a:r>
              <a:rPr sz="1500" spc="-35" dirty="0">
                <a:latin typeface="Georgia"/>
                <a:cs typeface="Georgia"/>
              </a:rPr>
              <a:t> </a:t>
            </a:r>
            <a:r>
              <a:rPr sz="1500" spc="-50" dirty="0">
                <a:latin typeface="Georgia"/>
                <a:cs typeface="Georgia"/>
              </a:rPr>
              <a:t>.</a:t>
            </a:r>
            <a:endParaRPr sz="15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500" y="300350"/>
            <a:ext cx="487870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Oncogene</a:t>
            </a:r>
            <a:r>
              <a:rPr sz="2300" spc="65" dirty="0"/>
              <a:t> </a:t>
            </a:r>
            <a:r>
              <a:rPr sz="2300" dirty="0"/>
              <a:t>Example:</a:t>
            </a:r>
            <a:r>
              <a:rPr sz="2300" u="none" spc="80" dirty="0"/>
              <a:t> </a:t>
            </a:r>
            <a:r>
              <a:rPr sz="2300" u="none" dirty="0"/>
              <a:t>BCR-ABl</a:t>
            </a:r>
            <a:r>
              <a:rPr sz="2300" u="none" spc="65" dirty="0"/>
              <a:t> </a:t>
            </a:r>
            <a:r>
              <a:rPr sz="2300" u="none" spc="-20" dirty="0"/>
              <a:t>Gene</a:t>
            </a:r>
            <a:endParaRPr sz="2300"/>
          </a:p>
        </p:txBody>
      </p:sp>
      <p:grpSp>
        <p:nvGrpSpPr>
          <p:cNvPr id="3" name="object 3"/>
          <p:cNvGrpSpPr/>
          <p:nvPr/>
        </p:nvGrpSpPr>
        <p:grpSpPr>
          <a:xfrm>
            <a:off x="142875" y="1117300"/>
            <a:ext cx="8745220" cy="3754120"/>
            <a:chOff x="142875" y="1117300"/>
            <a:chExt cx="8745220" cy="3754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532" y="1338737"/>
              <a:ext cx="4779125" cy="35230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637" y="1122062"/>
              <a:ext cx="5134610" cy="3744595"/>
            </a:xfrm>
            <a:custGeom>
              <a:avLst/>
              <a:gdLst/>
              <a:ahLst/>
              <a:cxnLst/>
              <a:rect l="l" t="t" r="r" b="b"/>
              <a:pathLst>
                <a:path w="5134610" h="3744595">
                  <a:moveTo>
                    <a:pt x="0" y="0"/>
                  </a:moveTo>
                  <a:lnTo>
                    <a:pt x="5134449" y="0"/>
                  </a:lnTo>
                  <a:lnTo>
                    <a:pt x="5134449" y="3744474"/>
                  </a:lnTo>
                  <a:lnTo>
                    <a:pt x="0" y="37444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4099" y="3157575"/>
              <a:ext cx="1136650" cy="0"/>
            </a:xfrm>
            <a:custGeom>
              <a:avLst/>
              <a:gdLst/>
              <a:ahLst/>
              <a:cxnLst/>
              <a:rect l="l" t="t" r="r" b="b"/>
              <a:pathLst>
                <a:path w="1136650">
                  <a:moveTo>
                    <a:pt x="113624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20874" y="31418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31465"/>
                  </a:moveTo>
                  <a:lnTo>
                    <a:pt x="0" y="15732"/>
                  </a:lnTo>
                  <a:lnTo>
                    <a:pt x="43225" y="0"/>
                  </a:lnTo>
                  <a:lnTo>
                    <a:pt x="43225" y="31465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0874" y="31418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0"/>
                  </a:moveTo>
                  <a:lnTo>
                    <a:pt x="0" y="15732"/>
                  </a:lnTo>
                  <a:lnTo>
                    <a:pt x="43225" y="31465"/>
                  </a:lnTo>
                  <a:lnTo>
                    <a:pt x="43225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00349" y="2269400"/>
              <a:ext cx="2982595" cy="1670685"/>
            </a:xfrm>
            <a:custGeom>
              <a:avLst/>
              <a:gdLst/>
              <a:ahLst/>
              <a:cxnLst/>
              <a:rect l="l" t="t" r="r" b="b"/>
              <a:pathLst>
                <a:path w="2982595" h="1670685">
                  <a:moveTo>
                    <a:pt x="0" y="0"/>
                  </a:moveTo>
                  <a:lnTo>
                    <a:pt x="2982599" y="0"/>
                  </a:lnTo>
                  <a:lnTo>
                    <a:pt x="2982599" y="1670399"/>
                  </a:lnTo>
                  <a:lnTo>
                    <a:pt x="0" y="167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73374" y="2334297"/>
            <a:ext cx="276733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Georgia"/>
                <a:cs typeface="Georgia"/>
              </a:rPr>
              <a:t>The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Bcr/Abl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gene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is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located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on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philadelphia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chromosome.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600">
              <a:latin typeface="Georgia"/>
              <a:cs typeface="Georgia"/>
            </a:endParaRPr>
          </a:p>
          <a:p>
            <a:pPr marL="12700" marR="43180">
              <a:lnSpc>
                <a:spcPct val="100000"/>
              </a:lnSpc>
            </a:pPr>
            <a:r>
              <a:rPr sz="1600" dirty="0">
                <a:latin typeface="Georgia"/>
                <a:cs typeface="Georgia"/>
              </a:rPr>
              <a:t>The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5’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gene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comes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from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bcr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gene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and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3’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the </a:t>
            </a:r>
            <a:r>
              <a:rPr sz="1600" dirty="0">
                <a:latin typeface="Georgia"/>
                <a:cs typeface="Georgia"/>
              </a:rPr>
              <a:t>gene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comes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from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abl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gene.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850" y="128024"/>
            <a:ext cx="487870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Oncogene</a:t>
            </a:r>
            <a:r>
              <a:rPr sz="2300" spc="65" dirty="0"/>
              <a:t> </a:t>
            </a:r>
            <a:r>
              <a:rPr sz="2300" dirty="0"/>
              <a:t>Example:</a:t>
            </a:r>
            <a:r>
              <a:rPr sz="2300" u="none" spc="80" dirty="0"/>
              <a:t> </a:t>
            </a:r>
            <a:r>
              <a:rPr sz="2300" u="none" dirty="0"/>
              <a:t>BCR-ABl</a:t>
            </a:r>
            <a:r>
              <a:rPr sz="2300" u="none" spc="65" dirty="0"/>
              <a:t> </a:t>
            </a:r>
            <a:r>
              <a:rPr sz="2300" u="none" spc="-20" dirty="0"/>
              <a:t>Gene</a:t>
            </a:r>
            <a:endParaRPr sz="2300"/>
          </a:p>
        </p:txBody>
      </p:sp>
      <p:grpSp>
        <p:nvGrpSpPr>
          <p:cNvPr id="3" name="object 3"/>
          <p:cNvGrpSpPr/>
          <p:nvPr/>
        </p:nvGrpSpPr>
        <p:grpSpPr>
          <a:xfrm>
            <a:off x="250275" y="832349"/>
            <a:ext cx="4453255" cy="4171950"/>
            <a:chOff x="250275" y="832349"/>
            <a:chExt cx="4453255" cy="4171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800" y="841874"/>
              <a:ext cx="4434199" cy="4152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5037" y="837112"/>
              <a:ext cx="4443730" cy="4162425"/>
            </a:xfrm>
            <a:custGeom>
              <a:avLst/>
              <a:gdLst/>
              <a:ahLst/>
              <a:cxnLst/>
              <a:rect l="l" t="t" r="r" b="b"/>
              <a:pathLst>
                <a:path w="4443730" h="4162425">
                  <a:moveTo>
                    <a:pt x="0" y="0"/>
                  </a:moveTo>
                  <a:lnTo>
                    <a:pt x="4443724" y="0"/>
                  </a:lnTo>
                  <a:lnTo>
                    <a:pt x="4443724" y="4161975"/>
                  </a:lnTo>
                  <a:lnTo>
                    <a:pt x="0" y="41619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83350" y="1792149"/>
            <a:ext cx="3208655" cy="121983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542925" marR="467359" indent="-453390">
              <a:lnSpc>
                <a:spcPct val="100000"/>
              </a:lnSpc>
              <a:spcBef>
                <a:spcPts val="585"/>
              </a:spcBef>
              <a:tabLst>
                <a:tab pos="542290" algn="l"/>
              </a:tabLst>
            </a:pPr>
            <a:r>
              <a:rPr sz="2200" spc="-25" dirty="0">
                <a:latin typeface="Georgia"/>
                <a:cs typeface="Georgia"/>
              </a:rPr>
              <a:t>1)</a:t>
            </a:r>
            <a:r>
              <a:rPr sz="2200" dirty="0">
                <a:latin typeface="Georgia"/>
                <a:cs typeface="Georgia"/>
              </a:rPr>
              <a:t>	What</a:t>
            </a:r>
            <a:r>
              <a:rPr sz="2200" spc="-5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does</a:t>
            </a:r>
            <a:r>
              <a:rPr sz="2200" spc="-45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the </a:t>
            </a:r>
            <a:r>
              <a:rPr sz="2200" dirty="0">
                <a:latin typeface="Georgia"/>
                <a:cs typeface="Georgia"/>
              </a:rPr>
              <a:t>bcr/abl</a:t>
            </a:r>
            <a:r>
              <a:rPr sz="2200" spc="-9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gene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code for?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850" y="128024"/>
            <a:ext cx="487870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Oncogene</a:t>
            </a:r>
            <a:r>
              <a:rPr sz="2300" spc="65" dirty="0"/>
              <a:t> </a:t>
            </a:r>
            <a:r>
              <a:rPr sz="2300" dirty="0"/>
              <a:t>Example:</a:t>
            </a:r>
            <a:r>
              <a:rPr sz="2300" u="none" spc="80" dirty="0"/>
              <a:t> </a:t>
            </a:r>
            <a:r>
              <a:rPr sz="2300" u="none" dirty="0"/>
              <a:t>BCR-ABl</a:t>
            </a:r>
            <a:r>
              <a:rPr sz="2300" u="none" spc="65" dirty="0"/>
              <a:t> </a:t>
            </a:r>
            <a:r>
              <a:rPr sz="2300" u="none" spc="-20" dirty="0"/>
              <a:t>Gene</a:t>
            </a:r>
            <a:endParaRPr sz="2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800" y="841875"/>
            <a:ext cx="4434199" cy="415245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0275" y="832349"/>
          <a:ext cx="4443095" cy="4161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34343"/>
                      </a:solidFill>
                      <a:prstDash val="solid"/>
                    </a:lnL>
                    <a:lnT w="9525">
                      <a:solidFill>
                        <a:srgbClr val="43434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34343"/>
                      </a:solidFill>
                      <a:prstDash val="solid"/>
                    </a:lnR>
                    <a:lnT w="9525">
                      <a:solidFill>
                        <a:srgbClr val="43434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695">
                <a:tc>
                  <a:txBody>
                    <a:bodyPr/>
                    <a:lstStyle/>
                    <a:p>
                      <a:pPr marL="566420" marR="95885" indent="-4527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Receptor</a:t>
                      </a:r>
                      <a:r>
                        <a:rPr sz="14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Tyrosine Kinase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434343"/>
                      </a:solidFill>
                      <a:prstDash val="solid"/>
                    </a:lnR>
                    <a:lnT w="9525">
                      <a:solidFill>
                        <a:srgbClr val="43434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34343"/>
                      </a:solidFill>
                      <a:prstDash val="solid"/>
                    </a:lnL>
                    <a:lnR w="9525">
                      <a:solidFill>
                        <a:srgbClr val="434343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343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91549" y="841874"/>
            <a:ext cx="3460115" cy="32023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542925" marR="83820" indent="-422909">
              <a:lnSpc>
                <a:spcPct val="100000"/>
              </a:lnSpc>
              <a:spcBef>
                <a:spcPts val="595"/>
              </a:spcBef>
              <a:tabLst>
                <a:tab pos="542290" algn="l"/>
              </a:tabLst>
            </a:pPr>
            <a:r>
              <a:rPr sz="1900" spc="-25" dirty="0">
                <a:latin typeface="Georgia"/>
                <a:cs typeface="Georgia"/>
              </a:rPr>
              <a:t>1)</a:t>
            </a:r>
            <a:r>
              <a:rPr sz="1900" dirty="0">
                <a:latin typeface="Georgia"/>
                <a:cs typeface="Georgia"/>
              </a:rPr>
              <a:t>	The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bcr/abl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gene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codes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spc="-25" dirty="0">
                <a:latin typeface="Georgia"/>
                <a:cs typeface="Georgia"/>
              </a:rPr>
              <a:t>for </a:t>
            </a:r>
            <a:r>
              <a:rPr sz="1900" dirty="0">
                <a:latin typeface="Georgia"/>
                <a:cs typeface="Georgia"/>
              </a:rPr>
              <a:t>an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overactive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receptor </a:t>
            </a:r>
            <a:r>
              <a:rPr sz="1900" dirty="0">
                <a:latin typeface="Georgia"/>
                <a:cs typeface="Georgia"/>
              </a:rPr>
              <a:t>tyrosine</a:t>
            </a:r>
            <a:r>
              <a:rPr sz="1900" spc="-10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kinase</a:t>
            </a:r>
            <a:r>
              <a:rPr sz="1900" spc="-95" dirty="0">
                <a:latin typeface="Georgia"/>
                <a:cs typeface="Georgia"/>
              </a:rPr>
              <a:t> </a:t>
            </a:r>
            <a:r>
              <a:rPr sz="1900" spc="-20" dirty="0">
                <a:latin typeface="Georgia"/>
                <a:cs typeface="Georgia"/>
              </a:rPr>
              <a:t>that </a:t>
            </a:r>
            <a:r>
              <a:rPr sz="1900" spc="-10" dirty="0">
                <a:latin typeface="Georgia"/>
                <a:cs typeface="Georgia"/>
              </a:rPr>
              <a:t>participates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in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signal </a:t>
            </a:r>
            <a:r>
              <a:rPr sz="1900" dirty="0">
                <a:latin typeface="Georgia"/>
                <a:cs typeface="Georgia"/>
              </a:rPr>
              <a:t>transduction</a:t>
            </a:r>
            <a:r>
              <a:rPr sz="1900" spc="-7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pathways </a:t>
            </a:r>
            <a:r>
              <a:rPr sz="1900" dirty="0">
                <a:latin typeface="Georgia"/>
                <a:cs typeface="Georgia"/>
              </a:rPr>
              <a:t>that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progress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cell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cycle </a:t>
            </a:r>
            <a:r>
              <a:rPr sz="1900" dirty="0">
                <a:latin typeface="Georgia"/>
                <a:cs typeface="Georgia"/>
              </a:rPr>
              <a:t>forward.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This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overactive </a:t>
            </a:r>
            <a:r>
              <a:rPr sz="1900" dirty="0">
                <a:latin typeface="Georgia"/>
                <a:cs typeface="Georgia"/>
              </a:rPr>
              <a:t>receptor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tyrosine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kinase </a:t>
            </a:r>
            <a:r>
              <a:rPr sz="1900" dirty="0">
                <a:latin typeface="Georgia"/>
                <a:cs typeface="Georgia"/>
              </a:rPr>
              <a:t>cannot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be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allosterically </a:t>
            </a:r>
            <a:r>
              <a:rPr sz="1900" dirty="0">
                <a:latin typeface="Georgia"/>
                <a:cs typeface="Georgia"/>
              </a:rPr>
              <a:t>regulated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and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turned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spc="-20" dirty="0">
                <a:latin typeface="Georgia"/>
                <a:cs typeface="Georgia"/>
              </a:rPr>
              <a:t>off.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5349" y="4105299"/>
            <a:ext cx="3552825" cy="99377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 marR="102235">
              <a:lnSpc>
                <a:spcPct val="100000"/>
              </a:lnSpc>
              <a:spcBef>
                <a:spcPts val="62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Note: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The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overactive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RTK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confers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growth </a:t>
            </a:r>
            <a:r>
              <a:rPr sz="1400" u="none" dirty="0">
                <a:latin typeface="Georgia"/>
                <a:cs typeface="Georgia"/>
              </a:rPr>
              <a:t>factor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independence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to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the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signaling </a:t>
            </a:r>
            <a:r>
              <a:rPr sz="1400" u="none" dirty="0">
                <a:latin typeface="Georgia"/>
                <a:cs typeface="Georgia"/>
              </a:rPr>
              <a:t>pathway</a:t>
            </a:r>
            <a:r>
              <a:rPr sz="1400" u="none" spc="-4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(pathway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doesn’t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need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a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signaling </a:t>
            </a:r>
            <a:r>
              <a:rPr sz="1400" u="none" dirty="0">
                <a:latin typeface="Georgia"/>
                <a:cs typeface="Georgia"/>
              </a:rPr>
              <a:t>molecule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to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be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active).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949" y="220799"/>
            <a:ext cx="400431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70"/>
              </a:spcBef>
            </a:pPr>
            <a:r>
              <a:rPr sz="2600" dirty="0"/>
              <a:t>Tumor</a:t>
            </a:r>
            <a:r>
              <a:rPr sz="2600" spc="-85" dirty="0"/>
              <a:t> </a:t>
            </a:r>
            <a:r>
              <a:rPr sz="2600" spc="-10" dirty="0"/>
              <a:t>Suppressor</a:t>
            </a:r>
            <a:r>
              <a:rPr sz="2600" spc="-80" dirty="0"/>
              <a:t> </a:t>
            </a:r>
            <a:r>
              <a:rPr sz="2600" spc="-10" dirty="0"/>
              <a:t>Genes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80524" y="971749"/>
            <a:ext cx="7852409" cy="4876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95"/>
              </a:spcBef>
            </a:pPr>
            <a:r>
              <a:rPr sz="1900" dirty="0">
                <a:latin typeface="Georgia"/>
                <a:cs typeface="Georgia"/>
              </a:rPr>
              <a:t>What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are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different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ways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that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tumor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suppressor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genes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lose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function?</a:t>
            </a:r>
            <a:endParaRPr sz="19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9737" y="1678137"/>
          <a:ext cx="8604882" cy="2557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1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965399" y="1913962"/>
            <a:ext cx="2517775" cy="851535"/>
            <a:chOff x="1965399" y="1913962"/>
            <a:chExt cx="2517775" cy="8515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399" y="1913962"/>
              <a:ext cx="2517624" cy="851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93100" y="2146024"/>
              <a:ext cx="644525" cy="274955"/>
            </a:xfrm>
            <a:custGeom>
              <a:avLst/>
              <a:gdLst/>
              <a:ahLst/>
              <a:cxnLst/>
              <a:rect l="l" t="t" r="r" b="b"/>
              <a:pathLst>
                <a:path w="644525" h="274955">
                  <a:moveTo>
                    <a:pt x="644399" y="274499"/>
                  </a:moveTo>
                  <a:lnTo>
                    <a:pt x="0" y="274499"/>
                  </a:lnTo>
                  <a:lnTo>
                    <a:pt x="0" y="0"/>
                  </a:lnTo>
                  <a:lnTo>
                    <a:pt x="644399" y="0"/>
                  </a:lnTo>
                  <a:lnTo>
                    <a:pt x="644399" y="27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3100" y="2146024"/>
              <a:ext cx="644525" cy="274955"/>
            </a:xfrm>
            <a:custGeom>
              <a:avLst/>
              <a:gdLst/>
              <a:ahLst/>
              <a:cxnLst/>
              <a:rect l="l" t="t" r="r" b="b"/>
              <a:pathLst>
                <a:path w="644525" h="274955">
                  <a:moveTo>
                    <a:pt x="0" y="0"/>
                  </a:moveTo>
                  <a:lnTo>
                    <a:pt x="644399" y="0"/>
                  </a:lnTo>
                  <a:lnTo>
                    <a:pt x="644399" y="274499"/>
                  </a:lnTo>
                  <a:lnTo>
                    <a:pt x="0" y="274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7999" y="2146024"/>
              <a:ext cx="518795" cy="274955"/>
            </a:xfrm>
            <a:custGeom>
              <a:avLst/>
              <a:gdLst/>
              <a:ahLst/>
              <a:cxnLst/>
              <a:rect l="l" t="t" r="r" b="b"/>
              <a:pathLst>
                <a:path w="518795" h="274955">
                  <a:moveTo>
                    <a:pt x="518699" y="274499"/>
                  </a:moveTo>
                  <a:lnTo>
                    <a:pt x="0" y="274499"/>
                  </a:lnTo>
                  <a:lnTo>
                    <a:pt x="0" y="0"/>
                  </a:lnTo>
                  <a:lnTo>
                    <a:pt x="518699" y="0"/>
                  </a:lnTo>
                  <a:lnTo>
                    <a:pt x="518699" y="27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17999" y="2146024"/>
              <a:ext cx="518795" cy="274955"/>
            </a:xfrm>
            <a:custGeom>
              <a:avLst/>
              <a:gdLst/>
              <a:ahLst/>
              <a:cxnLst/>
              <a:rect l="l" t="t" r="r" b="b"/>
              <a:pathLst>
                <a:path w="518795" h="274955">
                  <a:moveTo>
                    <a:pt x="0" y="0"/>
                  </a:moveTo>
                  <a:lnTo>
                    <a:pt x="518699" y="0"/>
                  </a:lnTo>
                  <a:lnTo>
                    <a:pt x="518699" y="274499"/>
                  </a:lnTo>
                  <a:lnTo>
                    <a:pt x="0" y="274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09950" y="1975574"/>
            <a:ext cx="1539875" cy="699770"/>
            <a:chOff x="309950" y="1975574"/>
            <a:chExt cx="1539875" cy="69977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950" y="1975574"/>
              <a:ext cx="1539275" cy="6993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31049" y="2241075"/>
              <a:ext cx="644525" cy="274955"/>
            </a:xfrm>
            <a:custGeom>
              <a:avLst/>
              <a:gdLst/>
              <a:ahLst/>
              <a:cxnLst/>
              <a:rect l="l" t="t" r="r" b="b"/>
              <a:pathLst>
                <a:path w="644525" h="274955">
                  <a:moveTo>
                    <a:pt x="644399" y="274499"/>
                  </a:moveTo>
                  <a:lnTo>
                    <a:pt x="0" y="274499"/>
                  </a:lnTo>
                  <a:lnTo>
                    <a:pt x="0" y="0"/>
                  </a:lnTo>
                  <a:lnTo>
                    <a:pt x="644399" y="0"/>
                  </a:lnTo>
                  <a:lnTo>
                    <a:pt x="644399" y="27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1049" y="2241075"/>
              <a:ext cx="644525" cy="274955"/>
            </a:xfrm>
            <a:custGeom>
              <a:avLst/>
              <a:gdLst/>
              <a:ahLst/>
              <a:cxnLst/>
              <a:rect l="l" t="t" r="r" b="b"/>
              <a:pathLst>
                <a:path w="644525" h="274955">
                  <a:moveTo>
                    <a:pt x="0" y="0"/>
                  </a:moveTo>
                  <a:lnTo>
                    <a:pt x="644399" y="0"/>
                  </a:lnTo>
                  <a:lnTo>
                    <a:pt x="644399" y="274499"/>
                  </a:lnTo>
                  <a:lnTo>
                    <a:pt x="0" y="274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9200" y="1871265"/>
            <a:ext cx="1228325" cy="101063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6049" y="1767275"/>
            <a:ext cx="644399" cy="114478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6075" y="2081662"/>
            <a:ext cx="1351566" cy="4871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524" y="971749"/>
            <a:ext cx="7852409" cy="4876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95"/>
              </a:spcBef>
            </a:pPr>
            <a:r>
              <a:rPr sz="1900" dirty="0">
                <a:latin typeface="Georgia"/>
                <a:cs typeface="Georgia"/>
              </a:rPr>
              <a:t>What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are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different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ways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that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tumor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suppressor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genes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lose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function?</a:t>
            </a:r>
            <a:endParaRPr sz="1900">
              <a:latin typeface="Georgia"/>
              <a:cs typeface="Georg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9737" y="1678137"/>
          <a:ext cx="8604882" cy="3110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1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8645">
                <a:tc>
                  <a:txBody>
                    <a:bodyPr/>
                    <a:lstStyle/>
                    <a:p>
                      <a:pPr marL="85090" marR="1047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point</a:t>
                      </a:r>
                      <a:r>
                        <a:rPr sz="1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mutation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inactivates</a:t>
                      </a:r>
                      <a:r>
                        <a:rPr sz="1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allele.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expression</a:t>
                      </a:r>
                      <a:r>
                        <a:rPr sz="1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200" spc="5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tumor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 suppressor</a:t>
                      </a:r>
                      <a:r>
                        <a:rPr sz="12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gene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codes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for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0" dirty="0">
                          <a:latin typeface="Georgia"/>
                          <a:cs typeface="Georgia"/>
                        </a:rPr>
                        <a:t>a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nonfunctional protein.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Epigenetic</a:t>
                      </a:r>
                      <a:r>
                        <a:rPr sz="1300" u="heavy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3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silencing: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marL="542925" marR="415290" indent="-32829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925" algn="l"/>
                        </a:tabLst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3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dirty="0">
                          <a:latin typeface="Georgia"/>
                          <a:cs typeface="Georgia"/>
                        </a:rPr>
                        <a:t>gene</a:t>
                      </a:r>
                      <a:r>
                        <a:rPr sz="13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dirty="0">
                          <a:latin typeface="Georgia"/>
                          <a:cs typeface="Georgia"/>
                        </a:rPr>
                        <a:t>is</a:t>
                      </a:r>
                      <a:r>
                        <a:rPr sz="13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10" dirty="0">
                          <a:latin typeface="Georgia"/>
                          <a:cs typeface="Georgia"/>
                        </a:rPr>
                        <a:t>tightly packaged (heterochromatin)</a:t>
                      </a:r>
                      <a:r>
                        <a:rPr sz="1300" spc="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25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1300" dirty="0">
                          <a:latin typeface="Georgia"/>
                          <a:cs typeface="Georgia"/>
                        </a:rPr>
                        <a:t>can’t</a:t>
                      </a:r>
                      <a:r>
                        <a:rPr sz="13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dirty="0">
                          <a:latin typeface="Georgia"/>
                          <a:cs typeface="Georgia"/>
                        </a:rPr>
                        <a:t>be</a:t>
                      </a:r>
                      <a:r>
                        <a:rPr sz="13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10" dirty="0">
                          <a:latin typeface="Georgia"/>
                          <a:cs typeface="Georgia"/>
                        </a:rPr>
                        <a:t>expressed.</a:t>
                      </a:r>
                      <a:endParaRPr sz="1300">
                        <a:latin typeface="Georgia"/>
                        <a:cs typeface="Georgia"/>
                      </a:endParaRPr>
                    </a:p>
                    <a:p>
                      <a:pPr marL="542925" marR="344805" indent="-32829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925" algn="l"/>
                        </a:tabLst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3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dirty="0">
                          <a:latin typeface="Georgia"/>
                          <a:cs typeface="Georgia"/>
                        </a:rPr>
                        <a:t>gene</a:t>
                      </a:r>
                      <a:r>
                        <a:rPr sz="13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dirty="0">
                          <a:latin typeface="Georgia"/>
                          <a:cs typeface="Georgia"/>
                        </a:rPr>
                        <a:t>is</a:t>
                      </a:r>
                      <a:r>
                        <a:rPr sz="13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10" dirty="0">
                          <a:latin typeface="Georgia"/>
                          <a:cs typeface="Georgia"/>
                        </a:rPr>
                        <a:t>extensively methylated</a:t>
                      </a:r>
                      <a:r>
                        <a:rPr sz="13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3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dirty="0">
                          <a:latin typeface="Georgia"/>
                          <a:cs typeface="Georgia"/>
                        </a:rPr>
                        <a:t>can’t</a:t>
                      </a:r>
                      <a:r>
                        <a:rPr sz="13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25" dirty="0">
                          <a:latin typeface="Georgia"/>
                          <a:cs typeface="Georgia"/>
                        </a:rPr>
                        <a:t>be </a:t>
                      </a:r>
                      <a:r>
                        <a:rPr sz="1300" spc="-10" dirty="0">
                          <a:latin typeface="Georgia"/>
                          <a:cs typeface="Georgia"/>
                        </a:rPr>
                        <a:t>expressed.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447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nondisjunction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event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during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division</a:t>
                      </a:r>
                      <a:r>
                        <a:rPr sz="1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results</a:t>
                      </a:r>
                      <a:r>
                        <a:rPr sz="1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in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chromosome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(and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tumor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suppressor</a:t>
                      </a:r>
                      <a:r>
                        <a:rPr sz="12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gene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on</a:t>
                      </a:r>
                      <a:r>
                        <a:rPr sz="1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it)</a:t>
                      </a:r>
                      <a:r>
                        <a:rPr sz="1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being</a:t>
                      </a:r>
                      <a:r>
                        <a:rPr sz="1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lost.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174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3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10" dirty="0">
                          <a:latin typeface="Georgia"/>
                          <a:cs typeface="Georgia"/>
                        </a:rPr>
                        <a:t>tumor </a:t>
                      </a:r>
                      <a:r>
                        <a:rPr sz="1300" dirty="0">
                          <a:latin typeface="Georgia"/>
                          <a:cs typeface="Georgia"/>
                        </a:rPr>
                        <a:t>suppressor</a:t>
                      </a:r>
                      <a:r>
                        <a:rPr sz="13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dirty="0">
                          <a:latin typeface="Georgia"/>
                          <a:cs typeface="Georgia"/>
                        </a:rPr>
                        <a:t>gene</a:t>
                      </a:r>
                      <a:r>
                        <a:rPr sz="13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25" dirty="0">
                          <a:latin typeface="Georgia"/>
                          <a:cs typeface="Georgia"/>
                        </a:rPr>
                        <a:t>is </a:t>
                      </a:r>
                      <a:r>
                        <a:rPr sz="1300" dirty="0">
                          <a:latin typeface="Georgia"/>
                          <a:cs typeface="Georgia"/>
                        </a:rPr>
                        <a:t>deleted</a:t>
                      </a:r>
                      <a:r>
                        <a:rPr sz="13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300" spc="-10" dirty="0">
                          <a:latin typeface="Georgia"/>
                          <a:cs typeface="Georgia"/>
                        </a:rPr>
                        <a:t>during duplication.</a:t>
                      </a:r>
                      <a:endParaRPr sz="1300">
                        <a:latin typeface="Georgia"/>
                        <a:cs typeface="Georg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03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1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tumor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suppressor</a:t>
                      </a:r>
                      <a:r>
                        <a:rPr sz="11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genes express</a:t>
                      </a:r>
                      <a:r>
                        <a:rPr sz="11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proteins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normally</a:t>
                      </a:r>
                      <a:r>
                        <a:rPr sz="11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however,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viral</a:t>
                      </a:r>
                      <a:r>
                        <a:rPr sz="11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proteins</a:t>
                      </a:r>
                      <a:r>
                        <a:rPr sz="11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20" dirty="0">
                          <a:latin typeface="Georgia"/>
                          <a:cs typeface="Georgia"/>
                        </a:rPr>
                        <a:t>bind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20" dirty="0">
                          <a:latin typeface="Georgia"/>
                          <a:cs typeface="Georgia"/>
                        </a:rPr>
                        <a:t>tumor 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suppressor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proteins,</a:t>
                      </a:r>
                      <a:r>
                        <a:rPr sz="11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rendering </a:t>
                      </a:r>
                      <a:r>
                        <a:rPr sz="1100" spc="-20" dirty="0">
                          <a:latin typeface="Georgia"/>
                          <a:cs typeface="Georgia"/>
                        </a:rPr>
                        <a:t>them 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nonfunctional.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8001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09950" y="1975574"/>
            <a:ext cx="1539875" cy="699770"/>
            <a:chOff x="309950" y="1975574"/>
            <a:chExt cx="1539875" cy="6997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950" y="1975574"/>
              <a:ext cx="1539275" cy="6993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1049" y="2241075"/>
              <a:ext cx="644525" cy="274955"/>
            </a:xfrm>
            <a:custGeom>
              <a:avLst/>
              <a:gdLst/>
              <a:ahLst/>
              <a:cxnLst/>
              <a:rect l="l" t="t" r="r" b="b"/>
              <a:pathLst>
                <a:path w="644525" h="274955">
                  <a:moveTo>
                    <a:pt x="644399" y="274499"/>
                  </a:moveTo>
                  <a:lnTo>
                    <a:pt x="0" y="274499"/>
                  </a:lnTo>
                  <a:lnTo>
                    <a:pt x="0" y="0"/>
                  </a:lnTo>
                  <a:lnTo>
                    <a:pt x="644399" y="0"/>
                  </a:lnTo>
                  <a:lnTo>
                    <a:pt x="644399" y="27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1049" y="2241075"/>
              <a:ext cx="644525" cy="274955"/>
            </a:xfrm>
            <a:custGeom>
              <a:avLst/>
              <a:gdLst/>
              <a:ahLst/>
              <a:cxnLst/>
              <a:rect l="l" t="t" r="r" b="b"/>
              <a:pathLst>
                <a:path w="644525" h="274955">
                  <a:moveTo>
                    <a:pt x="0" y="0"/>
                  </a:moveTo>
                  <a:lnTo>
                    <a:pt x="644399" y="0"/>
                  </a:lnTo>
                  <a:lnTo>
                    <a:pt x="644399" y="274499"/>
                  </a:lnTo>
                  <a:lnTo>
                    <a:pt x="0" y="274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965399" y="1913962"/>
            <a:ext cx="2517775" cy="851535"/>
            <a:chOff x="1965399" y="1913962"/>
            <a:chExt cx="2517775" cy="8515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399" y="1913962"/>
              <a:ext cx="2517624" cy="8513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93100" y="2146024"/>
              <a:ext cx="644525" cy="274955"/>
            </a:xfrm>
            <a:custGeom>
              <a:avLst/>
              <a:gdLst/>
              <a:ahLst/>
              <a:cxnLst/>
              <a:rect l="l" t="t" r="r" b="b"/>
              <a:pathLst>
                <a:path w="644525" h="274955">
                  <a:moveTo>
                    <a:pt x="644399" y="274499"/>
                  </a:moveTo>
                  <a:lnTo>
                    <a:pt x="0" y="274499"/>
                  </a:lnTo>
                  <a:lnTo>
                    <a:pt x="0" y="0"/>
                  </a:lnTo>
                  <a:lnTo>
                    <a:pt x="644399" y="0"/>
                  </a:lnTo>
                  <a:lnTo>
                    <a:pt x="644399" y="27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3100" y="2146024"/>
              <a:ext cx="644525" cy="274955"/>
            </a:xfrm>
            <a:custGeom>
              <a:avLst/>
              <a:gdLst/>
              <a:ahLst/>
              <a:cxnLst/>
              <a:rect l="l" t="t" r="r" b="b"/>
              <a:pathLst>
                <a:path w="644525" h="274955">
                  <a:moveTo>
                    <a:pt x="0" y="0"/>
                  </a:moveTo>
                  <a:lnTo>
                    <a:pt x="644399" y="0"/>
                  </a:lnTo>
                  <a:lnTo>
                    <a:pt x="644399" y="274499"/>
                  </a:lnTo>
                  <a:lnTo>
                    <a:pt x="0" y="274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17999" y="2146024"/>
              <a:ext cx="518795" cy="274955"/>
            </a:xfrm>
            <a:custGeom>
              <a:avLst/>
              <a:gdLst/>
              <a:ahLst/>
              <a:cxnLst/>
              <a:rect l="l" t="t" r="r" b="b"/>
              <a:pathLst>
                <a:path w="518795" h="274955">
                  <a:moveTo>
                    <a:pt x="518699" y="274499"/>
                  </a:moveTo>
                  <a:lnTo>
                    <a:pt x="0" y="274499"/>
                  </a:lnTo>
                  <a:lnTo>
                    <a:pt x="0" y="0"/>
                  </a:lnTo>
                  <a:lnTo>
                    <a:pt x="518699" y="0"/>
                  </a:lnTo>
                  <a:lnTo>
                    <a:pt x="518699" y="274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7999" y="2146024"/>
              <a:ext cx="518795" cy="274955"/>
            </a:xfrm>
            <a:custGeom>
              <a:avLst/>
              <a:gdLst/>
              <a:ahLst/>
              <a:cxnLst/>
              <a:rect l="l" t="t" r="r" b="b"/>
              <a:pathLst>
                <a:path w="518795" h="274955">
                  <a:moveTo>
                    <a:pt x="0" y="0"/>
                  </a:moveTo>
                  <a:lnTo>
                    <a:pt x="518699" y="0"/>
                  </a:lnTo>
                  <a:lnTo>
                    <a:pt x="518699" y="274499"/>
                  </a:lnTo>
                  <a:lnTo>
                    <a:pt x="0" y="274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9200" y="1871265"/>
            <a:ext cx="1228325" cy="101063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6049" y="1767275"/>
            <a:ext cx="644399" cy="11447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6075" y="2081662"/>
            <a:ext cx="1351566" cy="487199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454949" y="220799"/>
            <a:ext cx="400431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70"/>
              </a:spcBef>
            </a:pPr>
            <a:r>
              <a:rPr sz="2600" dirty="0"/>
              <a:t>Tumor</a:t>
            </a:r>
            <a:r>
              <a:rPr sz="2600" spc="-85" dirty="0"/>
              <a:t> </a:t>
            </a:r>
            <a:r>
              <a:rPr sz="2600" spc="-10" dirty="0"/>
              <a:t>Suppressor</a:t>
            </a:r>
            <a:r>
              <a:rPr sz="2600" spc="-80" dirty="0"/>
              <a:t> </a:t>
            </a:r>
            <a:r>
              <a:rPr sz="2600" spc="-10" dirty="0"/>
              <a:t>Genes</a:t>
            </a:r>
            <a:endParaRPr sz="2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899" y="396750"/>
            <a:ext cx="627824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dirty="0"/>
              <a:t>Tumor</a:t>
            </a:r>
            <a:r>
              <a:rPr spc="-50" dirty="0"/>
              <a:t> </a:t>
            </a:r>
            <a:r>
              <a:rPr dirty="0"/>
              <a:t>Suppressor</a:t>
            </a:r>
            <a:r>
              <a:rPr spc="-45" dirty="0"/>
              <a:t> </a:t>
            </a:r>
            <a:r>
              <a:rPr dirty="0"/>
              <a:t>Gene</a:t>
            </a:r>
            <a:r>
              <a:rPr spc="-45" dirty="0"/>
              <a:t> </a:t>
            </a:r>
            <a:r>
              <a:rPr dirty="0"/>
              <a:t>Example:</a:t>
            </a:r>
            <a:r>
              <a:rPr u="none" dirty="0"/>
              <a:t> </a:t>
            </a:r>
            <a:r>
              <a:rPr u="none" spc="-25" dirty="0"/>
              <a:t>P53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4512" y="2065787"/>
            <a:ext cx="6854190" cy="2654300"/>
            <a:chOff x="244512" y="2065787"/>
            <a:chExt cx="6854190" cy="2654300"/>
          </a:xfrm>
        </p:grpSpPr>
        <p:sp>
          <p:nvSpPr>
            <p:cNvPr id="4" name="object 4"/>
            <p:cNvSpPr/>
            <p:nvPr/>
          </p:nvSpPr>
          <p:spPr>
            <a:xfrm>
              <a:off x="249274" y="2070549"/>
              <a:ext cx="6844665" cy="384810"/>
            </a:xfrm>
            <a:custGeom>
              <a:avLst/>
              <a:gdLst/>
              <a:ahLst/>
              <a:cxnLst/>
              <a:rect l="l" t="t" r="r" b="b"/>
              <a:pathLst>
                <a:path w="6844665" h="384810">
                  <a:moveTo>
                    <a:pt x="1730024" y="0"/>
                  </a:moveTo>
                  <a:lnTo>
                    <a:pt x="3384224" y="0"/>
                  </a:lnTo>
                  <a:lnTo>
                    <a:pt x="3384224" y="384299"/>
                  </a:lnTo>
                  <a:lnTo>
                    <a:pt x="1730024" y="384299"/>
                  </a:lnTo>
                  <a:lnTo>
                    <a:pt x="1730024" y="0"/>
                  </a:lnTo>
                  <a:close/>
                </a:path>
                <a:path w="6844665" h="384810">
                  <a:moveTo>
                    <a:pt x="0" y="0"/>
                  </a:moveTo>
                  <a:lnTo>
                    <a:pt x="1654199" y="0"/>
                  </a:lnTo>
                  <a:lnTo>
                    <a:pt x="1654199" y="384299"/>
                  </a:lnTo>
                  <a:lnTo>
                    <a:pt x="0" y="384299"/>
                  </a:lnTo>
                  <a:lnTo>
                    <a:pt x="0" y="0"/>
                  </a:lnTo>
                  <a:close/>
                </a:path>
                <a:path w="6844665" h="384810">
                  <a:moveTo>
                    <a:pt x="3460049" y="0"/>
                  </a:moveTo>
                  <a:lnTo>
                    <a:pt x="5114249" y="0"/>
                  </a:lnTo>
                  <a:lnTo>
                    <a:pt x="5114249" y="384299"/>
                  </a:lnTo>
                  <a:lnTo>
                    <a:pt x="3460049" y="384299"/>
                  </a:lnTo>
                  <a:lnTo>
                    <a:pt x="3460049" y="0"/>
                  </a:lnTo>
                  <a:close/>
                </a:path>
                <a:path w="6844665" h="384810">
                  <a:moveTo>
                    <a:pt x="5190074" y="0"/>
                  </a:moveTo>
                  <a:lnTo>
                    <a:pt x="6844274" y="0"/>
                  </a:lnTo>
                  <a:lnTo>
                    <a:pt x="6844274" y="384299"/>
                  </a:lnTo>
                  <a:lnTo>
                    <a:pt x="5190074" y="384299"/>
                  </a:lnTo>
                  <a:lnTo>
                    <a:pt x="5190074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1102" y="3110975"/>
              <a:ext cx="1799947" cy="6696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6374" y="2454849"/>
              <a:ext cx="3659504" cy="1330960"/>
            </a:xfrm>
            <a:custGeom>
              <a:avLst/>
              <a:gdLst/>
              <a:ahLst/>
              <a:cxnLst/>
              <a:rect l="l" t="t" r="r" b="b"/>
              <a:pathLst>
                <a:path w="3659504" h="1330960">
                  <a:moveTo>
                    <a:pt x="1730437" y="651362"/>
                  </a:moveTo>
                  <a:lnTo>
                    <a:pt x="3659437" y="651362"/>
                  </a:lnTo>
                  <a:lnTo>
                    <a:pt x="3659437" y="1330537"/>
                  </a:lnTo>
                  <a:lnTo>
                    <a:pt x="1730437" y="1330537"/>
                  </a:lnTo>
                  <a:lnTo>
                    <a:pt x="1730437" y="651362"/>
                  </a:lnTo>
                  <a:close/>
                </a:path>
                <a:path w="3659504" h="1330960">
                  <a:moveTo>
                    <a:pt x="0" y="0"/>
                  </a:moveTo>
                  <a:lnTo>
                    <a:pt x="2639371" y="642580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12025" y="3082145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0" y="30572"/>
                  </a:moveTo>
                  <a:lnTo>
                    <a:pt x="7442" y="0"/>
                  </a:lnTo>
                  <a:lnTo>
                    <a:pt x="45720" y="25510"/>
                  </a:lnTo>
                  <a:lnTo>
                    <a:pt x="0" y="30572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12025" y="3082145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0" y="30572"/>
                  </a:moveTo>
                  <a:lnTo>
                    <a:pt x="45720" y="25510"/>
                  </a:lnTo>
                  <a:lnTo>
                    <a:pt x="7442" y="0"/>
                  </a:lnTo>
                  <a:lnTo>
                    <a:pt x="0" y="30572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06399" y="2454849"/>
              <a:ext cx="917575" cy="624205"/>
            </a:xfrm>
            <a:custGeom>
              <a:avLst/>
              <a:gdLst/>
              <a:ahLst/>
              <a:cxnLst/>
              <a:rect l="l" t="t" r="r" b="b"/>
              <a:pathLst>
                <a:path w="917575" h="624205">
                  <a:moveTo>
                    <a:pt x="0" y="0"/>
                  </a:moveTo>
                  <a:lnTo>
                    <a:pt x="917541" y="623962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5094" y="3065803"/>
              <a:ext cx="45085" cy="37465"/>
            </a:xfrm>
            <a:custGeom>
              <a:avLst/>
              <a:gdLst/>
              <a:ahLst/>
              <a:cxnLst/>
              <a:rect l="l" t="t" r="r" b="b"/>
              <a:pathLst>
                <a:path w="45085" h="37464">
                  <a:moveTo>
                    <a:pt x="44590" y="37316"/>
                  </a:moveTo>
                  <a:lnTo>
                    <a:pt x="0" y="26019"/>
                  </a:lnTo>
                  <a:lnTo>
                    <a:pt x="17693" y="0"/>
                  </a:lnTo>
                  <a:lnTo>
                    <a:pt x="44590" y="37316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15094" y="3065803"/>
              <a:ext cx="45085" cy="37465"/>
            </a:xfrm>
            <a:custGeom>
              <a:avLst/>
              <a:gdLst/>
              <a:ahLst/>
              <a:cxnLst/>
              <a:rect l="l" t="t" r="r" b="b"/>
              <a:pathLst>
                <a:path w="45085" h="37464">
                  <a:moveTo>
                    <a:pt x="0" y="26019"/>
                  </a:moveTo>
                  <a:lnTo>
                    <a:pt x="44590" y="37316"/>
                  </a:lnTo>
                  <a:lnTo>
                    <a:pt x="17693" y="0"/>
                  </a:lnTo>
                  <a:lnTo>
                    <a:pt x="0" y="26019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4805" y="2454849"/>
              <a:ext cx="721995" cy="619125"/>
            </a:xfrm>
            <a:custGeom>
              <a:avLst/>
              <a:gdLst/>
              <a:ahLst/>
              <a:cxnLst/>
              <a:rect l="l" t="t" r="r" b="b"/>
              <a:pathLst>
                <a:path w="721995" h="619125">
                  <a:moveTo>
                    <a:pt x="721619" y="0"/>
                  </a:moveTo>
                  <a:lnTo>
                    <a:pt x="0" y="618894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81994" y="3061802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0" y="40082"/>
                  </a:moveTo>
                  <a:lnTo>
                    <a:pt x="22569" y="0"/>
                  </a:lnTo>
                  <a:lnTo>
                    <a:pt x="43053" y="23884"/>
                  </a:lnTo>
                  <a:lnTo>
                    <a:pt x="0" y="40082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81994" y="3061802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22569" y="0"/>
                  </a:moveTo>
                  <a:lnTo>
                    <a:pt x="0" y="40082"/>
                  </a:lnTo>
                  <a:lnTo>
                    <a:pt x="43053" y="23884"/>
                  </a:lnTo>
                  <a:lnTo>
                    <a:pt x="22569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6620" y="2454849"/>
              <a:ext cx="2440305" cy="641985"/>
            </a:xfrm>
            <a:custGeom>
              <a:avLst/>
              <a:gdLst/>
              <a:ahLst/>
              <a:cxnLst/>
              <a:rect l="l" t="t" r="r" b="b"/>
              <a:pathLst>
                <a:path w="2440304" h="641985">
                  <a:moveTo>
                    <a:pt x="2439828" y="0"/>
                  </a:moveTo>
                  <a:lnTo>
                    <a:pt x="0" y="641566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4816" y="308120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45805" y="30431"/>
                  </a:moveTo>
                  <a:lnTo>
                    <a:pt x="0" y="26208"/>
                  </a:lnTo>
                  <a:lnTo>
                    <a:pt x="37803" y="0"/>
                  </a:lnTo>
                  <a:lnTo>
                    <a:pt x="45805" y="30431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4816" y="308120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37803" y="0"/>
                  </a:moveTo>
                  <a:lnTo>
                    <a:pt x="0" y="26208"/>
                  </a:lnTo>
                  <a:lnTo>
                    <a:pt x="45805" y="30431"/>
                  </a:lnTo>
                  <a:lnTo>
                    <a:pt x="37803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2349" y="4330700"/>
              <a:ext cx="5798185" cy="384810"/>
            </a:xfrm>
            <a:custGeom>
              <a:avLst/>
              <a:gdLst/>
              <a:ahLst/>
              <a:cxnLst/>
              <a:rect l="l" t="t" r="r" b="b"/>
              <a:pathLst>
                <a:path w="5798184" h="384810">
                  <a:moveTo>
                    <a:pt x="0" y="0"/>
                  </a:moveTo>
                  <a:lnTo>
                    <a:pt x="1654199" y="0"/>
                  </a:lnTo>
                  <a:lnTo>
                    <a:pt x="1654199" y="384299"/>
                  </a:lnTo>
                  <a:lnTo>
                    <a:pt x="0" y="384299"/>
                  </a:lnTo>
                  <a:lnTo>
                    <a:pt x="0" y="0"/>
                  </a:lnTo>
                  <a:close/>
                </a:path>
                <a:path w="5798184" h="384810">
                  <a:moveTo>
                    <a:pt x="2071862" y="0"/>
                  </a:moveTo>
                  <a:lnTo>
                    <a:pt x="3726062" y="0"/>
                  </a:lnTo>
                  <a:lnTo>
                    <a:pt x="3726062" y="384299"/>
                  </a:lnTo>
                  <a:lnTo>
                    <a:pt x="2071862" y="384299"/>
                  </a:lnTo>
                  <a:lnTo>
                    <a:pt x="2071862" y="0"/>
                  </a:lnTo>
                  <a:close/>
                </a:path>
                <a:path w="5798184" h="384810">
                  <a:moveTo>
                    <a:pt x="4143749" y="0"/>
                  </a:moveTo>
                  <a:lnTo>
                    <a:pt x="5797949" y="0"/>
                  </a:lnTo>
                  <a:lnTo>
                    <a:pt x="5797949" y="384299"/>
                  </a:lnTo>
                  <a:lnTo>
                    <a:pt x="4143749" y="384299"/>
                  </a:lnTo>
                  <a:lnTo>
                    <a:pt x="4143749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54747" y="3780625"/>
              <a:ext cx="2016760" cy="535940"/>
            </a:xfrm>
            <a:custGeom>
              <a:avLst/>
              <a:gdLst/>
              <a:ahLst/>
              <a:cxnLst/>
              <a:rect l="l" t="t" r="r" b="b"/>
              <a:pathLst>
                <a:path w="2016760" h="535939">
                  <a:moveTo>
                    <a:pt x="2016564" y="0"/>
                  </a:moveTo>
                  <a:lnTo>
                    <a:pt x="0" y="535531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2970" y="430095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5" h="30479">
                  <a:moveTo>
                    <a:pt x="45815" y="30411"/>
                  </a:moveTo>
                  <a:lnTo>
                    <a:pt x="0" y="26299"/>
                  </a:lnTo>
                  <a:lnTo>
                    <a:pt x="37738" y="0"/>
                  </a:lnTo>
                  <a:lnTo>
                    <a:pt x="45815" y="30411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2970" y="430095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5" h="30479">
                  <a:moveTo>
                    <a:pt x="37738" y="0"/>
                  </a:moveTo>
                  <a:lnTo>
                    <a:pt x="0" y="26299"/>
                  </a:lnTo>
                  <a:lnTo>
                    <a:pt x="45815" y="30411"/>
                  </a:lnTo>
                  <a:lnTo>
                    <a:pt x="37738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71312" y="3780625"/>
              <a:ext cx="0" cy="493395"/>
            </a:xfrm>
            <a:custGeom>
              <a:avLst/>
              <a:gdLst/>
              <a:ahLst/>
              <a:cxnLst/>
              <a:rect l="l" t="t" r="r" b="b"/>
              <a:pathLst>
                <a:path h="493395">
                  <a:moveTo>
                    <a:pt x="0" y="0"/>
                  </a:moveTo>
                  <a:lnTo>
                    <a:pt x="0" y="493049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55579" y="42736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732" y="43225"/>
                  </a:moveTo>
                  <a:lnTo>
                    <a:pt x="0" y="0"/>
                  </a:lnTo>
                  <a:lnTo>
                    <a:pt x="31465" y="0"/>
                  </a:lnTo>
                  <a:lnTo>
                    <a:pt x="15732" y="43225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55579" y="42736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5732" y="43225"/>
                  </a:lnTo>
                  <a:lnTo>
                    <a:pt x="31465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71312" y="3780625"/>
              <a:ext cx="2016760" cy="535940"/>
            </a:xfrm>
            <a:custGeom>
              <a:avLst/>
              <a:gdLst/>
              <a:ahLst/>
              <a:cxnLst/>
              <a:rect l="l" t="t" r="r" b="b"/>
              <a:pathLst>
                <a:path w="2016760" h="535939">
                  <a:moveTo>
                    <a:pt x="0" y="0"/>
                  </a:moveTo>
                  <a:lnTo>
                    <a:pt x="2016564" y="535531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83839" y="430095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79">
                  <a:moveTo>
                    <a:pt x="0" y="30411"/>
                  </a:moveTo>
                  <a:lnTo>
                    <a:pt x="8076" y="0"/>
                  </a:lnTo>
                  <a:lnTo>
                    <a:pt x="45815" y="26299"/>
                  </a:lnTo>
                  <a:lnTo>
                    <a:pt x="0" y="30411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83839" y="430095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79">
                  <a:moveTo>
                    <a:pt x="0" y="30411"/>
                  </a:moveTo>
                  <a:lnTo>
                    <a:pt x="45815" y="26299"/>
                  </a:lnTo>
                  <a:lnTo>
                    <a:pt x="8076" y="0"/>
                  </a:lnTo>
                  <a:lnTo>
                    <a:pt x="0" y="30411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358574" y="2030775"/>
            <a:ext cx="1710055" cy="7689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 marR="378460" algn="just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2)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What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signals activate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p53 </a:t>
            </a:r>
            <a:r>
              <a:rPr sz="1400" spc="-10" dirty="0">
                <a:latin typeface="Georgia"/>
                <a:cs typeface="Georgia"/>
              </a:rPr>
              <a:t>protein?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58574" y="3946099"/>
            <a:ext cx="1710055" cy="102806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 marR="21272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3)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What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kind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of </a:t>
            </a:r>
            <a:r>
              <a:rPr sz="1400" dirty="0">
                <a:latin typeface="Georgia"/>
                <a:cs typeface="Georgia"/>
              </a:rPr>
              <a:t>cellular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responses </a:t>
            </a:r>
            <a:r>
              <a:rPr sz="1400" dirty="0">
                <a:latin typeface="Georgia"/>
                <a:cs typeface="Georgia"/>
              </a:rPr>
              <a:t>are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generated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by </a:t>
            </a:r>
            <a:r>
              <a:rPr sz="1400" spc="-20" dirty="0">
                <a:latin typeface="Georgia"/>
                <a:cs typeface="Georgia"/>
              </a:rPr>
              <a:t>p53?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5200" y="3274487"/>
            <a:ext cx="1919605" cy="3429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Stable,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Activated</a:t>
            </a:r>
            <a:r>
              <a:rPr sz="1400" spc="-25" dirty="0">
                <a:latin typeface="Georgia"/>
                <a:cs typeface="Georgia"/>
              </a:rPr>
              <a:t> P53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2999" y="1113524"/>
            <a:ext cx="3992245" cy="447040"/>
          </a:xfrm>
          <a:custGeom>
            <a:avLst/>
            <a:gdLst/>
            <a:ahLst/>
            <a:cxnLst/>
            <a:rect l="l" t="t" r="r" b="b"/>
            <a:pathLst>
              <a:path w="3992245" h="447040">
                <a:moveTo>
                  <a:pt x="0" y="0"/>
                </a:moveTo>
                <a:lnTo>
                  <a:pt x="3992099" y="0"/>
                </a:lnTo>
                <a:lnTo>
                  <a:pt x="3992099" y="446699"/>
                </a:lnTo>
                <a:lnTo>
                  <a:pt x="0" y="446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87762" y="1177914"/>
            <a:ext cx="40062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The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gene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for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P53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is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on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chromosome</a:t>
            </a:r>
            <a:r>
              <a:rPr sz="1700" spc="-25" dirty="0">
                <a:latin typeface="Georgia"/>
                <a:cs typeface="Georgia"/>
              </a:rPr>
              <a:t> 17.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221924" y="1113524"/>
            <a:ext cx="3061970" cy="447040"/>
          </a:xfrm>
          <a:custGeom>
            <a:avLst/>
            <a:gdLst/>
            <a:ahLst/>
            <a:cxnLst/>
            <a:rect l="l" t="t" r="r" b="b"/>
            <a:pathLst>
              <a:path w="3061970" h="447040">
                <a:moveTo>
                  <a:pt x="0" y="0"/>
                </a:moveTo>
                <a:lnTo>
                  <a:pt x="3061799" y="0"/>
                </a:lnTo>
                <a:lnTo>
                  <a:pt x="3061799" y="446699"/>
                </a:lnTo>
                <a:lnTo>
                  <a:pt x="0" y="446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203274" y="1178929"/>
            <a:ext cx="30759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00"/>
              </a:spcBef>
              <a:tabLst>
                <a:tab pos="561340" algn="l"/>
              </a:tabLst>
            </a:pPr>
            <a:r>
              <a:rPr sz="1500" spc="-25" dirty="0">
                <a:latin typeface="Georgia"/>
                <a:cs typeface="Georgia"/>
              </a:rPr>
              <a:t>1)</a:t>
            </a:r>
            <a:r>
              <a:rPr sz="1500" dirty="0">
                <a:latin typeface="Georgia"/>
                <a:cs typeface="Georgia"/>
              </a:rPr>
              <a:t>	P53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is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a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transcription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factor.</a:t>
            </a:r>
            <a:endParaRPr sz="1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84" y="286624"/>
            <a:ext cx="7861030" cy="415498"/>
          </a:xfrm>
        </p:spPr>
        <p:txBody>
          <a:bodyPr/>
          <a:lstStyle/>
          <a:p>
            <a:r>
              <a:rPr lang="en-US" dirty="0" smtClean="0"/>
              <a:t>CANCE RISK : MUTATIONS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eneticsmutat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4" y="1123950"/>
            <a:ext cx="6320916" cy="21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4599" y="3583405"/>
            <a:ext cx="7925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Lynch syndrome, also known as hereditary non-polyposis colorectal cancer (HNPCC), is a genetic predisposition to certain types of cancer. It is caused by mutations in DNA mismatch repair (MMR)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899" y="396750"/>
            <a:ext cx="627824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dirty="0"/>
              <a:t>Tumor</a:t>
            </a:r>
            <a:r>
              <a:rPr spc="-50" dirty="0"/>
              <a:t> </a:t>
            </a:r>
            <a:r>
              <a:rPr dirty="0"/>
              <a:t>Suppressor</a:t>
            </a:r>
            <a:r>
              <a:rPr spc="-45" dirty="0"/>
              <a:t> </a:t>
            </a:r>
            <a:r>
              <a:rPr dirty="0"/>
              <a:t>Gene</a:t>
            </a:r>
            <a:r>
              <a:rPr spc="-45" dirty="0"/>
              <a:t> </a:t>
            </a:r>
            <a:r>
              <a:rPr dirty="0"/>
              <a:t>Example:</a:t>
            </a:r>
            <a:r>
              <a:rPr u="none" dirty="0"/>
              <a:t> </a:t>
            </a:r>
            <a:r>
              <a:rPr u="none" spc="-25" dirty="0"/>
              <a:t>P53</a:t>
            </a:r>
          </a:p>
        </p:txBody>
      </p:sp>
      <p:sp>
        <p:nvSpPr>
          <p:cNvPr id="3" name="object 3"/>
          <p:cNvSpPr/>
          <p:nvPr/>
        </p:nvSpPr>
        <p:spPr>
          <a:xfrm>
            <a:off x="182999" y="1113524"/>
            <a:ext cx="4001135" cy="447040"/>
          </a:xfrm>
          <a:custGeom>
            <a:avLst/>
            <a:gdLst/>
            <a:ahLst/>
            <a:cxnLst/>
            <a:rect l="l" t="t" r="r" b="b"/>
            <a:pathLst>
              <a:path w="4001135" h="447040">
                <a:moveTo>
                  <a:pt x="0" y="0"/>
                </a:moveTo>
                <a:lnTo>
                  <a:pt x="4001099" y="0"/>
                </a:lnTo>
                <a:lnTo>
                  <a:pt x="4001099" y="446699"/>
                </a:lnTo>
                <a:lnTo>
                  <a:pt x="0" y="446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762" y="1177914"/>
            <a:ext cx="40106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The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gene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for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P53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is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on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chromosome</a:t>
            </a:r>
            <a:r>
              <a:rPr sz="1700" spc="-25" dirty="0">
                <a:latin typeface="Georgia"/>
                <a:cs typeface="Georgia"/>
              </a:rPr>
              <a:t> 17.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9299" y="2070549"/>
            <a:ext cx="1654810" cy="3848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DNA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Damage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274" y="2070549"/>
            <a:ext cx="1654810" cy="4470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584835" marR="194310" indent="-384175">
              <a:lnSpc>
                <a:spcPct val="100000"/>
              </a:lnSpc>
              <a:spcBef>
                <a:spcPts val="625"/>
              </a:spcBef>
            </a:pPr>
            <a:r>
              <a:rPr sz="1200" spc="-10" dirty="0">
                <a:latin typeface="Georgia"/>
                <a:cs typeface="Georgia"/>
              </a:rPr>
              <a:t>Hyperproliferative Signals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9325" y="2070549"/>
            <a:ext cx="1654810" cy="3848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Georgia"/>
                <a:cs typeface="Georgia"/>
              </a:rPr>
              <a:t>Telomere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Shortening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9350" y="2070549"/>
            <a:ext cx="1654810" cy="3848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Hypoxia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(low</a:t>
            </a:r>
            <a:r>
              <a:rPr sz="1400" spc="-25" dirty="0">
                <a:latin typeface="Georgia"/>
                <a:cs typeface="Georgia"/>
              </a:rPr>
              <a:t> O2)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71612" y="2450087"/>
            <a:ext cx="5200015" cy="1340485"/>
            <a:chOff x="1071612" y="2450087"/>
            <a:chExt cx="5200015" cy="13404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1102" y="3110975"/>
              <a:ext cx="1799947" cy="6696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6374" y="2517249"/>
              <a:ext cx="3659504" cy="1268730"/>
            </a:xfrm>
            <a:custGeom>
              <a:avLst/>
              <a:gdLst/>
              <a:ahLst/>
              <a:cxnLst/>
              <a:rect l="l" t="t" r="r" b="b"/>
              <a:pathLst>
                <a:path w="3659504" h="1268729">
                  <a:moveTo>
                    <a:pt x="1730437" y="588962"/>
                  </a:moveTo>
                  <a:lnTo>
                    <a:pt x="3659437" y="588962"/>
                  </a:lnTo>
                  <a:lnTo>
                    <a:pt x="3659437" y="1268137"/>
                  </a:lnTo>
                  <a:lnTo>
                    <a:pt x="1730437" y="1268137"/>
                  </a:lnTo>
                  <a:lnTo>
                    <a:pt x="1730437" y="588962"/>
                  </a:lnTo>
                  <a:close/>
                </a:path>
                <a:path w="3659504" h="1268729">
                  <a:moveTo>
                    <a:pt x="0" y="0"/>
                  </a:moveTo>
                  <a:lnTo>
                    <a:pt x="2639088" y="581404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12078" y="3083289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0" y="30728"/>
                  </a:moveTo>
                  <a:lnTo>
                    <a:pt x="6769" y="0"/>
                  </a:lnTo>
                  <a:lnTo>
                    <a:pt x="45597" y="24664"/>
                  </a:lnTo>
                  <a:lnTo>
                    <a:pt x="0" y="30728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2078" y="3083289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4">
                  <a:moveTo>
                    <a:pt x="0" y="30728"/>
                  </a:moveTo>
                  <a:lnTo>
                    <a:pt x="45597" y="24664"/>
                  </a:lnTo>
                  <a:lnTo>
                    <a:pt x="6769" y="0"/>
                  </a:lnTo>
                  <a:lnTo>
                    <a:pt x="0" y="30728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06400" y="2454849"/>
              <a:ext cx="917575" cy="624205"/>
            </a:xfrm>
            <a:custGeom>
              <a:avLst/>
              <a:gdLst/>
              <a:ahLst/>
              <a:cxnLst/>
              <a:rect l="l" t="t" r="r" b="b"/>
              <a:pathLst>
                <a:path w="917575" h="624205">
                  <a:moveTo>
                    <a:pt x="0" y="0"/>
                  </a:moveTo>
                  <a:lnTo>
                    <a:pt x="917541" y="623962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15094" y="3065803"/>
              <a:ext cx="45085" cy="37465"/>
            </a:xfrm>
            <a:custGeom>
              <a:avLst/>
              <a:gdLst/>
              <a:ahLst/>
              <a:cxnLst/>
              <a:rect l="l" t="t" r="r" b="b"/>
              <a:pathLst>
                <a:path w="45085" h="37464">
                  <a:moveTo>
                    <a:pt x="44590" y="37316"/>
                  </a:moveTo>
                  <a:lnTo>
                    <a:pt x="0" y="26019"/>
                  </a:lnTo>
                  <a:lnTo>
                    <a:pt x="17693" y="0"/>
                  </a:lnTo>
                  <a:lnTo>
                    <a:pt x="44590" y="37316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15094" y="3065803"/>
              <a:ext cx="45085" cy="37465"/>
            </a:xfrm>
            <a:custGeom>
              <a:avLst/>
              <a:gdLst/>
              <a:ahLst/>
              <a:cxnLst/>
              <a:rect l="l" t="t" r="r" b="b"/>
              <a:pathLst>
                <a:path w="45085" h="37464">
                  <a:moveTo>
                    <a:pt x="0" y="26019"/>
                  </a:moveTo>
                  <a:lnTo>
                    <a:pt x="44590" y="37316"/>
                  </a:lnTo>
                  <a:lnTo>
                    <a:pt x="17693" y="0"/>
                  </a:lnTo>
                  <a:lnTo>
                    <a:pt x="0" y="26019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4805" y="2454849"/>
              <a:ext cx="721995" cy="619125"/>
            </a:xfrm>
            <a:custGeom>
              <a:avLst/>
              <a:gdLst/>
              <a:ahLst/>
              <a:cxnLst/>
              <a:rect l="l" t="t" r="r" b="b"/>
              <a:pathLst>
                <a:path w="721995" h="619125">
                  <a:moveTo>
                    <a:pt x="721619" y="0"/>
                  </a:moveTo>
                  <a:lnTo>
                    <a:pt x="0" y="618894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1994" y="3061802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0" y="40082"/>
                  </a:moveTo>
                  <a:lnTo>
                    <a:pt x="22569" y="0"/>
                  </a:lnTo>
                  <a:lnTo>
                    <a:pt x="43053" y="23884"/>
                  </a:lnTo>
                  <a:lnTo>
                    <a:pt x="0" y="40082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81994" y="3061802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22569" y="0"/>
                  </a:moveTo>
                  <a:lnTo>
                    <a:pt x="0" y="40082"/>
                  </a:lnTo>
                  <a:lnTo>
                    <a:pt x="43053" y="23884"/>
                  </a:lnTo>
                  <a:lnTo>
                    <a:pt x="22569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26621" y="2454849"/>
              <a:ext cx="2440305" cy="641985"/>
            </a:xfrm>
            <a:custGeom>
              <a:avLst/>
              <a:gdLst/>
              <a:ahLst/>
              <a:cxnLst/>
              <a:rect l="l" t="t" r="r" b="b"/>
              <a:pathLst>
                <a:path w="2440304" h="641985">
                  <a:moveTo>
                    <a:pt x="2439828" y="0"/>
                  </a:moveTo>
                  <a:lnTo>
                    <a:pt x="0" y="641566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84816" y="308120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45805" y="30431"/>
                  </a:moveTo>
                  <a:lnTo>
                    <a:pt x="0" y="26208"/>
                  </a:lnTo>
                  <a:lnTo>
                    <a:pt x="37803" y="0"/>
                  </a:lnTo>
                  <a:lnTo>
                    <a:pt x="45805" y="30431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84816" y="308120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37803" y="0"/>
                  </a:moveTo>
                  <a:lnTo>
                    <a:pt x="0" y="26208"/>
                  </a:lnTo>
                  <a:lnTo>
                    <a:pt x="45805" y="30431"/>
                  </a:lnTo>
                  <a:lnTo>
                    <a:pt x="37803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72349" y="4330700"/>
            <a:ext cx="1654810" cy="3848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Cell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Cycle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Arrest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44212" y="4330700"/>
            <a:ext cx="1654810" cy="3848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620"/>
              </a:spcBef>
            </a:pPr>
            <a:r>
              <a:rPr sz="1400" spc="-10" dirty="0">
                <a:latin typeface="Georgia"/>
                <a:cs typeface="Georgia"/>
              </a:rPr>
              <a:t>Senescence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16100" y="4330700"/>
            <a:ext cx="1654810" cy="3848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620"/>
              </a:spcBef>
            </a:pPr>
            <a:r>
              <a:rPr sz="1400" spc="-10" dirty="0">
                <a:latin typeface="Georgia"/>
                <a:cs typeface="Georgia"/>
              </a:rPr>
              <a:t>Apoptosis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708208" y="3775862"/>
            <a:ext cx="4126229" cy="560705"/>
            <a:chOff x="1708208" y="3775862"/>
            <a:chExt cx="4126229" cy="560705"/>
          </a:xfrm>
        </p:grpSpPr>
        <p:sp>
          <p:nvSpPr>
            <p:cNvPr id="27" name="object 27"/>
            <p:cNvSpPr/>
            <p:nvPr/>
          </p:nvSpPr>
          <p:spPr>
            <a:xfrm>
              <a:off x="1754747" y="3780625"/>
              <a:ext cx="2016760" cy="535940"/>
            </a:xfrm>
            <a:custGeom>
              <a:avLst/>
              <a:gdLst/>
              <a:ahLst/>
              <a:cxnLst/>
              <a:rect l="l" t="t" r="r" b="b"/>
              <a:pathLst>
                <a:path w="2016760" h="535939">
                  <a:moveTo>
                    <a:pt x="2016564" y="0"/>
                  </a:moveTo>
                  <a:lnTo>
                    <a:pt x="0" y="535531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12970" y="430095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5" h="30479">
                  <a:moveTo>
                    <a:pt x="45815" y="30411"/>
                  </a:moveTo>
                  <a:lnTo>
                    <a:pt x="0" y="26299"/>
                  </a:lnTo>
                  <a:lnTo>
                    <a:pt x="37738" y="0"/>
                  </a:lnTo>
                  <a:lnTo>
                    <a:pt x="45815" y="30411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12970" y="430095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5" h="30479">
                  <a:moveTo>
                    <a:pt x="37738" y="0"/>
                  </a:moveTo>
                  <a:lnTo>
                    <a:pt x="0" y="26299"/>
                  </a:lnTo>
                  <a:lnTo>
                    <a:pt x="45815" y="30411"/>
                  </a:lnTo>
                  <a:lnTo>
                    <a:pt x="37738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71312" y="3780625"/>
              <a:ext cx="0" cy="493395"/>
            </a:xfrm>
            <a:custGeom>
              <a:avLst/>
              <a:gdLst/>
              <a:ahLst/>
              <a:cxnLst/>
              <a:rect l="l" t="t" r="r" b="b"/>
              <a:pathLst>
                <a:path h="493395">
                  <a:moveTo>
                    <a:pt x="0" y="0"/>
                  </a:moveTo>
                  <a:lnTo>
                    <a:pt x="0" y="493049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55579" y="427367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732" y="43225"/>
                  </a:moveTo>
                  <a:lnTo>
                    <a:pt x="0" y="0"/>
                  </a:lnTo>
                  <a:lnTo>
                    <a:pt x="31465" y="0"/>
                  </a:lnTo>
                  <a:lnTo>
                    <a:pt x="15732" y="43225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55579" y="427367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5732" y="43225"/>
                  </a:lnTo>
                  <a:lnTo>
                    <a:pt x="31465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71312" y="3780625"/>
              <a:ext cx="2016760" cy="535940"/>
            </a:xfrm>
            <a:custGeom>
              <a:avLst/>
              <a:gdLst/>
              <a:ahLst/>
              <a:cxnLst/>
              <a:rect l="l" t="t" r="r" b="b"/>
              <a:pathLst>
                <a:path w="2016760" h="535939">
                  <a:moveTo>
                    <a:pt x="0" y="0"/>
                  </a:moveTo>
                  <a:lnTo>
                    <a:pt x="2016564" y="535531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83839" y="430095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79">
                  <a:moveTo>
                    <a:pt x="0" y="30411"/>
                  </a:moveTo>
                  <a:lnTo>
                    <a:pt x="8076" y="0"/>
                  </a:lnTo>
                  <a:lnTo>
                    <a:pt x="45815" y="26299"/>
                  </a:lnTo>
                  <a:lnTo>
                    <a:pt x="0" y="30411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83839" y="4300950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79">
                  <a:moveTo>
                    <a:pt x="0" y="30411"/>
                  </a:moveTo>
                  <a:lnTo>
                    <a:pt x="45815" y="26299"/>
                  </a:lnTo>
                  <a:lnTo>
                    <a:pt x="8076" y="0"/>
                  </a:lnTo>
                  <a:lnTo>
                    <a:pt x="0" y="30411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7996474" y="2039349"/>
            <a:ext cx="411480" cy="447040"/>
          </a:xfrm>
          <a:custGeom>
            <a:avLst/>
            <a:gdLst/>
            <a:ahLst/>
            <a:cxnLst/>
            <a:rect l="l" t="t" r="r" b="b"/>
            <a:pathLst>
              <a:path w="411479" h="447039">
                <a:moveTo>
                  <a:pt x="0" y="0"/>
                </a:moveTo>
                <a:lnTo>
                  <a:pt x="410999" y="0"/>
                </a:lnTo>
                <a:lnTo>
                  <a:pt x="410999" y="446699"/>
                </a:lnTo>
                <a:lnTo>
                  <a:pt x="0" y="446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069500" y="2105262"/>
            <a:ext cx="191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Georgia"/>
                <a:cs typeface="Georgia"/>
              </a:rPr>
              <a:t>2)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96474" y="4158200"/>
            <a:ext cx="411480" cy="447040"/>
          </a:xfrm>
          <a:custGeom>
            <a:avLst/>
            <a:gdLst/>
            <a:ahLst/>
            <a:cxnLst/>
            <a:rect l="l" t="t" r="r" b="b"/>
            <a:pathLst>
              <a:path w="411479" h="447039">
                <a:moveTo>
                  <a:pt x="0" y="0"/>
                </a:moveTo>
                <a:lnTo>
                  <a:pt x="410999" y="0"/>
                </a:lnTo>
                <a:lnTo>
                  <a:pt x="410999" y="446699"/>
                </a:lnTo>
                <a:lnTo>
                  <a:pt x="0" y="446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69500" y="4224113"/>
            <a:ext cx="1905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Georgia"/>
                <a:cs typeface="Georgia"/>
              </a:rPr>
              <a:t>3)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21924" y="1113524"/>
            <a:ext cx="3061970" cy="447040"/>
          </a:xfrm>
          <a:custGeom>
            <a:avLst/>
            <a:gdLst/>
            <a:ahLst/>
            <a:cxnLst/>
            <a:rect l="l" t="t" r="r" b="b"/>
            <a:pathLst>
              <a:path w="3061970" h="447040">
                <a:moveTo>
                  <a:pt x="0" y="0"/>
                </a:moveTo>
                <a:lnTo>
                  <a:pt x="3061799" y="0"/>
                </a:lnTo>
                <a:lnTo>
                  <a:pt x="3061799" y="446699"/>
                </a:lnTo>
                <a:lnTo>
                  <a:pt x="0" y="446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207774" y="1178929"/>
            <a:ext cx="3071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100"/>
              </a:spcBef>
              <a:tabLst>
                <a:tab pos="556895" algn="l"/>
              </a:tabLst>
            </a:pPr>
            <a:r>
              <a:rPr sz="1500" spc="-25" dirty="0">
                <a:latin typeface="Georgia"/>
                <a:cs typeface="Georgia"/>
              </a:rPr>
              <a:t>1)</a:t>
            </a:r>
            <a:r>
              <a:rPr sz="1500" dirty="0">
                <a:latin typeface="Georgia"/>
                <a:cs typeface="Georgia"/>
              </a:rPr>
              <a:t>	P53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is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a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transcription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factor.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367837" y="2248214"/>
            <a:ext cx="633730" cy="41275"/>
            <a:chOff x="7367837" y="2248214"/>
            <a:chExt cx="633730" cy="41275"/>
          </a:xfrm>
        </p:grpSpPr>
        <p:sp>
          <p:nvSpPr>
            <p:cNvPr id="43" name="object 43"/>
            <p:cNvSpPr/>
            <p:nvPr/>
          </p:nvSpPr>
          <p:spPr>
            <a:xfrm>
              <a:off x="7415822" y="2262700"/>
              <a:ext cx="581025" cy="6350"/>
            </a:xfrm>
            <a:custGeom>
              <a:avLst/>
              <a:gdLst/>
              <a:ahLst/>
              <a:cxnLst/>
              <a:rect l="l" t="t" r="r" b="b"/>
              <a:pathLst>
                <a:path w="581025" h="6350">
                  <a:moveTo>
                    <a:pt x="580652" y="0"/>
                  </a:moveTo>
                  <a:lnTo>
                    <a:pt x="0" y="6008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72599" y="225297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43385" y="31463"/>
                  </a:moveTo>
                  <a:lnTo>
                    <a:pt x="0" y="16179"/>
                  </a:lnTo>
                  <a:lnTo>
                    <a:pt x="43060" y="0"/>
                  </a:lnTo>
                  <a:lnTo>
                    <a:pt x="43385" y="31463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72599" y="225297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43060" y="0"/>
                  </a:moveTo>
                  <a:lnTo>
                    <a:pt x="0" y="16179"/>
                  </a:lnTo>
                  <a:lnTo>
                    <a:pt x="43385" y="31463"/>
                  </a:lnTo>
                  <a:lnTo>
                    <a:pt x="4306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7367837" y="4363763"/>
            <a:ext cx="633730" cy="41275"/>
            <a:chOff x="7367837" y="4363763"/>
            <a:chExt cx="633730" cy="41275"/>
          </a:xfrm>
        </p:grpSpPr>
        <p:sp>
          <p:nvSpPr>
            <p:cNvPr id="47" name="object 47"/>
            <p:cNvSpPr/>
            <p:nvPr/>
          </p:nvSpPr>
          <p:spPr>
            <a:xfrm>
              <a:off x="7415822" y="4378249"/>
              <a:ext cx="581025" cy="6350"/>
            </a:xfrm>
            <a:custGeom>
              <a:avLst/>
              <a:gdLst/>
              <a:ahLst/>
              <a:cxnLst/>
              <a:rect l="l" t="t" r="r" b="b"/>
              <a:pathLst>
                <a:path w="581025" h="6350">
                  <a:moveTo>
                    <a:pt x="580652" y="0"/>
                  </a:moveTo>
                  <a:lnTo>
                    <a:pt x="0" y="6008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372599" y="436852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43385" y="31463"/>
                  </a:moveTo>
                  <a:lnTo>
                    <a:pt x="0" y="16179"/>
                  </a:lnTo>
                  <a:lnTo>
                    <a:pt x="43060" y="0"/>
                  </a:lnTo>
                  <a:lnTo>
                    <a:pt x="43385" y="31463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72599" y="436852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43060" y="0"/>
                  </a:moveTo>
                  <a:lnTo>
                    <a:pt x="0" y="16179"/>
                  </a:lnTo>
                  <a:lnTo>
                    <a:pt x="43385" y="31463"/>
                  </a:lnTo>
                  <a:lnTo>
                    <a:pt x="4306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95200" y="3274487"/>
            <a:ext cx="1919605" cy="3429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Stable,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Activated</a:t>
            </a:r>
            <a:r>
              <a:rPr sz="1400" spc="-25" dirty="0">
                <a:latin typeface="Georgia"/>
                <a:cs typeface="Georgia"/>
              </a:rPr>
              <a:t> P53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2899" y="396750"/>
            <a:ext cx="6278245" cy="608330"/>
          </a:xfrm>
          <a:custGeom>
            <a:avLst/>
            <a:gdLst/>
            <a:ahLst/>
            <a:cxnLst/>
            <a:rect l="l" t="t" r="r" b="b"/>
            <a:pathLst>
              <a:path w="6278245" h="608330">
                <a:moveTo>
                  <a:pt x="0" y="0"/>
                </a:moveTo>
                <a:lnTo>
                  <a:pt x="6278099" y="0"/>
                </a:lnTo>
                <a:lnTo>
                  <a:pt x="6278099" y="607799"/>
                </a:lnTo>
                <a:lnTo>
                  <a:pt x="0" y="607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133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100"/>
              </a:spcBef>
            </a:pPr>
            <a:r>
              <a:rPr dirty="0"/>
              <a:t>Tumor</a:t>
            </a:r>
            <a:r>
              <a:rPr spc="-50" dirty="0"/>
              <a:t> </a:t>
            </a:r>
            <a:r>
              <a:rPr dirty="0"/>
              <a:t>Suppressor</a:t>
            </a:r>
            <a:r>
              <a:rPr spc="-45" dirty="0"/>
              <a:t> </a:t>
            </a:r>
            <a:r>
              <a:rPr dirty="0"/>
              <a:t>Gene</a:t>
            </a:r>
            <a:r>
              <a:rPr spc="-45" dirty="0"/>
              <a:t> </a:t>
            </a:r>
            <a:r>
              <a:rPr dirty="0"/>
              <a:t>Example:</a:t>
            </a:r>
            <a:r>
              <a:rPr u="none" dirty="0"/>
              <a:t> </a:t>
            </a:r>
            <a:r>
              <a:rPr u="none" spc="-25" dirty="0"/>
              <a:t>P53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9150" y="1009687"/>
            <a:ext cx="4972050" cy="4039870"/>
            <a:chOff x="209150" y="1009687"/>
            <a:chExt cx="4972050" cy="4039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675" y="1435350"/>
              <a:ext cx="4952575" cy="35218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3912" y="1430587"/>
              <a:ext cx="4962525" cy="3614420"/>
            </a:xfrm>
            <a:custGeom>
              <a:avLst/>
              <a:gdLst/>
              <a:ahLst/>
              <a:cxnLst/>
              <a:rect l="l" t="t" r="r" b="b"/>
              <a:pathLst>
                <a:path w="4962525" h="3614420">
                  <a:moveTo>
                    <a:pt x="0" y="0"/>
                  </a:moveTo>
                  <a:lnTo>
                    <a:pt x="4962100" y="0"/>
                  </a:lnTo>
                  <a:lnTo>
                    <a:pt x="4962100" y="3613899"/>
                  </a:lnTo>
                  <a:lnTo>
                    <a:pt x="0" y="3613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8725" y="1014449"/>
              <a:ext cx="2560320" cy="411480"/>
            </a:xfrm>
            <a:custGeom>
              <a:avLst/>
              <a:gdLst/>
              <a:ahLst/>
              <a:cxnLst/>
              <a:rect l="l" t="t" r="r" b="b"/>
              <a:pathLst>
                <a:path w="2560320" h="411480">
                  <a:moveTo>
                    <a:pt x="0" y="0"/>
                  </a:moveTo>
                  <a:lnTo>
                    <a:pt x="2560199" y="0"/>
                  </a:lnTo>
                  <a:lnTo>
                    <a:pt x="2560199" y="410999"/>
                  </a:lnTo>
                  <a:lnTo>
                    <a:pt x="0" y="410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41750" y="1080363"/>
            <a:ext cx="2269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P53</a:t>
            </a:r>
            <a:r>
              <a:rPr sz="14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Transcriptional</a:t>
            </a:r>
            <a:r>
              <a:rPr sz="14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Targets: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3124" y="1195624"/>
            <a:ext cx="3407410" cy="316865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5090" marR="280670">
              <a:lnSpc>
                <a:spcPct val="100000"/>
              </a:lnSpc>
              <a:spcBef>
                <a:spcPts val="605"/>
              </a:spcBef>
            </a:pP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Scenario:</a:t>
            </a:r>
            <a:r>
              <a:rPr sz="1700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700" u="none" dirty="0">
                <a:latin typeface="Georgia"/>
                <a:cs typeface="Georgia"/>
              </a:rPr>
              <a:t>There</a:t>
            </a:r>
            <a:r>
              <a:rPr sz="1700" u="none" spc="-35" dirty="0">
                <a:latin typeface="Georgia"/>
                <a:cs typeface="Georgia"/>
              </a:rPr>
              <a:t> </a:t>
            </a:r>
            <a:r>
              <a:rPr sz="1700" u="none" dirty="0">
                <a:latin typeface="Georgia"/>
                <a:cs typeface="Georgia"/>
              </a:rPr>
              <a:t>is</a:t>
            </a:r>
            <a:r>
              <a:rPr sz="1700" u="none" spc="-35" dirty="0">
                <a:latin typeface="Georgia"/>
                <a:cs typeface="Georgia"/>
              </a:rPr>
              <a:t> </a:t>
            </a:r>
            <a:r>
              <a:rPr sz="1700" u="none" dirty="0">
                <a:latin typeface="Georgia"/>
                <a:cs typeface="Georgia"/>
              </a:rPr>
              <a:t>DNA</a:t>
            </a:r>
            <a:r>
              <a:rPr sz="1700" u="none" spc="-35" dirty="0">
                <a:latin typeface="Georgia"/>
                <a:cs typeface="Georgia"/>
              </a:rPr>
              <a:t> </a:t>
            </a:r>
            <a:r>
              <a:rPr sz="1700" u="none" spc="-10" dirty="0">
                <a:latin typeface="Georgia"/>
                <a:cs typeface="Georgia"/>
              </a:rPr>
              <a:t>damage </a:t>
            </a:r>
            <a:r>
              <a:rPr sz="1700" u="none" dirty="0">
                <a:latin typeface="Georgia"/>
                <a:cs typeface="Georgia"/>
              </a:rPr>
              <a:t>in</a:t>
            </a:r>
            <a:r>
              <a:rPr sz="1700" u="none" spc="-25" dirty="0">
                <a:latin typeface="Georgia"/>
                <a:cs typeface="Georgia"/>
              </a:rPr>
              <a:t> </a:t>
            </a:r>
            <a:r>
              <a:rPr sz="1700" u="none" dirty="0">
                <a:latin typeface="Georgia"/>
                <a:cs typeface="Georgia"/>
              </a:rPr>
              <a:t>the</a:t>
            </a:r>
            <a:r>
              <a:rPr sz="1700" u="none" spc="-25" dirty="0">
                <a:latin typeface="Georgia"/>
                <a:cs typeface="Georgia"/>
              </a:rPr>
              <a:t> </a:t>
            </a:r>
            <a:r>
              <a:rPr sz="1700" u="none" spc="-20" dirty="0">
                <a:latin typeface="Georgia"/>
                <a:cs typeface="Georgia"/>
              </a:rPr>
              <a:t>cell.</a:t>
            </a:r>
            <a:endParaRPr sz="1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700">
              <a:latin typeface="Georgia"/>
              <a:cs typeface="Georgia"/>
            </a:endParaRPr>
          </a:p>
          <a:p>
            <a:pPr marL="542290" marR="683260" indent="-402590">
              <a:lnSpc>
                <a:spcPct val="100000"/>
              </a:lnSpc>
              <a:buAutoNum type="arabicParenR"/>
              <a:tabLst>
                <a:tab pos="542290" algn="l"/>
              </a:tabLst>
            </a:pPr>
            <a:r>
              <a:rPr sz="1700" dirty="0">
                <a:latin typeface="Georgia"/>
                <a:cs typeface="Georgia"/>
              </a:rPr>
              <a:t>How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is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the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p53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protein activated/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stabilized?</a:t>
            </a:r>
            <a:endParaRPr sz="1700">
              <a:latin typeface="Georgia"/>
              <a:cs typeface="Georgia"/>
            </a:endParaRPr>
          </a:p>
          <a:p>
            <a:pPr marL="542290" marR="184150" indent="-430530">
              <a:lnSpc>
                <a:spcPct val="100000"/>
              </a:lnSpc>
              <a:buAutoNum type="arabicParenR"/>
              <a:tabLst>
                <a:tab pos="542290" algn="l"/>
              </a:tabLst>
            </a:pPr>
            <a:r>
              <a:rPr sz="1700" dirty="0">
                <a:latin typeface="Georgia"/>
                <a:cs typeface="Georgia"/>
              </a:rPr>
              <a:t>How</a:t>
            </a:r>
            <a:r>
              <a:rPr sz="1700" spc="-5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does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the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p53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arrest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the </a:t>
            </a:r>
            <a:r>
              <a:rPr sz="1700" dirty="0">
                <a:latin typeface="Georgia"/>
                <a:cs typeface="Georgia"/>
              </a:rPr>
              <a:t>cell</a:t>
            </a:r>
            <a:r>
              <a:rPr sz="1700" spc="-7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cycle?</a:t>
            </a:r>
            <a:r>
              <a:rPr sz="1700" spc="-7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What</a:t>
            </a:r>
            <a:r>
              <a:rPr sz="1700" spc="-7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happens</a:t>
            </a:r>
            <a:r>
              <a:rPr sz="1700" spc="-7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if </a:t>
            </a:r>
            <a:r>
              <a:rPr sz="1700" dirty="0">
                <a:latin typeface="Georgia"/>
                <a:cs typeface="Georgia"/>
              </a:rPr>
              <a:t>the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DNA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damage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is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fixed? </a:t>
            </a:r>
            <a:r>
              <a:rPr sz="1700" dirty="0">
                <a:latin typeface="Georgia"/>
                <a:cs typeface="Georgia"/>
              </a:rPr>
              <a:t>What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is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the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function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of </a:t>
            </a:r>
            <a:r>
              <a:rPr sz="1700" spc="-10" dirty="0">
                <a:latin typeface="Georgia"/>
                <a:cs typeface="Georgia"/>
              </a:rPr>
              <a:t>MDM2?</a:t>
            </a:r>
            <a:endParaRPr sz="1700">
              <a:latin typeface="Georgia"/>
              <a:cs typeface="Georgia"/>
            </a:endParaRPr>
          </a:p>
          <a:p>
            <a:pPr marL="542290" marR="412750" indent="-428625">
              <a:lnSpc>
                <a:spcPct val="100000"/>
              </a:lnSpc>
              <a:buAutoNum type="arabicParenR"/>
              <a:tabLst>
                <a:tab pos="542290" algn="l"/>
              </a:tabLst>
            </a:pPr>
            <a:r>
              <a:rPr sz="1700" dirty="0">
                <a:latin typeface="Georgia"/>
                <a:cs typeface="Georgia"/>
              </a:rPr>
              <a:t>What</a:t>
            </a:r>
            <a:r>
              <a:rPr sz="1700" spc="-5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happens</a:t>
            </a:r>
            <a:r>
              <a:rPr sz="1700" spc="-5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if</a:t>
            </a:r>
            <a:r>
              <a:rPr sz="1700" spc="-5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the</a:t>
            </a:r>
            <a:r>
              <a:rPr sz="1700" spc="-5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DNA </a:t>
            </a:r>
            <a:r>
              <a:rPr sz="1700" dirty="0">
                <a:latin typeface="Georgia"/>
                <a:cs typeface="Georgia"/>
              </a:rPr>
              <a:t>damage</a:t>
            </a:r>
            <a:r>
              <a:rPr sz="1700" spc="-6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can’t</a:t>
            </a:r>
            <a:r>
              <a:rPr sz="1700" spc="-6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be</a:t>
            </a:r>
            <a:r>
              <a:rPr sz="1700" spc="-6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fixed?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93175" y="3740849"/>
            <a:ext cx="371475" cy="384810"/>
          </a:xfrm>
          <a:custGeom>
            <a:avLst/>
            <a:gdLst/>
            <a:ahLst/>
            <a:cxnLst/>
            <a:rect l="l" t="t" r="r" b="b"/>
            <a:pathLst>
              <a:path w="371475" h="384810">
                <a:moveTo>
                  <a:pt x="0" y="0"/>
                </a:moveTo>
                <a:lnTo>
                  <a:pt x="371099" y="0"/>
                </a:lnTo>
                <a:lnTo>
                  <a:pt x="371099" y="384299"/>
                </a:lnTo>
                <a:lnTo>
                  <a:pt x="0" y="3842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2899" y="396750"/>
            <a:ext cx="6278245" cy="608330"/>
          </a:xfrm>
          <a:custGeom>
            <a:avLst/>
            <a:gdLst/>
            <a:ahLst/>
            <a:cxnLst/>
            <a:rect l="l" t="t" r="r" b="b"/>
            <a:pathLst>
              <a:path w="6278245" h="608330">
                <a:moveTo>
                  <a:pt x="0" y="0"/>
                </a:moveTo>
                <a:lnTo>
                  <a:pt x="6278099" y="0"/>
                </a:lnTo>
                <a:lnTo>
                  <a:pt x="6278099" y="607799"/>
                </a:lnTo>
                <a:lnTo>
                  <a:pt x="0" y="607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133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100"/>
              </a:spcBef>
            </a:pPr>
            <a:r>
              <a:rPr dirty="0"/>
              <a:t>Tumor</a:t>
            </a:r>
            <a:r>
              <a:rPr spc="-50" dirty="0"/>
              <a:t> </a:t>
            </a:r>
            <a:r>
              <a:rPr dirty="0"/>
              <a:t>Suppressor</a:t>
            </a:r>
            <a:r>
              <a:rPr spc="-45" dirty="0"/>
              <a:t> </a:t>
            </a:r>
            <a:r>
              <a:rPr dirty="0"/>
              <a:t>Gene</a:t>
            </a:r>
            <a:r>
              <a:rPr spc="-45" dirty="0"/>
              <a:t> </a:t>
            </a:r>
            <a:r>
              <a:rPr dirty="0"/>
              <a:t>Example:</a:t>
            </a:r>
            <a:r>
              <a:rPr u="none" dirty="0"/>
              <a:t> </a:t>
            </a:r>
            <a:r>
              <a:rPr u="none" spc="-25" dirty="0"/>
              <a:t>P53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9150" y="1009687"/>
            <a:ext cx="4972050" cy="4039870"/>
            <a:chOff x="209150" y="1009687"/>
            <a:chExt cx="4972050" cy="4039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675" y="1435350"/>
              <a:ext cx="4952575" cy="35218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3912" y="1430587"/>
              <a:ext cx="4962525" cy="3614420"/>
            </a:xfrm>
            <a:custGeom>
              <a:avLst/>
              <a:gdLst/>
              <a:ahLst/>
              <a:cxnLst/>
              <a:rect l="l" t="t" r="r" b="b"/>
              <a:pathLst>
                <a:path w="4962525" h="3614420">
                  <a:moveTo>
                    <a:pt x="0" y="0"/>
                  </a:moveTo>
                  <a:lnTo>
                    <a:pt x="4962100" y="0"/>
                  </a:lnTo>
                  <a:lnTo>
                    <a:pt x="4962100" y="3613899"/>
                  </a:lnTo>
                  <a:lnTo>
                    <a:pt x="0" y="3613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8725" y="1014449"/>
              <a:ext cx="2587625" cy="411480"/>
            </a:xfrm>
            <a:custGeom>
              <a:avLst/>
              <a:gdLst/>
              <a:ahLst/>
              <a:cxnLst/>
              <a:rect l="l" t="t" r="r" b="b"/>
              <a:pathLst>
                <a:path w="2587625" h="411480">
                  <a:moveTo>
                    <a:pt x="0" y="0"/>
                  </a:moveTo>
                  <a:lnTo>
                    <a:pt x="2587500" y="0"/>
                  </a:lnTo>
                  <a:lnTo>
                    <a:pt x="2587500" y="410999"/>
                  </a:lnTo>
                  <a:lnTo>
                    <a:pt x="0" y="410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41750" y="1080363"/>
            <a:ext cx="2269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P53</a:t>
            </a:r>
            <a:r>
              <a:rPr sz="14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Transcriptional</a:t>
            </a:r>
            <a:r>
              <a:rPr sz="14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Targets: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3124" y="1207900"/>
            <a:ext cx="3407410" cy="355790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85090" marR="322580">
              <a:lnSpc>
                <a:spcPct val="100000"/>
              </a:lnSpc>
              <a:spcBef>
                <a:spcPts val="615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Scenario: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There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is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DNA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damage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in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spc="-25" dirty="0">
                <a:latin typeface="Georgia"/>
                <a:cs typeface="Georgia"/>
              </a:rPr>
              <a:t>the </a:t>
            </a:r>
            <a:r>
              <a:rPr sz="1400" u="none" spc="-10" dirty="0">
                <a:latin typeface="Georgia"/>
                <a:cs typeface="Georgia"/>
              </a:rPr>
              <a:t>cell.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Georgia"/>
              <a:cs typeface="Georgia"/>
            </a:endParaRPr>
          </a:p>
          <a:p>
            <a:pPr marL="541020" marR="229235" indent="-370840" algn="just">
              <a:lnSpc>
                <a:spcPct val="100000"/>
              </a:lnSpc>
              <a:buAutoNum type="arabicParenR"/>
              <a:tabLst>
                <a:tab pos="542290" algn="l"/>
              </a:tabLst>
            </a:pPr>
            <a:r>
              <a:rPr sz="1400" dirty="0">
                <a:latin typeface="Georgia"/>
                <a:cs typeface="Georgia"/>
              </a:rPr>
              <a:t>The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enzymes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detect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DNA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damage 	</a:t>
            </a:r>
            <a:r>
              <a:rPr sz="1400" dirty="0">
                <a:latin typeface="Georgia"/>
                <a:cs typeface="Georgia"/>
              </a:rPr>
              <a:t>in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phosphorylate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p53 	</a:t>
            </a:r>
            <a:r>
              <a:rPr sz="1400" dirty="0">
                <a:latin typeface="Georgia"/>
                <a:cs typeface="Georgia"/>
              </a:rPr>
              <a:t>which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stabilizes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protein.</a:t>
            </a:r>
            <a:endParaRPr sz="1400">
              <a:latin typeface="Georgia"/>
              <a:cs typeface="Georgia"/>
            </a:endParaRPr>
          </a:p>
          <a:p>
            <a:pPr marL="542290" marR="132080" indent="-394970">
              <a:lnSpc>
                <a:spcPct val="100000"/>
              </a:lnSpc>
              <a:buAutoNum type="arabicParenR"/>
              <a:tabLst>
                <a:tab pos="542290" algn="l"/>
              </a:tabLst>
            </a:pPr>
            <a:r>
              <a:rPr sz="1400" dirty="0">
                <a:latin typeface="Georgia"/>
                <a:cs typeface="Georgia"/>
              </a:rPr>
              <a:t>P53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helps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transcribe/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express </a:t>
            </a:r>
            <a:r>
              <a:rPr sz="1400" dirty="0">
                <a:latin typeface="Georgia"/>
                <a:cs typeface="Georgia"/>
              </a:rPr>
              <a:t>genes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that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would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lead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to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G1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arrest </a:t>
            </a:r>
            <a:r>
              <a:rPr sz="1400" dirty="0">
                <a:latin typeface="Georgia"/>
                <a:cs typeface="Georgia"/>
              </a:rPr>
              <a:t>(notably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p21).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If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DNA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damage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is </a:t>
            </a:r>
            <a:r>
              <a:rPr sz="1400" dirty="0">
                <a:latin typeface="Georgia"/>
                <a:cs typeface="Georgia"/>
              </a:rPr>
              <a:t>repaired,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cycle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resumes. </a:t>
            </a:r>
            <a:r>
              <a:rPr sz="1400" dirty="0">
                <a:latin typeface="Georgia"/>
                <a:cs typeface="Georgia"/>
              </a:rPr>
              <a:t>MDM2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binds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to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p53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takes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it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to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“trash”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/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proteosome.</a:t>
            </a:r>
            <a:endParaRPr sz="1400">
              <a:latin typeface="Georgia"/>
              <a:cs typeface="Georgia"/>
            </a:endParaRPr>
          </a:p>
          <a:p>
            <a:pPr marL="542290" marR="115570" indent="-393700">
              <a:lnSpc>
                <a:spcPct val="100000"/>
              </a:lnSpc>
              <a:buAutoNum type="arabicParenR"/>
              <a:tabLst>
                <a:tab pos="542290" algn="l"/>
              </a:tabLst>
            </a:pPr>
            <a:r>
              <a:rPr sz="1400" dirty="0">
                <a:latin typeface="Georgia"/>
                <a:cs typeface="Georgia"/>
              </a:rPr>
              <a:t>If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DNA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damage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isn’t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repaired, </a:t>
            </a:r>
            <a:r>
              <a:rPr sz="1400" dirty="0">
                <a:latin typeface="Georgia"/>
                <a:cs typeface="Georgia"/>
              </a:rPr>
              <a:t>p53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helps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transcribe/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express</a:t>
            </a:r>
            <a:r>
              <a:rPr sz="1400" spc="5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genes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that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would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lead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to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apoptosis.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93175" y="3740849"/>
            <a:ext cx="371475" cy="384810"/>
          </a:xfrm>
          <a:custGeom>
            <a:avLst/>
            <a:gdLst/>
            <a:ahLst/>
            <a:cxnLst/>
            <a:rect l="l" t="t" r="r" b="b"/>
            <a:pathLst>
              <a:path w="371475" h="384810">
                <a:moveTo>
                  <a:pt x="0" y="0"/>
                </a:moveTo>
                <a:lnTo>
                  <a:pt x="371099" y="0"/>
                </a:lnTo>
                <a:lnTo>
                  <a:pt x="371099" y="384299"/>
                </a:lnTo>
                <a:lnTo>
                  <a:pt x="0" y="3842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200" y="170324"/>
            <a:ext cx="610616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dirty="0"/>
              <a:t>Tumor</a:t>
            </a:r>
            <a:r>
              <a:rPr spc="-50" dirty="0"/>
              <a:t> </a:t>
            </a:r>
            <a:r>
              <a:rPr dirty="0"/>
              <a:t>Suppressor</a:t>
            </a:r>
            <a:r>
              <a:rPr spc="-45" dirty="0"/>
              <a:t> </a:t>
            </a:r>
            <a:r>
              <a:rPr dirty="0"/>
              <a:t>Gene</a:t>
            </a:r>
            <a:r>
              <a:rPr spc="-45" dirty="0"/>
              <a:t> </a:t>
            </a:r>
            <a:r>
              <a:rPr dirty="0"/>
              <a:t>Example:</a:t>
            </a:r>
            <a:r>
              <a:rPr u="none" dirty="0"/>
              <a:t> </a:t>
            </a:r>
            <a:r>
              <a:rPr u="none" spc="-25" dirty="0"/>
              <a:t>p21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5699" y="2075550"/>
            <a:ext cx="2892425" cy="12598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542925" marR="177165" indent="-422909">
              <a:lnSpc>
                <a:spcPct val="100000"/>
              </a:lnSpc>
              <a:spcBef>
                <a:spcPts val="600"/>
              </a:spcBef>
              <a:tabLst>
                <a:tab pos="542290" algn="l"/>
              </a:tabLst>
            </a:pPr>
            <a:r>
              <a:rPr sz="1900" spc="-25" dirty="0">
                <a:latin typeface="Georgia"/>
                <a:cs typeface="Georgia"/>
              </a:rPr>
              <a:t>1)</a:t>
            </a:r>
            <a:r>
              <a:rPr sz="1900" dirty="0">
                <a:latin typeface="Georgia"/>
                <a:cs typeface="Georgia"/>
              </a:rPr>
              <a:t>	What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is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function </a:t>
            </a:r>
            <a:r>
              <a:rPr sz="1900" dirty="0">
                <a:latin typeface="Georgia"/>
                <a:cs typeface="Georgia"/>
              </a:rPr>
              <a:t>of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p21</a:t>
            </a:r>
            <a:r>
              <a:rPr sz="1900" spc="-10" dirty="0">
                <a:latin typeface="Georgia"/>
                <a:cs typeface="Georgia"/>
              </a:rPr>
              <a:t> protein? </a:t>
            </a:r>
            <a:r>
              <a:rPr sz="1900" dirty="0">
                <a:latin typeface="Georgia"/>
                <a:cs typeface="Georgia"/>
              </a:rPr>
              <a:t>How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does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p21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spc="-20" dirty="0">
                <a:latin typeface="Georgia"/>
                <a:cs typeface="Georgia"/>
              </a:rPr>
              <a:t>help </a:t>
            </a:r>
            <a:r>
              <a:rPr sz="1900" dirty="0">
                <a:latin typeface="Georgia"/>
                <a:cs typeface="Georgia"/>
              </a:rPr>
              <a:t>arrest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cell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cycle?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149" y="867650"/>
            <a:ext cx="3919220" cy="4470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sz="1700" dirty="0">
                <a:latin typeface="Georgia"/>
                <a:cs typeface="Georgia"/>
              </a:rPr>
              <a:t>The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gene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for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P21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is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on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chromosome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6.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3949" y="1394374"/>
            <a:ext cx="4055110" cy="3374390"/>
            <a:chOff x="793949" y="1394374"/>
            <a:chExt cx="4055110" cy="33743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915" y="1508543"/>
              <a:ext cx="3186647" cy="32504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98712" y="1399137"/>
              <a:ext cx="4045585" cy="3364865"/>
            </a:xfrm>
            <a:custGeom>
              <a:avLst/>
              <a:gdLst/>
              <a:ahLst/>
              <a:cxnLst/>
              <a:rect l="l" t="t" r="r" b="b"/>
              <a:pathLst>
                <a:path w="4045585" h="3364865">
                  <a:moveTo>
                    <a:pt x="0" y="0"/>
                  </a:moveTo>
                  <a:lnTo>
                    <a:pt x="4045074" y="0"/>
                  </a:lnTo>
                  <a:lnTo>
                    <a:pt x="4045074" y="3364649"/>
                  </a:lnTo>
                  <a:lnTo>
                    <a:pt x="0" y="33646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9025" y="2797599"/>
              <a:ext cx="1348105" cy="537845"/>
            </a:xfrm>
            <a:custGeom>
              <a:avLst/>
              <a:gdLst/>
              <a:ahLst/>
              <a:cxnLst/>
              <a:rect l="l" t="t" r="r" b="b"/>
              <a:pathLst>
                <a:path w="1348104" h="537845">
                  <a:moveTo>
                    <a:pt x="1347899" y="537299"/>
                  </a:moveTo>
                  <a:lnTo>
                    <a:pt x="0" y="537299"/>
                  </a:lnTo>
                  <a:lnTo>
                    <a:pt x="0" y="0"/>
                  </a:lnTo>
                  <a:lnTo>
                    <a:pt x="1347899" y="0"/>
                  </a:lnTo>
                  <a:lnTo>
                    <a:pt x="1347899" y="537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9025" y="2797599"/>
              <a:ext cx="1348105" cy="537845"/>
            </a:xfrm>
            <a:custGeom>
              <a:avLst/>
              <a:gdLst/>
              <a:ahLst/>
              <a:cxnLst/>
              <a:rect l="l" t="t" r="r" b="b"/>
              <a:pathLst>
                <a:path w="1348104" h="537845">
                  <a:moveTo>
                    <a:pt x="0" y="0"/>
                  </a:moveTo>
                  <a:lnTo>
                    <a:pt x="1347899" y="0"/>
                  </a:lnTo>
                  <a:lnTo>
                    <a:pt x="1347899" y="537299"/>
                  </a:lnTo>
                  <a:lnTo>
                    <a:pt x="0" y="5372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7949" y="1462975"/>
            <a:ext cx="3348354" cy="27305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542925" marR="100330" indent="-382270">
              <a:lnSpc>
                <a:spcPct val="100000"/>
              </a:lnSpc>
              <a:spcBef>
                <a:spcPts val="615"/>
              </a:spcBef>
              <a:tabLst>
                <a:tab pos="542290" algn="l"/>
              </a:tabLst>
            </a:pPr>
            <a:r>
              <a:rPr sz="1500" spc="-25" dirty="0">
                <a:latin typeface="Georgia"/>
                <a:cs typeface="Georgia"/>
              </a:rPr>
              <a:t>1)</a:t>
            </a:r>
            <a:r>
              <a:rPr sz="1500" dirty="0">
                <a:latin typeface="Georgia"/>
                <a:cs typeface="Georgia"/>
              </a:rPr>
              <a:t>	P21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is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a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CDK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inhibitor.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P21 </a:t>
            </a:r>
            <a:r>
              <a:rPr sz="1500" dirty="0">
                <a:latin typeface="Georgia"/>
                <a:cs typeface="Georgia"/>
              </a:rPr>
              <a:t>binds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to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G1/S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CDK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20" dirty="0">
                <a:latin typeface="Georgia"/>
                <a:cs typeface="Georgia"/>
              </a:rPr>
              <a:t>(CDK </a:t>
            </a:r>
            <a:r>
              <a:rPr sz="1500" dirty="0">
                <a:latin typeface="Georgia"/>
                <a:cs typeface="Georgia"/>
              </a:rPr>
              <a:t>that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moves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cell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cycle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spc="-20" dirty="0">
                <a:latin typeface="Georgia"/>
                <a:cs typeface="Georgia"/>
              </a:rPr>
              <a:t>from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G1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to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S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phase)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and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50" dirty="0">
                <a:latin typeface="Georgia"/>
                <a:cs typeface="Georgia"/>
              </a:rPr>
              <a:t>S </a:t>
            </a:r>
            <a:r>
              <a:rPr sz="1500" dirty="0">
                <a:latin typeface="Georgia"/>
                <a:cs typeface="Georgia"/>
              </a:rPr>
              <a:t>CDK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(CDK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that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moves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-20" dirty="0">
                <a:latin typeface="Georgia"/>
                <a:cs typeface="Georgia"/>
              </a:rPr>
              <a:t>cell </a:t>
            </a:r>
            <a:r>
              <a:rPr sz="1500" dirty="0">
                <a:latin typeface="Georgia"/>
                <a:cs typeface="Georgia"/>
              </a:rPr>
              <a:t>through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S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phase).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When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P21 </a:t>
            </a:r>
            <a:r>
              <a:rPr sz="1500" dirty="0">
                <a:latin typeface="Georgia"/>
                <a:cs typeface="Georgia"/>
              </a:rPr>
              <a:t>binds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to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CDK,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they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prevent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formation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of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CDK-cyclin complexes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which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phosphorylate proteins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that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will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move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-20" dirty="0">
                <a:latin typeface="Georgia"/>
                <a:cs typeface="Georgia"/>
              </a:rPr>
              <a:t>cell </a:t>
            </a:r>
            <a:r>
              <a:rPr sz="1500" dirty="0">
                <a:latin typeface="Georgia"/>
                <a:cs typeface="Georgia"/>
              </a:rPr>
              <a:t>forward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in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the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cell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cycle.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0449" y="4835399"/>
            <a:ext cx="1575435" cy="3086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Georgia"/>
                <a:cs typeface="Georgia"/>
              </a:rPr>
              <a:t>G1/S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CDK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or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-25" dirty="0">
                <a:latin typeface="Georgia"/>
                <a:cs typeface="Georgia"/>
              </a:rPr>
              <a:t> CDK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9200" y="170324"/>
            <a:ext cx="610616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dirty="0"/>
              <a:t>Tumor</a:t>
            </a:r>
            <a:r>
              <a:rPr spc="-50" dirty="0"/>
              <a:t> </a:t>
            </a:r>
            <a:r>
              <a:rPr dirty="0"/>
              <a:t>Suppressor</a:t>
            </a:r>
            <a:r>
              <a:rPr spc="-45" dirty="0"/>
              <a:t> </a:t>
            </a:r>
            <a:r>
              <a:rPr dirty="0"/>
              <a:t>Gene</a:t>
            </a:r>
            <a:r>
              <a:rPr spc="-45" dirty="0"/>
              <a:t> </a:t>
            </a:r>
            <a:r>
              <a:rPr dirty="0"/>
              <a:t>Example:</a:t>
            </a:r>
            <a:r>
              <a:rPr u="none" dirty="0"/>
              <a:t> </a:t>
            </a:r>
            <a:r>
              <a:rPr u="none" spc="-25" dirty="0"/>
              <a:t>p21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93949" y="1394374"/>
            <a:ext cx="4055110" cy="3374390"/>
            <a:chOff x="793949" y="1394374"/>
            <a:chExt cx="4055110" cy="33743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915" y="1508543"/>
              <a:ext cx="3186647" cy="32504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98712" y="1399137"/>
              <a:ext cx="4045585" cy="3364865"/>
            </a:xfrm>
            <a:custGeom>
              <a:avLst/>
              <a:gdLst/>
              <a:ahLst/>
              <a:cxnLst/>
              <a:rect l="l" t="t" r="r" b="b"/>
              <a:pathLst>
                <a:path w="4045585" h="3364865">
                  <a:moveTo>
                    <a:pt x="0" y="0"/>
                  </a:moveTo>
                  <a:lnTo>
                    <a:pt x="4045074" y="0"/>
                  </a:lnTo>
                  <a:lnTo>
                    <a:pt x="4045074" y="3364649"/>
                  </a:lnTo>
                  <a:lnTo>
                    <a:pt x="0" y="33646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5149" y="867650"/>
            <a:ext cx="3863975" cy="4470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sz="1700" dirty="0">
                <a:latin typeface="Georgia"/>
                <a:cs typeface="Georgia"/>
              </a:rPr>
              <a:t>The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gene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for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P21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is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on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chromosome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6.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1725875"/>
            <a:ext cx="8521065" cy="994503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85725" marR="267335">
              <a:lnSpc>
                <a:spcPct val="100000"/>
              </a:lnSpc>
              <a:spcBef>
                <a:spcPts val="555"/>
              </a:spcBef>
            </a:pPr>
            <a:r>
              <a:rPr lang="en-US" sz="3000" dirty="0" smtClean="0"/>
              <a:t>What is the </a:t>
            </a:r>
            <a:r>
              <a:rPr sz="3000" u="none" dirty="0" smtClean="0"/>
              <a:t>effect</a:t>
            </a:r>
            <a:r>
              <a:rPr sz="3000" u="none" spc="-45" dirty="0" smtClean="0"/>
              <a:t> </a:t>
            </a:r>
            <a:r>
              <a:rPr sz="3000" u="none" dirty="0"/>
              <a:t>on</a:t>
            </a:r>
            <a:r>
              <a:rPr sz="3000" u="none" spc="-45" dirty="0"/>
              <a:t> </a:t>
            </a:r>
            <a:r>
              <a:rPr sz="3000" u="none" dirty="0"/>
              <a:t>cell</a:t>
            </a:r>
            <a:r>
              <a:rPr sz="3000" u="none" spc="-45" dirty="0"/>
              <a:t> </a:t>
            </a:r>
            <a:r>
              <a:rPr sz="3000" u="none" dirty="0"/>
              <a:t>cycle</a:t>
            </a:r>
            <a:r>
              <a:rPr sz="3000" u="none" spc="-40" dirty="0"/>
              <a:t> </a:t>
            </a:r>
            <a:r>
              <a:rPr sz="3000" u="none" dirty="0"/>
              <a:t>regulation</a:t>
            </a:r>
            <a:r>
              <a:rPr sz="3000" u="none" spc="-45" dirty="0"/>
              <a:t> </a:t>
            </a:r>
            <a:r>
              <a:rPr sz="3000" u="none" dirty="0"/>
              <a:t>if</a:t>
            </a:r>
            <a:r>
              <a:rPr sz="3000" u="none" spc="-45" dirty="0"/>
              <a:t> </a:t>
            </a:r>
            <a:r>
              <a:rPr sz="3000" u="none" spc="-20" dirty="0"/>
              <a:t>both </a:t>
            </a:r>
            <a:r>
              <a:rPr sz="3000" u="none" dirty="0"/>
              <a:t>p53</a:t>
            </a:r>
            <a:r>
              <a:rPr sz="3000" u="none" spc="-50" dirty="0"/>
              <a:t> </a:t>
            </a:r>
            <a:r>
              <a:rPr sz="3000" u="none" dirty="0"/>
              <a:t>alleles</a:t>
            </a:r>
            <a:r>
              <a:rPr sz="3000" u="none" spc="-50" dirty="0"/>
              <a:t> </a:t>
            </a:r>
            <a:r>
              <a:rPr sz="3000" u="none" dirty="0"/>
              <a:t>were</a:t>
            </a:r>
            <a:r>
              <a:rPr sz="3000" u="none" spc="-45" dirty="0"/>
              <a:t> </a:t>
            </a:r>
            <a:r>
              <a:rPr sz="3000" u="none" dirty="0"/>
              <a:t>rendered</a:t>
            </a:r>
            <a:r>
              <a:rPr sz="3000" u="none" spc="-50" dirty="0"/>
              <a:t> </a:t>
            </a:r>
            <a:r>
              <a:rPr sz="3000" u="none" spc="-10" dirty="0"/>
              <a:t>nonfunctional.</a:t>
            </a:r>
            <a:endParaRPr sz="3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8526037" y="4745437"/>
            <a:ext cx="622935" cy="403225"/>
            <a:chOff x="8526037" y="4745437"/>
            <a:chExt cx="622935" cy="403225"/>
          </a:xfrm>
        </p:grpSpPr>
        <p:sp>
          <p:nvSpPr>
            <p:cNvPr id="4" name="object 4"/>
            <p:cNvSpPr/>
            <p:nvPr/>
          </p:nvSpPr>
          <p:spPr>
            <a:xfrm>
              <a:off x="8530800" y="4750199"/>
              <a:ext cx="613410" cy="393700"/>
            </a:xfrm>
            <a:custGeom>
              <a:avLst/>
              <a:gdLst/>
              <a:ahLst/>
              <a:cxnLst/>
              <a:rect l="l" t="t" r="r" b="b"/>
              <a:pathLst>
                <a:path w="613409" h="393700">
                  <a:moveTo>
                    <a:pt x="613199" y="393299"/>
                  </a:moveTo>
                  <a:lnTo>
                    <a:pt x="0" y="393299"/>
                  </a:lnTo>
                  <a:lnTo>
                    <a:pt x="0" y="0"/>
                  </a:lnTo>
                  <a:lnTo>
                    <a:pt x="613199" y="0"/>
                  </a:lnTo>
                  <a:lnTo>
                    <a:pt x="613199" y="393299"/>
                  </a:lnTo>
                  <a:close/>
                </a:path>
              </a:pathLst>
            </a:custGeom>
            <a:solidFill>
              <a:srgbClr val="93C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0800" y="4750199"/>
              <a:ext cx="613410" cy="393700"/>
            </a:xfrm>
            <a:custGeom>
              <a:avLst/>
              <a:gdLst/>
              <a:ahLst/>
              <a:cxnLst/>
              <a:rect l="l" t="t" r="r" b="b"/>
              <a:pathLst>
                <a:path w="613409" h="393700">
                  <a:moveTo>
                    <a:pt x="0" y="0"/>
                  </a:moveTo>
                  <a:lnTo>
                    <a:pt x="613199" y="0"/>
                  </a:lnTo>
                  <a:lnTo>
                    <a:pt x="613199" y="393299"/>
                  </a:lnTo>
                  <a:lnTo>
                    <a:pt x="0" y="3932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93C4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71040"/>
            <a:ext cx="8758555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u="heavy" dirty="0" smtClean="0">
                <a:solidFill>
                  <a:srgbClr val="2A3890"/>
                </a:solidFill>
                <a:uFill>
                  <a:solidFill>
                    <a:srgbClr val="2A3890"/>
                  </a:solidFill>
                </a:uFill>
                <a:latin typeface="Georgia"/>
                <a:cs typeface="Georgia"/>
              </a:rPr>
              <a:t>Response</a:t>
            </a:r>
            <a:r>
              <a:rPr sz="2400" u="heavy" dirty="0">
                <a:solidFill>
                  <a:srgbClr val="2A3890"/>
                </a:solidFill>
                <a:uFill>
                  <a:solidFill>
                    <a:srgbClr val="2A3890"/>
                  </a:solidFill>
                </a:uFill>
                <a:latin typeface="Georgia"/>
                <a:cs typeface="Georgia"/>
              </a:rPr>
              <a:t>:</a:t>
            </a:r>
            <a:r>
              <a:rPr sz="2400" u="none" spc="-1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If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both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p53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alleles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for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the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spc="-20" dirty="0">
                <a:solidFill>
                  <a:srgbClr val="2A3890"/>
                </a:solidFill>
                <a:latin typeface="Georgia"/>
                <a:cs typeface="Georgia"/>
              </a:rPr>
              <a:t>cell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were</a:t>
            </a:r>
            <a:r>
              <a:rPr sz="2400" u="none" spc="-5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rendered</a:t>
            </a:r>
            <a:r>
              <a:rPr sz="2400" u="none" spc="-5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spc="-10" dirty="0">
                <a:solidFill>
                  <a:srgbClr val="2A3890"/>
                </a:solidFill>
                <a:latin typeface="Georgia"/>
                <a:cs typeface="Georgia"/>
              </a:rPr>
              <a:t>nonfunctional</a:t>
            </a:r>
            <a:r>
              <a:rPr sz="2400" u="none" spc="-10" dirty="0" smtClean="0">
                <a:solidFill>
                  <a:srgbClr val="2A3890"/>
                </a:solidFill>
                <a:latin typeface="Georgia"/>
                <a:cs typeface="Georgia"/>
              </a:rPr>
              <a:t>,</a:t>
            </a:r>
            <a:endParaRPr lang="en-US" sz="2400" u="none" spc="-10" dirty="0" smtClean="0">
              <a:solidFill>
                <a:srgbClr val="2A3890"/>
              </a:solidFill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u="none" spc="-50" dirty="0" smtClean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the</a:t>
            </a:r>
            <a:r>
              <a:rPr sz="2400" u="none" spc="-5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cell</a:t>
            </a:r>
            <a:r>
              <a:rPr sz="2400" u="none" spc="-5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 smtClean="0">
                <a:solidFill>
                  <a:srgbClr val="2A3890"/>
                </a:solidFill>
                <a:latin typeface="Georgia"/>
                <a:cs typeface="Georgia"/>
              </a:rPr>
              <a:t>can</a:t>
            </a:r>
            <a:r>
              <a:rPr lang="en-US" sz="2400" u="none" dirty="0" smtClean="0">
                <a:solidFill>
                  <a:srgbClr val="2A3890"/>
                </a:solidFill>
                <a:latin typeface="Georgia"/>
                <a:cs typeface="Georgia"/>
              </a:rPr>
              <a:t> no</a:t>
            </a:r>
            <a:r>
              <a:rPr sz="2400" u="none" dirty="0" smtClean="0">
                <a:solidFill>
                  <a:srgbClr val="2A3890"/>
                </a:solidFill>
                <a:latin typeface="Georgia"/>
                <a:cs typeface="Georgia"/>
              </a:rPr>
              <a:t>t</a:t>
            </a:r>
            <a:r>
              <a:rPr sz="2400" u="none" spc="-55" dirty="0" smtClean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transcribe</a:t>
            </a:r>
            <a:r>
              <a:rPr sz="2400" u="none" spc="-5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spc="-25" dirty="0">
                <a:solidFill>
                  <a:srgbClr val="2A3890"/>
                </a:solidFill>
                <a:latin typeface="Georgia"/>
                <a:cs typeface="Georgia"/>
              </a:rPr>
              <a:t>p21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(cdk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inhibitor)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and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arrest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the</a:t>
            </a:r>
            <a:r>
              <a:rPr sz="2400" u="none" spc="-3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cell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cycle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(ex: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when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spc="-25" dirty="0">
                <a:solidFill>
                  <a:srgbClr val="2A3890"/>
                </a:solidFill>
                <a:latin typeface="Georgia"/>
                <a:cs typeface="Georgia"/>
              </a:rPr>
              <a:t>DNA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damage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is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detected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in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G1)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endParaRPr lang="en-US" sz="2400" u="none" spc="-35" dirty="0" smtClean="0">
              <a:solidFill>
                <a:srgbClr val="2A3890"/>
              </a:solidFill>
              <a:latin typeface="Georgia"/>
              <a:cs typeface="Georgia"/>
            </a:endParaRPr>
          </a:p>
          <a:p>
            <a:pPr marL="355600" marR="508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u="none" dirty="0" smtClean="0">
                <a:solidFill>
                  <a:srgbClr val="2A3890"/>
                </a:solidFill>
                <a:latin typeface="Georgia"/>
                <a:cs typeface="Georgia"/>
              </a:rPr>
              <a:t>or</a:t>
            </a:r>
            <a:r>
              <a:rPr sz="2400" u="none" spc="-35" dirty="0" smtClean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stimulate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DNA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repair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spc="-10" dirty="0">
                <a:solidFill>
                  <a:srgbClr val="2A3890"/>
                </a:solidFill>
                <a:latin typeface="Georgia"/>
                <a:cs typeface="Georgia"/>
              </a:rPr>
              <a:t>genes. </a:t>
            </a:r>
            <a:endParaRPr lang="en-US" sz="2400" u="none" spc="-10" dirty="0" smtClean="0">
              <a:solidFill>
                <a:srgbClr val="2A3890"/>
              </a:solidFill>
              <a:latin typeface="Georgia"/>
              <a:cs typeface="Georgia"/>
            </a:endParaRPr>
          </a:p>
          <a:p>
            <a:pPr marL="355600" marR="508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u="none" spc="-10" dirty="0" smtClean="0">
              <a:solidFill>
                <a:srgbClr val="2A3890"/>
              </a:solidFill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A3890"/>
                </a:solidFill>
                <a:latin typeface="Georgia"/>
                <a:cs typeface="Georgia"/>
              </a:rPr>
              <a:t>t</a:t>
            </a:r>
            <a:r>
              <a:rPr sz="2400" u="none" dirty="0" smtClean="0">
                <a:solidFill>
                  <a:srgbClr val="2A3890"/>
                </a:solidFill>
                <a:latin typeface="Georgia"/>
                <a:cs typeface="Georgia"/>
              </a:rPr>
              <a:t>he</a:t>
            </a:r>
            <a:r>
              <a:rPr sz="2400" u="none" spc="-40" dirty="0" smtClean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cell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also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 smtClean="0">
                <a:solidFill>
                  <a:srgbClr val="2A3890"/>
                </a:solidFill>
                <a:latin typeface="Georgia"/>
                <a:cs typeface="Georgia"/>
              </a:rPr>
              <a:t>can</a:t>
            </a:r>
            <a:r>
              <a:rPr lang="en-US" sz="2400" u="none" dirty="0" smtClean="0">
                <a:solidFill>
                  <a:srgbClr val="2A3890"/>
                </a:solidFill>
                <a:latin typeface="Georgia"/>
                <a:cs typeface="Georgia"/>
              </a:rPr>
              <a:t> no</a:t>
            </a:r>
            <a:r>
              <a:rPr sz="2400" u="none" dirty="0" smtClean="0">
                <a:solidFill>
                  <a:srgbClr val="2A3890"/>
                </a:solidFill>
                <a:latin typeface="Georgia"/>
                <a:cs typeface="Georgia"/>
              </a:rPr>
              <a:t>t</a:t>
            </a:r>
            <a:r>
              <a:rPr sz="2400" u="none" spc="-40" dirty="0" smtClean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transcribe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genes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for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apoptosis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in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spc="-25" dirty="0">
                <a:solidFill>
                  <a:srgbClr val="2A3890"/>
                </a:solidFill>
                <a:latin typeface="Georgia"/>
                <a:cs typeface="Georgia"/>
              </a:rPr>
              <a:t>the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event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that</a:t>
            </a:r>
            <a:r>
              <a:rPr sz="2400" u="none" spc="-3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the</a:t>
            </a:r>
            <a:r>
              <a:rPr sz="2400" u="none" spc="-3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cell</a:t>
            </a:r>
            <a:r>
              <a:rPr sz="2400" u="none" spc="-3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fails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to</a:t>
            </a:r>
            <a:r>
              <a:rPr sz="2400" u="none" spc="-3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meet</a:t>
            </a:r>
            <a:r>
              <a:rPr sz="2400" u="none" spc="-3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the</a:t>
            </a:r>
            <a:r>
              <a:rPr sz="2400" u="none" spc="-3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criteria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of</a:t>
            </a:r>
            <a:r>
              <a:rPr sz="2400" u="none" spc="-3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a</a:t>
            </a:r>
            <a:r>
              <a:rPr sz="2400" u="none" spc="-3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spc="-10" dirty="0">
                <a:solidFill>
                  <a:srgbClr val="2A3890"/>
                </a:solidFill>
                <a:latin typeface="Georgia"/>
                <a:cs typeface="Georgia"/>
              </a:rPr>
              <a:t>checkpoint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in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the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cell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cycle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(ex: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DNA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damage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can’t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be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repaired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in</a:t>
            </a:r>
            <a:r>
              <a:rPr sz="2400" u="none" spc="-4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spc="-25" dirty="0">
                <a:solidFill>
                  <a:srgbClr val="2A3890"/>
                </a:solidFill>
                <a:latin typeface="Georgia"/>
                <a:cs typeface="Georgia"/>
              </a:rPr>
              <a:t>G1</a:t>
            </a:r>
            <a:r>
              <a:rPr sz="2400" u="none" spc="-25" dirty="0" smtClean="0">
                <a:solidFill>
                  <a:srgbClr val="2A3890"/>
                </a:solidFill>
                <a:latin typeface="Georgia"/>
                <a:cs typeface="Georgia"/>
              </a:rPr>
              <a:t>)</a:t>
            </a:r>
            <a:endParaRPr lang="en-US" sz="2400" u="none" spc="-25" dirty="0" smtClean="0">
              <a:solidFill>
                <a:srgbClr val="2A3890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spc="-25" dirty="0" smtClean="0">
              <a:solidFill>
                <a:srgbClr val="2A3890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spc="-25" dirty="0" smtClean="0">
                <a:solidFill>
                  <a:srgbClr val="2A3890"/>
                </a:solidFill>
                <a:latin typeface="Georgia"/>
                <a:cs typeface="Georgia"/>
              </a:rPr>
              <a:t>……..</a:t>
            </a:r>
            <a:r>
              <a:rPr sz="2400" u="none" dirty="0" smtClean="0">
                <a:solidFill>
                  <a:srgbClr val="2A3890"/>
                </a:solidFill>
                <a:latin typeface="Georgia"/>
                <a:cs typeface="Georgia"/>
              </a:rPr>
              <a:t>which</a:t>
            </a:r>
            <a:r>
              <a:rPr sz="2400" u="none" spc="-35" dirty="0" smtClean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means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the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cell</a:t>
            </a:r>
            <a:r>
              <a:rPr sz="2400" u="none" spc="-3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will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>
                <a:solidFill>
                  <a:srgbClr val="2A3890"/>
                </a:solidFill>
                <a:latin typeface="Georgia"/>
                <a:cs typeface="Georgia"/>
              </a:rPr>
              <a:t>divide</a:t>
            </a:r>
            <a:r>
              <a:rPr sz="2400" u="none" spc="-3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400" u="none" dirty="0" smtClean="0">
                <a:solidFill>
                  <a:srgbClr val="2A3890"/>
                </a:solidFill>
                <a:latin typeface="Georgia"/>
                <a:cs typeface="Georgia"/>
              </a:rPr>
              <a:t>indefinitely</a:t>
            </a:r>
            <a:endParaRPr sz="2400" dirty="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26037" y="4745437"/>
            <a:ext cx="622935" cy="403225"/>
            <a:chOff x="8526037" y="4745437"/>
            <a:chExt cx="622935" cy="403225"/>
          </a:xfrm>
        </p:grpSpPr>
        <p:sp>
          <p:nvSpPr>
            <p:cNvPr id="4" name="object 4"/>
            <p:cNvSpPr/>
            <p:nvPr/>
          </p:nvSpPr>
          <p:spPr>
            <a:xfrm>
              <a:off x="8530800" y="4750199"/>
              <a:ext cx="613410" cy="393700"/>
            </a:xfrm>
            <a:custGeom>
              <a:avLst/>
              <a:gdLst/>
              <a:ahLst/>
              <a:cxnLst/>
              <a:rect l="l" t="t" r="r" b="b"/>
              <a:pathLst>
                <a:path w="613409" h="393700">
                  <a:moveTo>
                    <a:pt x="613199" y="393299"/>
                  </a:moveTo>
                  <a:lnTo>
                    <a:pt x="0" y="393299"/>
                  </a:lnTo>
                  <a:lnTo>
                    <a:pt x="0" y="0"/>
                  </a:lnTo>
                  <a:lnTo>
                    <a:pt x="613199" y="0"/>
                  </a:lnTo>
                  <a:lnTo>
                    <a:pt x="613199" y="393299"/>
                  </a:lnTo>
                  <a:close/>
                </a:path>
              </a:pathLst>
            </a:custGeom>
            <a:solidFill>
              <a:srgbClr val="93C4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0800" y="4750199"/>
              <a:ext cx="613410" cy="393700"/>
            </a:xfrm>
            <a:custGeom>
              <a:avLst/>
              <a:gdLst/>
              <a:ahLst/>
              <a:cxnLst/>
              <a:rect l="l" t="t" r="r" b="b"/>
              <a:pathLst>
                <a:path w="613409" h="393700">
                  <a:moveTo>
                    <a:pt x="0" y="0"/>
                  </a:moveTo>
                  <a:lnTo>
                    <a:pt x="613199" y="0"/>
                  </a:lnTo>
                  <a:lnTo>
                    <a:pt x="613199" y="393299"/>
                  </a:lnTo>
                  <a:lnTo>
                    <a:pt x="0" y="3932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93C4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899" y="167225"/>
            <a:ext cx="627824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dirty="0"/>
              <a:t>Tumor</a:t>
            </a:r>
            <a:r>
              <a:rPr spc="-50" dirty="0"/>
              <a:t> </a:t>
            </a:r>
            <a:r>
              <a:rPr dirty="0"/>
              <a:t>Suppressor</a:t>
            </a:r>
            <a:r>
              <a:rPr spc="-45" dirty="0"/>
              <a:t> </a:t>
            </a:r>
            <a:r>
              <a:rPr dirty="0"/>
              <a:t>Gene</a:t>
            </a:r>
            <a:r>
              <a:rPr spc="-45" dirty="0"/>
              <a:t> </a:t>
            </a:r>
            <a:r>
              <a:rPr dirty="0"/>
              <a:t>Example:</a:t>
            </a:r>
            <a:r>
              <a:rPr u="none" dirty="0"/>
              <a:t> </a:t>
            </a:r>
            <a:r>
              <a:rPr u="none" spc="-25" dirty="0"/>
              <a:t>Rb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9693" y="1527175"/>
            <a:ext cx="3894454" cy="3080385"/>
            <a:chOff x="279693" y="1527175"/>
            <a:chExt cx="3894454" cy="30803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693" y="1527175"/>
              <a:ext cx="3894106" cy="30798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98800" y="1681775"/>
              <a:ext cx="1441450" cy="608330"/>
            </a:xfrm>
            <a:custGeom>
              <a:avLst/>
              <a:gdLst/>
              <a:ahLst/>
              <a:cxnLst/>
              <a:rect l="l" t="t" r="r" b="b"/>
              <a:pathLst>
                <a:path w="1441450" h="608330">
                  <a:moveTo>
                    <a:pt x="0" y="0"/>
                  </a:moveTo>
                  <a:lnTo>
                    <a:pt x="1441199" y="0"/>
                  </a:lnTo>
                  <a:lnTo>
                    <a:pt x="1441199" y="607799"/>
                  </a:lnTo>
                  <a:lnTo>
                    <a:pt x="0" y="607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4487" y="1522412"/>
            <a:ext cx="3944620" cy="3176270"/>
          </a:xfrm>
          <a:prstGeom prst="rect">
            <a:avLst/>
          </a:prstGeom>
          <a:ln w="9524">
            <a:solidFill>
              <a:srgbClr val="434343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endParaRPr sz="1400">
              <a:latin typeface="Times New Roman"/>
              <a:cs typeface="Times New Roman"/>
            </a:endParaRPr>
          </a:p>
          <a:p>
            <a:pPr marL="1049655" marR="1642745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Retinoblastoma </a:t>
            </a:r>
            <a:r>
              <a:rPr sz="1400" dirty="0">
                <a:latin typeface="Georgia"/>
                <a:cs typeface="Georgia"/>
              </a:rPr>
              <a:t>protein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(Rb)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93197" y="2284812"/>
            <a:ext cx="41275" cy="419734"/>
            <a:chOff x="1893197" y="2284812"/>
            <a:chExt cx="41275" cy="419734"/>
          </a:xfrm>
        </p:grpSpPr>
        <p:sp>
          <p:nvSpPr>
            <p:cNvPr id="8" name="object 8"/>
            <p:cNvSpPr/>
            <p:nvPr/>
          </p:nvSpPr>
          <p:spPr>
            <a:xfrm>
              <a:off x="1913690" y="2289574"/>
              <a:ext cx="5715" cy="367030"/>
            </a:xfrm>
            <a:custGeom>
              <a:avLst/>
              <a:gdLst/>
              <a:ahLst/>
              <a:cxnLst/>
              <a:rect l="l" t="t" r="r" b="b"/>
              <a:pathLst>
                <a:path w="5714" h="367030">
                  <a:moveTo>
                    <a:pt x="5709" y="0"/>
                  </a:moveTo>
                  <a:lnTo>
                    <a:pt x="0" y="366456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97959" y="2655786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057" y="43465"/>
                  </a:moveTo>
                  <a:lnTo>
                    <a:pt x="0" y="0"/>
                  </a:lnTo>
                  <a:lnTo>
                    <a:pt x="31461" y="489"/>
                  </a:lnTo>
                  <a:lnTo>
                    <a:pt x="15057" y="43465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97959" y="2655786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5057" y="43465"/>
                  </a:lnTo>
                  <a:lnTo>
                    <a:pt x="31461" y="48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39999" y="4061800"/>
            <a:ext cx="661670" cy="4241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10"/>
              </a:spcBef>
            </a:pPr>
            <a:r>
              <a:rPr sz="1600" spc="-25" dirty="0">
                <a:latin typeface="Georgia"/>
                <a:cs typeface="Georgia"/>
              </a:rPr>
              <a:t>DNA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50104" y="3753561"/>
            <a:ext cx="41275" cy="308610"/>
            <a:chOff x="2950104" y="3753561"/>
            <a:chExt cx="41275" cy="308610"/>
          </a:xfrm>
        </p:grpSpPr>
        <p:sp>
          <p:nvSpPr>
            <p:cNvPr id="13" name="object 13"/>
            <p:cNvSpPr/>
            <p:nvPr/>
          </p:nvSpPr>
          <p:spPr>
            <a:xfrm>
              <a:off x="2970600" y="3801549"/>
              <a:ext cx="0" cy="260350"/>
            </a:xfrm>
            <a:custGeom>
              <a:avLst/>
              <a:gdLst/>
              <a:ahLst/>
              <a:cxnLst/>
              <a:rect l="l" t="t" r="r" b="b"/>
              <a:pathLst>
                <a:path h="260350">
                  <a:moveTo>
                    <a:pt x="0" y="26024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54867" y="375832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0" y="43225"/>
                  </a:lnTo>
                  <a:lnTo>
                    <a:pt x="15732" y="0"/>
                  </a:lnTo>
                  <a:lnTo>
                    <a:pt x="31465" y="43225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54867" y="375832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15732" y="0"/>
                  </a:lnTo>
                  <a:lnTo>
                    <a:pt x="0" y="43225"/>
                  </a:lnTo>
                  <a:lnTo>
                    <a:pt x="31465" y="43225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72000" y="2078500"/>
            <a:ext cx="3935095" cy="158686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542925" marR="391795" indent="-464184">
              <a:lnSpc>
                <a:spcPct val="100000"/>
              </a:lnSpc>
              <a:spcBef>
                <a:spcPts val="580"/>
              </a:spcBef>
              <a:tabLst>
                <a:tab pos="542290" algn="l"/>
              </a:tabLst>
            </a:pPr>
            <a:r>
              <a:rPr sz="2300" spc="-25" dirty="0">
                <a:latin typeface="Georgia"/>
                <a:cs typeface="Georgia"/>
              </a:rPr>
              <a:t>1)</a:t>
            </a:r>
            <a:r>
              <a:rPr sz="2300" dirty="0">
                <a:latin typeface="Georgia"/>
                <a:cs typeface="Georgia"/>
              </a:rPr>
              <a:t>	What</a:t>
            </a:r>
            <a:r>
              <a:rPr sz="2300" spc="-7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is</a:t>
            </a:r>
            <a:r>
              <a:rPr sz="2300" spc="-7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the</a:t>
            </a:r>
            <a:r>
              <a:rPr sz="2300" spc="-7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function</a:t>
            </a:r>
            <a:r>
              <a:rPr sz="2300" spc="-70" dirty="0">
                <a:latin typeface="Georgia"/>
                <a:cs typeface="Georgia"/>
              </a:rPr>
              <a:t> </a:t>
            </a:r>
            <a:r>
              <a:rPr sz="2300" spc="-25" dirty="0">
                <a:latin typeface="Georgia"/>
                <a:cs typeface="Georgia"/>
              </a:rPr>
              <a:t>of </a:t>
            </a:r>
            <a:r>
              <a:rPr sz="2300" dirty="0">
                <a:latin typeface="Georgia"/>
                <a:cs typeface="Georgia"/>
              </a:rPr>
              <a:t>Rb</a:t>
            </a:r>
            <a:r>
              <a:rPr sz="2300" spc="-45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proteins?</a:t>
            </a:r>
            <a:r>
              <a:rPr sz="2300" spc="-4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How</a:t>
            </a:r>
            <a:r>
              <a:rPr sz="2300" spc="-40" dirty="0">
                <a:latin typeface="Georgia"/>
                <a:cs typeface="Georgia"/>
              </a:rPr>
              <a:t> </a:t>
            </a:r>
            <a:r>
              <a:rPr sz="2300" spc="-20" dirty="0">
                <a:latin typeface="Georgia"/>
                <a:cs typeface="Georgia"/>
              </a:rPr>
              <a:t>does </a:t>
            </a:r>
            <a:r>
              <a:rPr sz="2300" dirty="0">
                <a:latin typeface="Georgia"/>
                <a:cs typeface="Georgia"/>
              </a:rPr>
              <a:t>Rb</a:t>
            </a:r>
            <a:r>
              <a:rPr sz="2300" spc="-6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regulate</a:t>
            </a:r>
            <a:r>
              <a:rPr sz="2300" spc="-6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the</a:t>
            </a:r>
            <a:r>
              <a:rPr sz="2300" spc="-60" dirty="0">
                <a:latin typeface="Georgia"/>
                <a:cs typeface="Georgia"/>
              </a:rPr>
              <a:t> </a:t>
            </a:r>
            <a:r>
              <a:rPr sz="2300" spc="-20" dirty="0">
                <a:latin typeface="Georgia"/>
                <a:cs typeface="Georgia"/>
              </a:rPr>
              <a:t>cell </a:t>
            </a:r>
            <a:r>
              <a:rPr sz="2300" spc="-10" dirty="0">
                <a:latin typeface="Georgia"/>
                <a:cs typeface="Georgia"/>
              </a:rPr>
              <a:t>cycle?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8549" y="880825"/>
            <a:ext cx="3513454" cy="4470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sz="1700" dirty="0">
                <a:latin typeface="Georgia"/>
                <a:cs typeface="Georgia"/>
              </a:rPr>
              <a:t>The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Rb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gene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is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on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chromosome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13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899" y="167225"/>
            <a:ext cx="627824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dirty="0"/>
              <a:t>Tumor</a:t>
            </a:r>
            <a:r>
              <a:rPr spc="-50" dirty="0"/>
              <a:t> </a:t>
            </a:r>
            <a:r>
              <a:rPr dirty="0"/>
              <a:t>Suppressor</a:t>
            </a:r>
            <a:r>
              <a:rPr spc="-45" dirty="0"/>
              <a:t> </a:t>
            </a:r>
            <a:r>
              <a:rPr dirty="0"/>
              <a:t>Gene</a:t>
            </a:r>
            <a:r>
              <a:rPr spc="-45" dirty="0"/>
              <a:t> </a:t>
            </a:r>
            <a:r>
              <a:rPr dirty="0"/>
              <a:t>Example:</a:t>
            </a:r>
            <a:r>
              <a:rPr u="none" dirty="0"/>
              <a:t> </a:t>
            </a:r>
            <a:r>
              <a:rPr u="none" spc="-25" dirty="0"/>
              <a:t>Rb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9725" y="1517650"/>
            <a:ext cx="3954145" cy="3185795"/>
            <a:chOff x="229725" y="1517650"/>
            <a:chExt cx="3954145" cy="31857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693" y="1527175"/>
              <a:ext cx="3894106" cy="30798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4487" y="1522412"/>
              <a:ext cx="3944620" cy="3176270"/>
            </a:xfrm>
            <a:custGeom>
              <a:avLst/>
              <a:gdLst/>
              <a:ahLst/>
              <a:cxnLst/>
              <a:rect l="l" t="t" r="r" b="b"/>
              <a:pathLst>
                <a:path w="3944620" h="3176270">
                  <a:moveTo>
                    <a:pt x="0" y="0"/>
                  </a:moveTo>
                  <a:lnTo>
                    <a:pt x="3944074" y="0"/>
                  </a:lnTo>
                  <a:lnTo>
                    <a:pt x="3944074" y="3176100"/>
                  </a:lnTo>
                  <a:lnTo>
                    <a:pt x="0" y="31761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98799" y="1681775"/>
            <a:ext cx="144145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 marR="104139">
              <a:lnSpc>
                <a:spcPct val="100000"/>
              </a:lnSpc>
              <a:spcBef>
                <a:spcPts val="620"/>
              </a:spcBef>
            </a:pPr>
            <a:r>
              <a:rPr sz="1400" spc="-10" dirty="0">
                <a:latin typeface="Georgia"/>
                <a:cs typeface="Georgia"/>
              </a:rPr>
              <a:t>Retinoblastoma </a:t>
            </a:r>
            <a:r>
              <a:rPr sz="1400" dirty="0">
                <a:latin typeface="Georgia"/>
                <a:cs typeface="Georgia"/>
              </a:rPr>
              <a:t>protein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(Rb)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93197" y="2284812"/>
            <a:ext cx="1452245" cy="2336800"/>
            <a:chOff x="1893197" y="2284812"/>
            <a:chExt cx="1452245" cy="2336800"/>
          </a:xfrm>
        </p:grpSpPr>
        <p:sp>
          <p:nvSpPr>
            <p:cNvPr id="8" name="object 8"/>
            <p:cNvSpPr/>
            <p:nvPr/>
          </p:nvSpPr>
          <p:spPr>
            <a:xfrm>
              <a:off x="1913690" y="2289574"/>
              <a:ext cx="5715" cy="367030"/>
            </a:xfrm>
            <a:custGeom>
              <a:avLst/>
              <a:gdLst/>
              <a:ahLst/>
              <a:cxnLst/>
              <a:rect l="l" t="t" r="r" b="b"/>
              <a:pathLst>
                <a:path w="5714" h="367030">
                  <a:moveTo>
                    <a:pt x="5709" y="0"/>
                  </a:moveTo>
                  <a:lnTo>
                    <a:pt x="0" y="366456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97959" y="2655786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057" y="43465"/>
                  </a:moveTo>
                  <a:lnTo>
                    <a:pt x="0" y="0"/>
                  </a:lnTo>
                  <a:lnTo>
                    <a:pt x="31461" y="489"/>
                  </a:lnTo>
                  <a:lnTo>
                    <a:pt x="15057" y="43465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97959" y="2655786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5057" y="43465"/>
                  </a:lnTo>
                  <a:lnTo>
                    <a:pt x="31461" y="48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8650" y="4008899"/>
              <a:ext cx="751840" cy="608330"/>
            </a:xfrm>
            <a:custGeom>
              <a:avLst/>
              <a:gdLst/>
              <a:ahLst/>
              <a:cxnLst/>
              <a:rect l="l" t="t" r="r" b="b"/>
              <a:pathLst>
                <a:path w="751839" h="608329">
                  <a:moveTo>
                    <a:pt x="0" y="0"/>
                  </a:moveTo>
                  <a:lnTo>
                    <a:pt x="751799" y="0"/>
                  </a:lnTo>
                  <a:lnTo>
                    <a:pt x="751799" y="607799"/>
                  </a:lnTo>
                  <a:lnTo>
                    <a:pt x="0" y="607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61675" y="4073797"/>
            <a:ext cx="585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Georgia"/>
                <a:cs typeface="Georgia"/>
              </a:rPr>
              <a:t>Cyclin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1675" y="4317637"/>
            <a:ext cx="488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Georgia"/>
                <a:cs typeface="Georgia"/>
              </a:rPr>
              <a:t>Gene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95212" y="3579159"/>
            <a:ext cx="1790064" cy="1119505"/>
            <a:chOff x="1195212" y="3579159"/>
            <a:chExt cx="1790064" cy="1119505"/>
          </a:xfrm>
        </p:grpSpPr>
        <p:sp>
          <p:nvSpPr>
            <p:cNvPr id="15" name="object 15"/>
            <p:cNvSpPr/>
            <p:nvPr/>
          </p:nvSpPr>
          <p:spPr>
            <a:xfrm>
              <a:off x="2964550" y="3748649"/>
              <a:ext cx="0" cy="260350"/>
            </a:xfrm>
            <a:custGeom>
              <a:avLst/>
              <a:gdLst/>
              <a:ahLst/>
              <a:cxnLst/>
              <a:rect l="l" t="t" r="r" b="b"/>
              <a:pathLst>
                <a:path h="260350">
                  <a:moveTo>
                    <a:pt x="0" y="26024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48817" y="370542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0" y="43225"/>
                  </a:lnTo>
                  <a:lnTo>
                    <a:pt x="15732" y="0"/>
                  </a:lnTo>
                  <a:lnTo>
                    <a:pt x="31465" y="43225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48817" y="370542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15732" y="0"/>
                  </a:lnTo>
                  <a:lnTo>
                    <a:pt x="0" y="43225"/>
                  </a:lnTo>
                  <a:lnTo>
                    <a:pt x="31465" y="43225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27575" y="3627138"/>
              <a:ext cx="10160" cy="503555"/>
            </a:xfrm>
            <a:custGeom>
              <a:avLst/>
              <a:gdLst/>
              <a:ahLst/>
              <a:cxnLst/>
              <a:rect l="l" t="t" r="r" b="b"/>
              <a:pathLst>
                <a:path w="10160" h="503554">
                  <a:moveTo>
                    <a:pt x="0" y="503261"/>
                  </a:moveTo>
                  <a:lnTo>
                    <a:pt x="9968" y="0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21813" y="3583921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59" y="43528"/>
                  </a:moveTo>
                  <a:lnTo>
                    <a:pt x="0" y="42905"/>
                  </a:lnTo>
                  <a:lnTo>
                    <a:pt x="16585" y="0"/>
                  </a:lnTo>
                  <a:lnTo>
                    <a:pt x="31459" y="43528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1813" y="3583921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59" y="43528"/>
                  </a:moveTo>
                  <a:lnTo>
                    <a:pt x="16585" y="0"/>
                  </a:lnTo>
                  <a:lnTo>
                    <a:pt x="0" y="42905"/>
                  </a:lnTo>
                  <a:lnTo>
                    <a:pt x="31459" y="43528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9975" y="4170849"/>
              <a:ext cx="1266825" cy="523240"/>
            </a:xfrm>
            <a:custGeom>
              <a:avLst/>
              <a:gdLst/>
              <a:ahLst/>
              <a:cxnLst/>
              <a:rect l="l" t="t" r="r" b="b"/>
              <a:pathLst>
                <a:path w="1266825" h="523239">
                  <a:moveTo>
                    <a:pt x="0" y="0"/>
                  </a:moveTo>
                  <a:lnTo>
                    <a:pt x="1266299" y="0"/>
                  </a:lnTo>
                  <a:lnTo>
                    <a:pt x="1266299" y="522899"/>
                  </a:lnTo>
                  <a:lnTo>
                    <a:pt x="0" y="522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82849" y="1852149"/>
            <a:ext cx="4051300" cy="231902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542925" marR="97155" indent="-464184">
              <a:lnSpc>
                <a:spcPct val="100000"/>
              </a:lnSpc>
              <a:spcBef>
                <a:spcPts val="580"/>
              </a:spcBef>
              <a:tabLst>
                <a:tab pos="542290" algn="l"/>
              </a:tabLst>
            </a:pPr>
            <a:r>
              <a:rPr sz="2300" spc="-25" dirty="0">
                <a:latin typeface="Georgia"/>
                <a:cs typeface="Georgia"/>
              </a:rPr>
              <a:t>1)</a:t>
            </a:r>
            <a:r>
              <a:rPr sz="2300" dirty="0">
                <a:latin typeface="Georgia"/>
                <a:cs typeface="Georgia"/>
              </a:rPr>
              <a:t>	Rb</a:t>
            </a:r>
            <a:r>
              <a:rPr sz="2300" spc="-7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proteins</a:t>
            </a:r>
            <a:r>
              <a:rPr sz="2300" spc="-6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bind</a:t>
            </a:r>
            <a:r>
              <a:rPr sz="2300" spc="-70" dirty="0">
                <a:latin typeface="Georgia"/>
                <a:cs typeface="Georgia"/>
              </a:rPr>
              <a:t> </a:t>
            </a:r>
            <a:r>
              <a:rPr sz="2300" spc="-25" dirty="0">
                <a:latin typeface="Georgia"/>
                <a:cs typeface="Georgia"/>
              </a:rPr>
              <a:t>to </a:t>
            </a:r>
            <a:r>
              <a:rPr sz="2300" spc="-10" dirty="0">
                <a:latin typeface="Georgia"/>
                <a:cs typeface="Georgia"/>
              </a:rPr>
              <a:t>proliferation</a:t>
            </a:r>
            <a:r>
              <a:rPr sz="2300" spc="-8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factors</a:t>
            </a:r>
            <a:r>
              <a:rPr sz="2300" spc="-85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(gene regulatory</a:t>
            </a:r>
            <a:r>
              <a:rPr sz="2300" spc="-8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proteins)</a:t>
            </a:r>
            <a:r>
              <a:rPr sz="2300" spc="-75" dirty="0">
                <a:latin typeface="Georgia"/>
                <a:cs typeface="Georgia"/>
              </a:rPr>
              <a:t> </a:t>
            </a:r>
            <a:r>
              <a:rPr sz="2300" spc="-25" dirty="0">
                <a:latin typeface="Georgia"/>
                <a:cs typeface="Georgia"/>
              </a:rPr>
              <a:t>and </a:t>
            </a:r>
            <a:r>
              <a:rPr sz="2300" dirty="0">
                <a:latin typeface="Georgia"/>
                <a:cs typeface="Georgia"/>
              </a:rPr>
              <a:t>prevent</a:t>
            </a:r>
            <a:r>
              <a:rPr sz="2300" spc="-9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the</a:t>
            </a:r>
            <a:r>
              <a:rPr sz="2300" spc="-8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transcription/ expression</a:t>
            </a:r>
            <a:r>
              <a:rPr sz="2300" spc="-5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of</a:t>
            </a:r>
            <a:r>
              <a:rPr sz="2300" spc="-5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cyclin</a:t>
            </a:r>
            <a:r>
              <a:rPr sz="2300" spc="-5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genes.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4737" y="4236763"/>
            <a:ext cx="1257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marR="121920" indent="-24701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Georgia"/>
                <a:cs typeface="Georgia"/>
              </a:rPr>
              <a:t>Proliferation Factor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8549" y="880825"/>
            <a:ext cx="3559175" cy="4470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sz="1700" dirty="0">
                <a:latin typeface="Georgia"/>
                <a:cs typeface="Georgia"/>
              </a:rPr>
              <a:t>The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Rb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gene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is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on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chromosome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13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749" y="318374"/>
            <a:ext cx="478091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u="none" dirty="0"/>
              <a:t>Human</a:t>
            </a:r>
            <a:r>
              <a:rPr u="none" spc="-105" dirty="0"/>
              <a:t> </a:t>
            </a:r>
            <a:r>
              <a:rPr u="none" dirty="0"/>
              <a:t>Papillomavirus</a:t>
            </a:r>
            <a:r>
              <a:rPr u="none" spc="-90" dirty="0"/>
              <a:t> </a:t>
            </a:r>
            <a:r>
              <a:rPr u="none" spc="-10" dirty="0"/>
              <a:t>(HPV)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93749" y="1890599"/>
            <a:ext cx="2199005" cy="13627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542925" marR="118110" indent="-412750">
              <a:lnSpc>
                <a:spcPct val="100000"/>
              </a:lnSpc>
              <a:spcBef>
                <a:spcPts val="600"/>
              </a:spcBef>
              <a:tabLst>
                <a:tab pos="542290" algn="l"/>
              </a:tabLst>
            </a:pPr>
            <a:r>
              <a:rPr sz="1800" spc="-25" dirty="0">
                <a:latin typeface="Georgia"/>
                <a:cs typeface="Georgia"/>
              </a:rPr>
              <a:t>1)</a:t>
            </a:r>
            <a:r>
              <a:rPr sz="1800" dirty="0">
                <a:latin typeface="Georgia"/>
                <a:cs typeface="Georgia"/>
              </a:rPr>
              <a:t>	How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does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HPV </a:t>
            </a:r>
            <a:r>
              <a:rPr sz="1800" dirty="0">
                <a:latin typeface="Georgia"/>
                <a:cs typeface="Georgia"/>
              </a:rPr>
              <a:t>increase</a:t>
            </a:r>
            <a:r>
              <a:rPr sz="1800" spc="-11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cell </a:t>
            </a:r>
            <a:r>
              <a:rPr sz="1800" dirty="0">
                <a:latin typeface="Georgia"/>
                <a:cs typeface="Georgia"/>
              </a:rPr>
              <a:t>division</a:t>
            </a:r>
            <a:r>
              <a:rPr sz="1800" spc="-10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and </a:t>
            </a:r>
            <a:r>
              <a:rPr sz="1800" spc="-10" dirty="0">
                <a:latin typeface="Georgia"/>
                <a:cs typeface="Georgia"/>
              </a:rPr>
              <a:t>proliferation?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15461" y="2617674"/>
            <a:ext cx="3105150" cy="1962150"/>
            <a:chOff x="3515461" y="2617674"/>
            <a:chExt cx="3105150" cy="1962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691" y="2627199"/>
              <a:ext cx="2967844" cy="19429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20223" y="2622437"/>
              <a:ext cx="3095625" cy="1952625"/>
            </a:xfrm>
            <a:custGeom>
              <a:avLst/>
              <a:gdLst/>
              <a:ahLst/>
              <a:cxnLst/>
              <a:rect l="l" t="t" r="r" b="b"/>
              <a:pathLst>
                <a:path w="3095625" h="1952625">
                  <a:moveTo>
                    <a:pt x="0" y="0"/>
                  </a:moveTo>
                  <a:lnTo>
                    <a:pt x="3095074" y="0"/>
                  </a:lnTo>
                  <a:lnTo>
                    <a:pt x="3095074" y="1952467"/>
                  </a:lnTo>
                  <a:lnTo>
                    <a:pt x="0" y="19524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515450" y="1092399"/>
            <a:ext cx="3105150" cy="1468755"/>
            <a:chOff x="3515450" y="1092399"/>
            <a:chExt cx="3105150" cy="14687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7176" y="1101924"/>
              <a:ext cx="2973348" cy="12321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20212" y="1097162"/>
              <a:ext cx="3095625" cy="1459230"/>
            </a:xfrm>
            <a:custGeom>
              <a:avLst/>
              <a:gdLst/>
              <a:ahLst/>
              <a:cxnLst/>
              <a:rect l="l" t="t" r="r" b="b"/>
              <a:pathLst>
                <a:path w="3095625" h="1459230">
                  <a:moveTo>
                    <a:pt x="0" y="0"/>
                  </a:moveTo>
                  <a:lnTo>
                    <a:pt x="3095074" y="0"/>
                  </a:lnTo>
                  <a:lnTo>
                    <a:pt x="3095074" y="1459125"/>
                  </a:lnTo>
                  <a:lnTo>
                    <a:pt x="0" y="145912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1824" y="1092399"/>
            <a:ext cx="1528445" cy="3487420"/>
            <a:chOff x="131824" y="1092399"/>
            <a:chExt cx="1528445" cy="34874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115" y="1101924"/>
              <a:ext cx="1224220" cy="16549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6587" y="1097162"/>
              <a:ext cx="1518920" cy="1703705"/>
            </a:xfrm>
            <a:custGeom>
              <a:avLst/>
              <a:gdLst/>
              <a:ahLst/>
              <a:cxnLst/>
              <a:rect l="l" t="t" r="r" b="b"/>
              <a:pathLst>
                <a:path w="1518920" h="1703705">
                  <a:moveTo>
                    <a:pt x="0" y="0"/>
                  </a:moveTo>
                  <a:lnTo>
                    <a:pt x="1518450" y="0"/>
                  </a:lnTo>
                  <a:lnTo>
                    <a:pt x="1518450" y="1703349"/>
                  </a:lnTo>
                  <a:lnTo>
                    <a:pt x="0" y="17033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351" y="2858121"/>
              <a:ext cx="1508924" cy="17120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6588" y="2853358"/>
              <a:ext cx="1518920" cy="1722120"/>
            </a:xfrm>
            <a:custGeom>
              <a:avLst/>
              <a:gdLst/>
              <a:ahLst/>
              <a:cxnLst/>
              <a:rect l="l" t="t" r="r" b="b"/>
              <a:pathLst>
                <a:path w="1518920" h="1722120">
                  <a:moveTo>
                    <a:pt x="0" y="0"/>
                  </a:moveTo>
                  <a:lnTo>
                    <a:pt x="1518449" y="0"/>
                  </a:lnTo>
                  <a:lnTo>
                    <a:pt x="1518449" y="1721565"/>
                  </a:lnTo>
                  <a:lnTo>
                    <a:pt x="0" y="172156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21224" y="1101924"/>
            <a:ext cx="1732914" cy="16941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Benign</a:t>
            </a:r>
            <a:r>
              <a:rPr sz="1400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wart:</a:t>
            </a:r>
            <a:endParaRPr sz="1400">
              <a:latin typeface="Georgia"/>
              <a:cs typeface="Georgia"/>
            </a:endParaRPr>
          </a:p>
          <a:p>
            <a:pPr marL="85725" marR="241935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-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Viral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genome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is </a:t>
            </a:r>
            <a:r>
              <a:rPr sz="1400" spc="-10" dirty="0">
                <a:latin typeface="Georgia"/>
                <a:cs typeface="Georgia"/>
              </a:rPr>
              <a:t>distinct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from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host </a:t>
            </a:r>
            <a:r>
              <a:rPr sz="1400" spc="-10" dirty="0">
                <a:latin typeface="Georgia"/>
                <a:cs typeface="Georgia"/>
              </a:rPr>
              <a:t>genome.</a:t>
            </a:r>
            <a:endParaRPr sz="1400">
              <a:latin typeface="Georgia"/>
              <a:cs typeface="Georgia"/>
            </a:endParaRPr>
          </a:p>
          <a:p>
            <a:pPr marL="85725" marR="560705">
              <a:lnSpc>
                <a:spcPct val="100000"/>
              </a:lnSpc>
            </a:pPr>
            <a:r>
              <a:rPr sz="1400" spc="-20" dirty="0">
                <a:latin typeface="Georgia"/>
                <a:cs typeface="Georgia"/>
              </a:rPr>
              <a:t>-</a:t>
            </a:r>
            <a:r>
              <a:rPr sz="1400" dirty="0">
                <a:latin typeface="Georgia"/>
                <a:cs typeface="Georgia"/>
              </a:rPr>
              <a:t>Low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levels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of </a:t>
            </a:r>
            <a:r>
              <a:rPr sz="1400" spc="-10" dirty="0">
                <a:latin typeface="Georgia"/>
                <a:cs typeface="Georgia"/>
              </a:rPr>
              <a:t>transcription.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1224" y="2867237"/>
            <a:ext cx="1732914" cy="16941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15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Malignant</a:t>
            </a:r>
            <a:r>
              <a:rPr sz="14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tumor:</a:t>
            </a:r>
            <a:endParaRPr sz="1400">
              <a:latin typeface="Georgia"/>
              <a:cs typeface="Georgia"/>
            </a:endParaRPr>
          </a:p>
          <a:p>
            <a:pPr marL="85725" marR="182245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-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Viral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genome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is </a:t>
            </a:r>
            <a:r>
              <a:rPr sz="1400" dirty="0">
                <a:latin typeface="Georgia"/>
                <a:cs typeface="Georgia"/>
              </a:rPr>
              <a:t>integrated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into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the </a:t>
            </a:r>
            <a:r>
              <a:rPr sz="1400" dirty="0">
                <a:latin typeface="Georgia"/>
                <a:cs typeface="Georgia"/>
              </a:rPr>
              <a:t>host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genome.</a:t>
            </a:r>
            <a:endParaRPr sz="1400">
              <a:latin typeface="Georgia"/>
              <a:cs typeface="Georgia"/>
            </a:endParaRPr>
          </a:p>
          <a:p>
            <a:pPr marL="85725" marR="503555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-High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levels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of </a:t>
            </a:r>
            <a:r>
              <a:rPr sz="1400" spc="-10" dirty="0">
                <a:latin typeface="Georgia"/>
                <a:cs typeface="Georgia"/>
              </a:rPr>
              <a:t>transcription.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8649" y="1283549"/>
            <a:ext cx="339153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u="none" dirty="0"/>
              <a:t>Hallmarks</a:t>
            </a:r>
            <a:r>
              <a:rPr u="none" spc="-30" dirty="0"/>
              <a:t> </a:t>
            </a:r>
            <a:r>
              <a:rPr u="none" dirty="0"/>
              <a:t>of</a:t>
            </a:r>
            <a:r>
              <a:rPr u="none" spc="-25" dirty="0"/>
              <a:t> </a:t>
            </a:r>
            <a:r>
              <a:rPr u="none" spc="-10" dirty="0"/>
              <a:t>Cancer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4162" y="1886587"/>
            <a:ext cx="8638540" cy="3037205"/>
            <a:chOff x="334162" y="1886587"/>
            <a:chExt cx="8638540" cy="3037205"/>
          </a:xfrm>
        </p:grpSpPr>
        <p:sp>
          <p:nvSpPr>
            <p:cNvPr id="4" name="object 4"/>
            <p:cNvSpPr/>
            <p:nvPr/>
          </p:nvSpPr>
          <p:spPr>
            <a:xfrm>
              <a:off x="1424451" y="1891350"/>
              <a:ext cx="3190240" cy="354330"/>
            </a:xfrm>
            <a:custGeom>
              <a:avLst/>
              <a:gdLst/>
              <a:ahLst/>
              <a:cxnLst/>
              <a:rect l="l" t="t" r="r" b="b"/>
              <a:pathLst>
                <a:path w="3190240" h="354330">
                  <a:moveTo>
                    <a:pt x="3189798" y="0"/>
                  </a:moveTo>
                  <a:lnTo>
                    <a:pt x="0" y="353996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1489" y="2229709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44696" y="31273"/>
                  </a:moveTo>
                  <a:lnTo>
                    <a:pt x="0" y="20404"/>
                  </a:lnTo>
                  <a:lnTo>
                    <a:pt x="41226" y="0"/>
                  </a:lnTo>
                  <a:lnTo>
                    <a:pt x="44696" y="31273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1489" y="2229709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41226" y="0"/>
                  </a:moveTo>
                  <a:lnTo>
                    <a:pt x="0" y="20404"/>
                  </a:lnTo>
                  <a:lnTo>
                    <a:pt x="44696" y="31273"/>
                  </a:lnTo>
                  <a:lnTo>
                    <a:pt x="41226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1732" y="1891350"/>
              <a:ext cx="2862580" cy="1173480"/>
            </a:xfrm>
            <a:custGeom>
              <a:avLst/>
              <a:gdLst/>
              <a:ahLst/>
              <a:cxnLst/>
              <a:rect l="l" t="t" r="r" b="b"/>
              <a:pathLst>
                <a:path w="2862579" h="1173480">
                  <a:moveTo>
                    <a:pt x="2862517" y="0"/>
                  </a:moveTo>
                  <a:lnTo>
                    <a:pt x="0" y="1172930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1735" y="3049723"/>
              <a:ext cx="46355" cy="31115"/>
            </a:xfrm>
            <a:custGeom>
              <a:avLst/>
              <a:gdLst/>
              <a:ahLst/>
              <a:cxnLst/>
              <a:rect l="l" t="t" r="r" b="b"/>
              <a:pathLst>
                <a:path w="46355" h="31114">
                  <a:moveTo>
                    <a:pt x="0" y="30947"/>
                  </a:moveTo>
                  <a:lnTo>
                    <a:pt x="34032" y="0"/>
                  </a:lnTo>
                  <a:lnTo>
                    <a:pt x="45962" y="29115"/>
                  </a:lnTo>
                  <a:lnTo>
                    <a:pt x="0" y="30947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1735" y="3049723"/>
              <a:ext cx="46355" cy="31115"/>
            </a:xfrm>
            <a:custGeom>
              <a:avLst/>
              <a:gdLst/>
              <a:ahLst/>
              <a:cxnLst/>
              <a:rect l="l" t="t" r="r" b="b"/>
              <a:pathLst>
                <a:path w="46355" h="31114">
                  <a:moveTo>
                    <a:pt x="34032" y="0"/>
                  </a:moveTo>
                  <a:lnTo>
                    <a:pt x="0" y="30947"/>
                  </a:lnTo>
                  <a:lnTo>
                    <a:pt x="45962" y="29115"/>
                  </a:lnTo>
                  <a:lnTo>
                    <a:pt x="34032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1349" y="1891350"/>
              <a:ext cx="2012950" cy="2240280"/>
            </a:xfrm>
            <a:custGeom>
              <a:avLst/>
              <a:gdLst/>
              <a:ahLst/>
              <a:cxnLst/>
              <a:rect l="l" t="t" r="r" b="b"/>
              <a:pathLst>
                <a:path w="2012950" h="2240279">
                  <a:moveTo>
                    <a:pt x="2012900" y="0"/>
                  </a:moveTo>
                  <a:lnTo>
                    <a:pt x="0" y="2239892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2457" y="4120726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0" y="42666"/>
                  </a:moveTo>
                  <a:lnTo>
                    <a:pt x="17190" y="0"/>
                  </a:lnTo>
                  <a:lnTo>
                    <a:pt x="40594" y="21031"/>
                  </a:lnTo>
                  <a:lnTo>
                    <a:pt x="0" y="42666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2457" y="4120726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17190" y="0"/>
                  </a:moveTo>
                  <a:lnTo>
                    <a:pt x="0" y="42666"/>
                  </a:lnTo>
                  <a:lnTo>
                    <a:pt x="40594" y="21031"/>
                  </a:lnTo>
                  <a:lnTo>
                    <a:pt x="1719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8925" y="2251650"/>
              <a:ext cx="3253104" cy="2530475"/>
            </a:xfrm>
            <a:custGeom>
              <a:avLst/>
              <a:gdLst/>
              <a:ahLst/>
              <a:cxnLst/>
              <a:rect l="l" t="t" r="r" b="b"/>
              <a:pathLst>
                <a:path w="3253104" h="2530475">
                  <a:moveTo>
                    <a:pt x="0" y="0"/>
                  </a:moveTo>
                  <a:lnTo>
                    <a:pt x="2057399" y="0"/>
                  </a:lnTo>
                  <a:lnTo>
                    <a:pt x="2057399" y="496499"/>
                  </a:lnTo>
                  <a:lnTo>
                    <a:pt x="0" y="496499"/>
                  </a:lnTo>
                  <a:lnTo>
                    <a:pt x="0" y="0"/>
                  </a:lnTo>
                  <a:close/>
                </a:path>
                <a:path w="3253104" h="2530475">
                  <a:moveTo>
                    <a:pt x="140124" y="834374"/>
                  </a:moveTo>
                  <a:lnTo>
                    <a:pt x="2579724" y="834374"/>
                  </a:lnTo>
                  <a:lnTo>
                    <a:pt x="2579724" y="1463474"/>
                  </a:lnTo>
                  <a:lnTo>
                    <a:pt x="140124" y="1463474"/>
                  </a:lnTo>
                  <a:lnTo>
                    <a:pt x="140124" y="834374"/>
                  </a:lnTo>
                  <a:close/>
                </a:path>
                <a:path w="3253104" h="2530475">
                  <a:moveTo>
                    <a:pt x="1195524" y="1922224"/>
                  </a:moveTo>
                  <a:lnTo>
                    <a:pt x="3252924" y="1922224"/>
                  </a:lnTo>
                  <a:lnTo>
                    <a:pt x="3252924" y="2530024"/>
                  </a:lnTo>
                  <a:lnTo>
                    <a:pt x="1195524" y="2530024"/>
                  </a:lnTo>
                  <a:lnTo>
                    <a:pt x="1195524" y="192222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0019" y="1891350"/>
              <a:ext cx="44450" cy="2362835"/>
            </a:xfrm>
            <a:custGeom>
              <a:avLst/>
              <a:gdLst/>
              <a:ahLst/>
              <a:cxnLst/>
              <a:rect l="l" t="t" r="r" b="b"/>
              <a:pathLst>
                <a:path w="44450" h="2362835">
                  <a:moveTo>
                    <a:pt x="44230" y="0"/>
                  </a:moveTo>
                  <a:lnTo>
                    <a:pt x="0" y="2362659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54289" y="425371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4920" y="43512"/>
                  </a:moveTo>
                  <a:lnTo>
                    <a:pt x="0" y="0"/>
                  </a:lnTo>
                  <a:lnTo>
                    <a:pt x="31459" y="588"/>
                  </a:lnTo>
                  <a:lnTo>
                    <a:pt x="14920" y="43512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4289" y="425371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4920" y="43512"/>
                  </a:lnTo>
                  <a:lnTo>
                    <a:pt x="31459" y="5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34825" y="4311175"/>
              <a:ext cx="1468755" cy="608330"/>
            </a:xfrm>
            <a:custGeom>
              <a:avLst/>
              <a:gdLst/>
              <a:ahLst/>
              <a:cxnLst/>
              <a:rect l="l" t="t" r="r" b="b"/>
              <a:pathLst>
                <a:path w="1468754" h="608329">
                  <a:moveTo>
                    <a:pt x="0" y="0"/>
                  </a:moveTo>
                  <a:lnTo>
                    <a:pt x="1468199" y="0"/>
                  </a:lnTo>
                  <a:lnTo>
                    <a:pt x="1468199" y="607799"/>
                  </a:lnTo>
                  <a:lnTo>
                    <a:pt x="0" y="607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4250" y="1891350"/>
              <a:ext cx="1814830" cy="2238375"/>
            </a:xfrm>
            <a:custGeom>
              <a:avLst/>
              <a:gdLst/>
              <a:ahLst/>
              <a:cxnLst/>
              <a:rect l="l" t="t" r="r" b="b"/>
              <a:pathLst>
                <a:path w="1814829" h="2238375">
                  <a:moveTo>
                    <a:pt x="0" y="0"/>
                  </a:moveTo>
                  <a:lnTo>
                    <a:pt x="1814705" y="2238009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16735" y="4119450"/>
              <a:ext cx="40005" cy="43815"/>
            </a:xfrm>
            <a:custGeom>
              <a:avLst/>
              <a:gdLst/>
              <a:ahLst/>
              <a:cxnLst/>
              <a:rect l="l" t="t" r="r" b="b"/>
              <a:pathLst>
                <a:path w="40004" h="43814">
                  <a:moveTo>
                    <a:pt x="39444" y="43483"/>
                  </a:moveTo>
                  <a:lnTo>
                    <a:pt x="0" y="19817"/>
                  </a:lnTo>
                  <a:lnTo>
                    <a:pt x="24440" y="0"/>
                  </a:lnTo>
                  <a:lnTo>
                    <a:pt x="39444" y="43483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16735" y="4119450"/>
              <a:ext cx="40005" cy="43815"/>
            </a:xfrm>
            <a:custGeom>
              <a:avLst/>
              <a:gdLst/>
              <a:ahLst/>
              <a:cxnLst/>
              <a:rect l="l" t="t" r="r" b="b"/>
              <a:pathLst>
                <a:path w="40004" h="43814">
                  <a:moveTo>
                    <a:pt x="0" y="19817"/>
                  </a:moveTo>
                  <a:lnTo>
                    <a:pt x="39444" y="43483"/>
                  </a:lnTo>
                  <a:lnTo>
                    <a:pt x="24440" y="0"/>
                  </a:lnTo>
                  <a:lnTo>
                    <a:pt x="0" y="19817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6225" y="4173875"/>
              <a:ext cx="2057400" cy="608330"/>
            </a:xfrm>
            <a:custGeom>
              <a:avLst/>
              <a:gdLst/>
              <a:ahLst/>
              <a:cxnLst/>
              <a:rect l="l" t="t" r="r" b="b"/>
              <a:pathLst>
                <a:path w="2057400" h="608329">
                  <a:moveTo>
                    <a:pt x="0" y="0"/>
                  </a:moveTo>
                  <a:lnTo>
                    <a:pt x="2057399" y="0"/>
                  </a:lnTo>
                  <a:lnTo>
                    <a:pt x="2057399" y="607799"/>
                  </a:lnTo>
                  <a:lnTo>
                    <a:pt x="0" y="607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14250" y="1891350"/>
              <a:ext cx="2576830" cy="1124585"/>
            </a:xfrm>
            <a:custGeom>
              <a:avLst/>
              <a:gdLst/>
              <a:ahLst/>
              <a:cxnLst/>
              <a:rect l="l" t="t" r="r" b="b"/>
              <a:pathLst>
                <a:path w="2576829" h="1124585">
                  <a:moveTo>
                    <a:pt x="0" y="0"/>
                  </a:moveTo>
                  <a:lnTo>
                    <a:pt x="2576519" y="1124342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84477" y="3001272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4" h="31750">
                  <a:moveTo>
                    <a:pt x="45909" y="31707"/>
                  </a:moveTo>
                  <a:lnTo>
                    <a:pt x="0" y="28839"/>
                  </a:lnTo>
                  <a:lnTo>
                    <a:pt x="12584" y="0"/>
                  </a:lnTo>
                  <a:lnTo>
                    <a:pt x="45909" y="31707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84477" y="3001272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4" h="31750">
                  <a:moveTo>
                    <a:pt x="0" y="28839"/>
                  </a:moveTo>
                  <a:lnTo>
                    <a:pt x="45909" y="31707"/>
                  </a:lnTo>
                  <a:lnTo>
                    <a:pt x="12584" y="0"/>
                  </a:lnTo>
                  <a:lnTo>
                    <a:pt x="0" y="28839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28025" y="3038475"/>
              <a:ext cx="1430655" cy="438784"/>
            </a:xfrm>
            <a:custGeom>
              <a:avLst/>
              <a:gdLst/>
              <a:ahLst/>
              <a:cxnLst/>
              <a:rect l="l" t="t" r="r" b="b"/>
              <a:pathLst>
                <a:path w="1430654" h="438785">
                  <a:moveTo>
                    <a:pt x="0" y="0"/>
                  </a:moveTo>
                  <a:lnTo>
                    <a:pt x="1430099" y="0"/>
                  </a:lnTo>
                  <a:lnTo>
                    <a:pt x="1430099" y="438299"/>
                  </a:lnTo>
                  <a:lnTo>
                    <a:pt x="0" y="4382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14250" y="1891350"/>
              <a:ext cx="3434715" cy="304800"/>
            </a:xfrm>
            <a:custGeom>
              <a:avLst/>
              <a:gdLst/>
              <a:ahLst/>
              <a:cxnLst/>
              <a:rect l="l" t="t" r="r" b="b"/>
              <a:pathLst>
                <a:path w="3434715" h="304800">
                  <a:moveTo>
                    <a:pt x="0" y="0"/>
                  </a:moveTo>
                  <a:lnTo>
                    <a:pt x="3434472" y="304256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47334" y="217993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342"/>
                  </a:moveTo>
                  <a:lnTo>
                    <a:pt x="2776" y="0"/>
                  </a:lnTo>
                  <a:lnTo>
                    <a:pt x="44445" y="19485"/>
                  </a:lnTo>
                  <a:lnTo>
                    <a:pt x="0" y="31342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47334" y="217993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342"/>
                  </a:moveTo>
                  <a:lnTo>
                    <a:pt x="44445" y="19485"/>
                  </a:lnTo>
                  <a:lnTo>
                    <a:pt x="2776" y="0"/>
                  </a:lnTo>
                  <a:lnTo>
                    <a:pt x="0" y="31342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43150" y="2200500"/>
              <a:ext cx="1725295" cy="742950"/>
            </a:xfrm>
            <a:custGeom>
              <a:avLst/>
              <a:gdLst/>
              <a:ahLst/>
              <a:cxnLst/>
              <a:rect l="l" t="t" r="r" b="b"/>
              <a:pathLst>
                <a:path w="1725295" h="742950">
                  <a:moveTo>
                    <a:pt x="0" y="0"/>
                  </a:moveTo>
                  <a:lnTo>
                    <a:pt x="1724699" y="0"/>
                  </a:lnTo>
                  <a:lnTo>
                    <a:pt x="1724699" y="742499"/>
                  </a:lnTo>
                  <a:lnTo>
                    <a:pt x="0" y="742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275925" y="329424"/>
            <a:ext cx="4816475" cy="49657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Cancer:</a:t>
            </a:r>
            <a:r>
              <a:rPr sz="1800" u="none" spc="-40" dirty="0">
                <a:latin typeface="Georgia"/>
                <a:cs typeface="Georgia"/>
              </a:rPr>
              <a:t> </a:t>
            </a:r>
            <a:r>
              <a:rPr sz="1800" u="none" spc="-10" dirty="0">
                <a:latin typeface="Georgia"/>
                <a:cs typeface="Georgia"/>
              </a:rPr>
              <a:t>uncontrolled</a:t>
            </a:r>
            <a:r>
              <a:rPr sz="1800" u="none" spc="-45" dirty="0">
                <a:latin typeface="Georgia"/>
                <a:cs typeface="Georgia"/>
              </a:rPr>
              <a:t> </a:t>
            </a:r>
            <a:r>
              <a:rPr sz="1800" u="none" dirty="0">
                <a:latin typeface="Georgia"/>
                <a:cs typeface="Georgia"/>
              </a:rPr>
              <a:t>cell</a:t>
            </a:r>
            <a:r>
              <a:rPr sz="1800" u="none" spc="-45" dirty="0">
                <a:latin typeface="Georgia"/>
                <a:cs typeface="Georgia"/>
              </a:rPr>
              <a:t> </a:t>
            </a:r>
            <a:r>
              <a:rPr sz="1800" u="none" dirty="0">
                <a:latin typeface="Georgia"/>
                <a:cs typeface="Georgia"/>
              </a:rPr>
              <a:t>growth</a:t>
            </a:r>
            <a:r>
              <a:rPr sz="1800" u="none" spc="-45" dirty="0">
                <a:latin typeface="Georgia"/>
                <a:cs typeface="Georgia"/>
              </a:rPr>
              <a:t> </a:t>
            </a:r>
            <a:r>
              <a:rPr sz="1800" u="none" dirty="0">
                <a:latin typeface="Georgia"/>
                <a:cs typeface="Georgia"/>
              </a:rPr>
              <a:t>and</a:t>
            </a:r>
            <a:r>
              <a:rPr sz="1800" u="none" spc="-45" dirty="0">
                <a:latin typeface="Georgia"/>
                <a:cs typeface="Georgia"/>
              </a:rPr>
              <a:t> </a:t>
            </a:r>
            <a:r>
              <a:rPr sz="1800" u="none" spc="-10" dirty="0">
                <a:latin typeface="Georgia"/>
                <a:cs typeface="Georgia"/>
              </a:rPr>
              <a:t>division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749" y="318374"/>
            <a:ext cx="478091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u="none" dirty="0"/>
              <a:t>Human</a:t>
            </a:r>
            <a:r>
              <a:rPr u="none" spc="-105" dirty="0"/>
              <a:t> </a:t>
            </a:r>
            <a:r>
              <a:rPr u="none" dirty="0"/>
              <a:t>Papillomavirus</a:t>
            </a:r>
            <a:r>
              <a:rPr u="none" spc="-90" dirty="0"/>
              <a:t> </a:t>
            </a:r>
            <a:r>
              <a:rPr u="none" spc="-10" dirty="0"/>
              <a:t>(HPV)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15461" y="2617674"/>
            <a:ext cx="3105150" cy="1962150"/>
            <a:chOff x="3515461" y="2617674"/>
            <a:chExt cx="3105150" cy="1962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691" y="2627199"/>
              <a:ext cx="2967844" cy="19429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20223" y="2622437"/>
              <a:ext cx="3095625" cy="1952625"/>
            </a:xfrm>
            <a:custGeom>
              <a:avLst/>
              <a:gdLst/>
              <a:ahLst/>
              <a:cxnLst/>
              <a:rect l="l" t="t" r="r" b="b"/>
              <a:pathLst>
                <a:path w="3095625" h="1952625">
                  <a:moveTo>
                    <a:pt x="0" y="0"/>
                  </a:moveTo>
                  <a:lnTo>
                    <a:pt x="3095074" y="0"/>
                  </a:lnTo>
                  <a:lnTo>
                    <a:pt x="3095074" y="1952467"/>
                  </a:lnTo>
                  <a:lnTo>
                    <a:pt x="0" y="19524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515450" y="1092399"/>
            <a:ext cx="3105150" cy="1468755"/>
            <a:chOff x="3515450" y="1092399"/>
            <a:chExt cx="3105150" cy="14687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7176" y="1101924"/>
              <a:ext cx="2973348" cy="12321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20212" y="1097162"/>
              <a:ext cx="3095625" cy="1459230"/>
            </a:xfrm>
            <a:custGeom>
              <a:avLst/>
              <a:gdLst/>
              <a:ahLst/>
              <a:cxnLst/>
              <a:rect l="l" t="t" r="r" b="b"/>
              <a:pathLst>
                <a:path w="3095625" h="1459230">
                  <a:moveTo>
                    <a:pt x="0" y="0"/>
                  </a:moveTo>
                  <a:lnTo>
                    <a:pt x="3095074" y="0"/>
                  </a:lnTo>
                  <a:lnTo>
                    <a:pt x="3095074" y="1459125"/>
                  </a:lnTo>
                  <a:lnTo>
                    <a:pt x="0" y="145912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41400" y="1537224"/>
            <a:ext cx="2238375" cy="26708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542925" marR="368935" indent="-372110">
              <a:lnSpc>
                <a:spcPct val="100000"/>
              </a:lnSpc>
              <a:spcBef>
                <a:spcPts val="620"/>
              </a:spcBef>
              <a:tabLst>
                <a:tab pos="542290" algn="l"/>
              </a:tabLst>
            </a:pPr>
            <a:r>
              <a:rPr sz="1400" spc="-25" dirty="0">
                <a:latin typeface="Georgia"/>
                <a:cs typeface="Georgia"/>
              </a:rPr>
              <a:t>1)</a:t>
            </a:r>
            <a:r>
              <a:rPr sz="1400" dirty="0">
                <a:latin typeface="Georgia"/>
                <a:cs typeface="Georgia"/>
              </a:rPr>
              <a:t>	Viral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protein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E6 </a:t>
            </a:r>
            <a:r>
              <a:rPr sz="1400" dirty="0">
                <a:latin typeface="Georgia"/>
                <a:cs typeface="Georgia"/>
              </a:rPr>
              <a:t>binds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to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P53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and </a:t>
            </a:r>
            <a:r>
              <a:rPr sz="1400" dirty="0">
                <a:latin typeface="Georgia"/>
                <a:cs typeface="Georgia"/>
              </a:rPr>
              <a:t>destroys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it.</a:t>
            </a:r>
            <a:endParaRPr sz="1400">
              <a:latin typeface="Georgia"/>
              <a:cs typeface="Georgia"/>
            </a:endParaRPr>
          </a:p>
          <a:p>
            <a:pPr marL="542925" marR="146685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Viral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Protein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E7 </a:t>
            </a:r>
            <a:r>
              <a:rPr sz="1400" dirty="0">
                <a:latin typeface="Georgia"/>
                <a:cs typeface="Georgia"/>
              </a:rPr>
              <a:t>binds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to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Rb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and </a:t>
            </a:r>
            <a:r>
              <a:rPr sz="1400" dirty="0">
                <a:latin typeface="Georgia"/>
                <a:cs typeface="Georgia"/>
              </a:rPr>
              <a:t>prevents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it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from </a:t>
            </a:r>
            <a:r>
              <a:rPr sz="1400" dirty="0">
                <a:latin typeface="Georgia"/>
                <a:cs typeface="Georgia"/>
              </a:rPr>
              <a:t>binding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to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the </a:t>
            </a:r>
            <a:r>
              <a:rPr sz="1400" dirty="0">
                <a:latin typeface="Georgia"/>
                <a:cs typeface="Georgia"/>
              </a:rPr>
              <a:t>proliferation</a:t>
            </a:r>
            <a:r>
              <a:rPr sz="1400" spc="-6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factor.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progression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of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cycle</a:t>
            </a:r>
            <a:r>
              <a:rPr sz="1400" spc="-25" dirty="0">
                <a:latin typeface="Georgia"/>
                <a:cs typeface="Georgia"/>
              </a:rPr>
              <a:t> is </a:t>
            </a:r>
            <a:r>
              <a:rPr sz="1400" spc="-10" dirty="0">
                <a:latin typeface="Georgia"/>
                <a:cs typeface="Georgia"/>
              </a:rPr>
              <a:t>accelerated.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1824" y="1092399"/>
            <a:ext cx="1528445" cy="3487420"/>
            <a:chOff x="131824" y="1092399"/>
            <a:chExt cx="1528445" cy="34874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115" y="1101924"/>
              <a:ext cx="1224220" cy="16549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6587" y="1097162"/>
              <a:ext cx="1518920" cy="1703705"/>
            </a:xfrm>
            <a:custGeom>
              <a:avLst/>
              <a:gdLst/>
              <a:ahLst/>
              <a:cxnLst/>
              <a:rect l="l" t="t" r="r" b="b"/>
              <a:pathLst>
                <a:path w="1518920" h="1703705">
                  <a:moveTo>
                    <a:pt x="0" y="0"/>
                  </a:moveTo>
                  <a:lnTo>
                    <a:pt x="1518450" y="0"/>
                  </a:lnTo>
                  <a:lnTo>
                    <a:pt x="1518450" y="1703349"/>
                  </a:lnTo>
                  <a:lnTo>
                    <a:pt x="0" y="17033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351" y="2858121"/>
              <a:ext cx="1508924" cy="17120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6588" y="2853358"/>
              <a:ext cx="1518920" cy="1722120"/>
            </a:xfrm>
            <a:custGeom>
              <a:avLst/>
              <a:gdLst/>
              <a:ahLst/>
              <a:cxnLst/>
              <a:rect l="l" t="t" r="r" b="b"/>
              <a:pathLst>
                <a:path w="1518920" h="1722120">
                  <a:moveTo>
                    <a:pt x="0" y="0"/>
                  </a:moveTo>
                  <a:lnTo>
                    <a:pt x="1518449" y="0"/>
                  </a:lnTo>
                  <a:lnTo>
                    <a:pt x="1518449" y="1721565"/>
                  </a:lnTo>
                  <a:lnTo>
                    <a:pt x="0" y="172156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21224" y="1101924"/>
            <a:ext cx="1732914" cy="16941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Benign</a:t>
            </a:r>
            <a:r>
              <a:rPr sz="1400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wart:</a:t>
            </a:r>
            <a:endParaRPr sz="1400">
              <a:latin typeface="Georgia"/>
              <a:cs typeface="Georgia"/>
            </a:endParaRPr>
          </a:p>
          <a:p>
            <a:pPr marL="85725" marR="241935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-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Viral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genome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is </a:t>
            </a:r>
            <a:r>
              <a:rPr sz="1400" spc="-10" dirty="0">
                <a:latin typeface="Georgia"/>
                <a:cs typeface="Georgia"/>
              </a:rPr>
              <a:t>distinct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from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host </a:t>
            </a:r>
            <a:r>
              <a:rPr sz="1400" spc="-10" dirty="0">
                <a:latin typeface="Georgia"/>
                <a:cs typeface="Georgia"/>
              </a:rPr>
              <a:t>genome</a:t>
            </a:r>
            <a:endParaRPr sz="1400">
              <a:latin typeface="Georgia"/>
              <a:cs typeface="Georgia"/>
            </a:endParaRPr>
          </a:p>
          <a:p>
            <a:pPr marL="85725" marR="560705">
              <a:lnSpc>
                <a:spcPct val="100000"/>
              </a:lnSpc>
            </a:pPr>
            <a:r>
              <a:rPr sz="1400" spc="-20" dirty="0">
                <a:latin typeface="Georgia"/>
                <a:cs typeface="Georgia"/>
              </a:rPr>
              <a:t>-</a:t>
            </a:r>
            <a:r>
              <a:rPr sz="1400" dirty="0">
                <a:latin typeface="Georgia"/>
                <a:cs typeface="Georgia"/>
              </a:rPr>
              <a:t>Low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levels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of </a:t>
            </a:r>
            <a:r>
              <a:rPr sz="1400" spc="-10" dirty="0">
                <a:latin typeface="Georgia"/>
                <a:cs typeface="Georgia"/>
              </a:rPr>
              <a:t>transcription.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1224" y="2867237"/>
            <a:ext cx="1732914" cy="16941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15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Malignant</a:t>
            </a:r>
            <a:r>
              <a:rPr sz="14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tumor:</a:t>
            </a:r>
            <a:endParaRPr sz="1400">
              <a:latin typeface="Georgia"/>
              <a:cs typeface="Georgia"/>
            </a:endParaRPr>
          </a:p>
          <a:p>
            <a:pPr marL="85725" marR="182245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-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Viral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genome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is </a:t>
            </a:r>
            <a:r>
              <a:rPr sz="1400" dirty="0">
                <a:latin typeface="Georgia"/>
                <a:cs typeface="Georgia"/>
              </a:rPr>
              <a:t>integrated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into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the </a:t>
            </a:r>
            <a:r>
              <a:rPr sz="1400" dirty="0">
                <a:latin typeface="Georgia"/>
                <a:cs typeface="Georgia"/>
              </a:rPr>
              <a:t>host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genome.</a:t>
            </a:r>
            <a:endParaRPr sz="1400">
              <a:latin typeface="Georgia"/>
              <a:cs typeface="Georgia"/>
            </a:endParaRPr>
          </a:p>
          <a:p>
            <a:pPr marL="85725" marR="503555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-High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levels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of </a:t>
            </a:r>
            <a:r>
              <a:rPr sz="1400" spc="-10" dirty="0">
                <a:latin typeface="Georgia"/>
                <a:cs typeface="Georgia"/>
              </a:rPr>
              <a:t>transcription.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1065" cy="124015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85725" marR="205104">
              <a:lnSpc>
                <a:spcPct val="100000"/>
              </a:lnSpc>
              <a:spcBef>
                <a:spcPts val="585"/>
              </a:spcBef>
            </a:pPr>
            <a:r>
              <a:rPr sz="2200" u="none" dirty="0"/>
              <a:t>A</a:t>
            </a:r>
            <a:r>
              <a:rPr sz="2200" u="none" spc="-50" dirty="0"/>
              <a:t> </a:t>
            </a:r>
            <a:r>
              <a:rPr sz="2200" u="none" dirty="0"/>
              <a:t>point</a:t>
            </a:r>
            <a:r>
              <a:rPr sz="2200" u="none" spc="-50" dirty="0"/>
              <a:t> </a:t>
            </a:r>
            <a:r>
              <a:rPr sz="2200" u="none" dirty="0"/>
              <a:t>mutation</a:t>
            </a:r>
            <a:r>
              <a:rPr sz="2200" u="none" spc="-45" dirty="0"/>
              <a:t> </a:t>
            </a:r>
            <a:r>
              <a:rPr sz="2200" u="none" dirty="0"/>
              <a:t>that</a:t>
            </a:r>
            <a:r>
              <a:rPr sz="2200" u="none" spc="-50" dirty="0"/>
              <a:t> </a:t>
            </a:r>
            <a:r>
              <a:rPr sz="2200" u="none" dirty="0"/>
              <a:t>leads</a:t>
            </a:r>
            <a:r>
              <a:rPr sz="2200" u="none" spc="-50" dirty="0"/>
              <a:t> </a:t>
            </a:r>
            <a:r>
              <a:rPr sz="2200" u="none" dirty="0"/>
              <a:t>to</a:t>
            </a:r>
            <a:r>
              <a:rPr sz="2200" u="none" spc="-45" dirty="0"/>
              <a:t> </a:t>
            </a:r>
            <a:r>
              <a:rPr sz="2200" u="none" spc="-25" dirty="0"/>
              <a:t>over-</a:t>
            </a:r>
            <a:r>
              <a:rPr sz="2200" u="none" spc="-10" dirty="0"/>
              <a:t>production</a:t>
            </a:r>
            <a:r>
              <a:rPr sz="2200" u="none" spc="-50" dirty="0"/>
              <a:t> </a:t>
            </a:r>
            <a:r>
              <a:rPr sz="2200" u="none" dirty="0"/>
              <a:t>of</a:t>
            </a:r>
            <a:r>
              <a:rPr sz="2200" u="none" spc="-45" dirty="0"/>
              <a:t> </a:t>
            </a:r>
            <a:r>
              <a:rPr sz="2200" u="none" dirty="0"/>
              <a:t>a</a:t>
            </a:r>
            <a:r>
              <a:rPr sz="2200" u="none" spc="-50" dirty="0"/>
              <a:t> </a:t>
            </a:r>
            <a:r>
              <a:rPr sz="2200" u="none" dirty="0"/>
              <a:t>function</a:t>
            </a:r>
            <a:r>
              <a:rPr sz="2200" u="none" spc="-50" dirty="0"/>
              <a:t> </a:t>
            </a:r>
            <a:r>
              <a:rPr sz="2200" u="none" spc="-10" dirty="0"/>
              <a:t>tumor suppressor</a:t>
            </a:r>
            <a:r>
              <a:rPr sz="2200" u="none" spc="-45" dirty="0"/>
              <a:t> </a:t>
            </a:r>
            <a:r>
              <a:rPr sz="2200" u="none" dirty="0"/>
              <a:t>protein</a:t>
            </a:r>
            <a:r>
              <a:rPr sz="2200" u="none" spc="-45" dirty="0"/>
              <a:t> </a:t>
            </a:r>
            <a:r>
              <a:rPr sz="2200" u="none" dirty="0"/>
              <a:t>would</a:t>
            </a:r>
            <a:r>
              <a:rPr sz="2200" u="none" spc="-40" dirty="0"/>
              <a:t> </a:t>
            </a:r>
            <a:r>
              <a:rPr sz="2200" u="none" dirty="0"/>
              <a:t>be</a:t>
            </a:r>
            <a:r>
              <a:rPr sz="2200" u="none" spc="-45" dirty="0"/>
              <a:t> </a:t>
            </a:r>
            <a:r>
              <a:rPr sz="2200" u="none" dirty="0"/>
              <a:t>roughly</a:t>
            </a:r>
            <a:r>
              <a:rPr sz="2200" u="none" spc="-40" dirty="0"/>
              <a:t> </a:t>
            </a:r>
            <a:r>
              <a:rPr sz="2200" u="none" dirty="0"/>
              <a:t>equivalent</a:t>
            </a:r>
            <a:r>
              <a:rPr sz="2200" u="none" spc="-45" dirty="0"/>
              <a:t> </a:t>
            </a:r>
            <a:r>
              <a:rPr sz="2200" u="none" dirty="0"/>
              <a:t>(in</a:t>
            </a:r>
            <a:r>
              <a:rPr sz="2200" u="none" spc="-40" dirty="0"/>
              <a:t> </a:t>
            </a:r>
            <a:r>
              <a:rPr sz="2200" u="none" dirty="0"/>
              <a:t>terms</a:t>
            </a:r>
            <a:r>
              <a:rPr sz="2200" u="none" spc="-45" dirty="0"/>
              <a:t> </a:t>
            </a:r>
            <a:r>
              <a:rPr sz="2200" u="none" dirty="0"/>
              <a:t>of</a:t>
            </a:r>
            <a:r>
              <a:rPr sz="2200" u="none" spc="-40" dirty="0"/>
              <a:t> </a:t>
            </a:r>
            <a:r>
              <a:rPr sz="2200" u="none" spc="-25" dirty="0"/>
              <a:t>how </a:t>
            </a:r>
            <a:r>
              <a:rPr sz="2200" u="none" spc="-10" dirty="0"/>
              <a:t>susceptible</a:t>
            </a:r>
            <a:r>
              <a:rPr sz="2200" u="none" spc="-55" dirty="0"/>
              <a:t> </a:t>
            </a:r>
            <a:r>
              <a:rPr sz="2200" u="none" dirty="0"/>
              <a:t>it</a:t>
            </a:r>
            <a:r>
              <a:rPr sz="2200" u="none" spc="-50" dirty="0"/>
              <a:t> </a:t>
            </a:r>
            <a:r>
              <a:rPr sz="2200" u="none" dirty="0"/>
              <a:t>makes</a:t>
            </a:r>
            <a:r>
              <a:rPr sz="2200" u="none" spc="-50" dirty="0"/>
              <a:t> </a:t>
            </a:r>
            <a:r>
              <a:rPr sz="2200" u="none" dirty="0"/>
              <a:t>the</a:t>
            </a:r>
            <a:r>
              <a:rPr sz="2200" u="none" spc="-50" dirty="0"/>
              <a:t> </a:t>
            </a:r>
            <a:r>
              <a:rPr sz="2200" u="none" dirty="0"/>
              <a:t>cell</a:t>
            </a:r>
            <a:r>
              <a:rPr sz="2200" u="none" spc="-50" dirty="0"/>
              <a:t> </a:t>
            </a:r>
            <a:r>
              <a:rPr sz="2200" u="none" dirty="0"/>
              <a:t>to</a:t>
            </a:r>
            <a:r>
              <a:rPr sz="2200" u="none" spc="-50" dirty="0"/>
              <a:t> </a:t>
            </a:r>
            <a:r>
              <a:rPr sz="2200" u="none" dirty="0"/>
              <a:t>losing</a:t>
            </a:r>
            <a:r>
              <a:rPr sz="2200" u="none" spc="-50" dirty="0"/>
              <a:t> </a:t>
            </a:r>
            <a:r>
              <a:rPr sz="2200" u="none" dirty="0"/>
              <a:t>division</a:t>
            </a:r>
            <a:r>
              <a:rPr sz="2200" u="none" spc="-50" dirty="0"/>
              <a:t> </a:t>
            </a:r>
            <a:r>
              <a:rPr sz="2200" u="none" dirty="0"/>
              <a:t>control)</a:t>
            </a:r>
            <a:r>
              <a:rPr sz="2200" u="none" spc="-55" dirty="0"/>
              <a:t> </a:t>
            </a:r>
            <a:r>
              <a:rPr sz="2200" u="none" spc="-25" dirty="0"/>
              <a:t>to: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362575" y="1837675"/>
            <a:ext cx="8469630" cy="2904490"/>
          </a:xfrm>
          <a:custGeom>
            <a:avLst/>
            <a:gdLst/>
            <a:ahLst/>
            <a:cxnLst/>
            <a:rect l="l" t="t" r="r" b="b"/>
            <a:pathLst>
              <a:path w="8469630" h="2904490">
                <a:moveTo>
                  <a:pt x="0" y="0"/>
                </a:moveTo>
                <a:lnTo>
                  <a:pt x="8469599" y="0"/>
                </a:lnTo>
                <a:lnTo>
                  <a:pt x="8469599" y="2903999"/>
                </a:lnTo>
                <a:lnTo>
                  <a:pt x="0" y="2903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192" y="1900540"/>
            <a:ext cx="776160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478155" indent="-45212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481965" algn="l"/>
              </a:tabLst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mutation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converting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one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allele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proto-</a:t>
            </a:r>
            <a:r>
              <a:rPr sz="2000" dirty="0">
                <a:latin typeface="Georgia"/>
                <a:cs typeface="Georgia"/>
              </a:rPr>
              <a:t>oncogene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into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an </a:t>
            </a:r>
            <a:r>
              <a:rPr sz="2000" spc="-10" dirty="0">
                <a:latin typeface="Georgia"/>
                <a:cs typeface="Georgia"/>
              </a:rPr>
              <a:t>oncogene.</a:t>
            </a:r>
            <a:endParaRPr sz="2000">
              <a:latin typeface="Georgia"/>
              <a:cs typeface="Georgia"/>
            </a:endParaRPr>
          </a:p>
          <a:p>
            <a:pPr marL="481965" marR="763270" indent="-466090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mutation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knocked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function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one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allele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a </a:t>
            </a:r>
            <a:r>
              <a:rPr sz="2000" spc="-10" dirty="0">
                <a:latin typeface="Georgia"/>
                <a:cs typeface="Georgia"/>
              </a:rPr>
              <a:t>proto-oncogene.</a:t>
            </a:r>
            <a:endParaRPr sz="2000">
              <a:latin typeface="Georgia"/>
              <a:cs typeface="Georgia"/>
            </a:endParaRPr>
          </a:p>
          <a:p>
            <a:pPr marL="481965" marR="5080" indent="-439420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mutation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knocked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out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function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one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allele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tumor </a:t>
            </a:r>
            <a:r>
              <a:rPr sz="2000" dirty="0">
                <a:latin typeface="Georgia"/>
                <a:cs typeface="Georgia"/>
              </a:rPr>
              <a:t>suppressor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gene.</a:t>
            </a:r>
            <a:endParaRPr sz="2000">
              <a:latin typeface="Georgia"/>
              <a:cs typeface="Georgia"/>
            </a:endParaRPr>
          </a:p>
          <a:p>
            <a:pPr marL="481965" indent="-469265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mutation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reactivated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telomerase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gene.</a:t>
            </a:r>
            <a:endParaRPr sz="2000">
              <a:latin typeface="Georgia"/>
              <a:cs typeface="Georgia"/>
            </a:endParaRPr>
          </a:p>
          <a:p>
            <a:pPr marL="481965" marR="363855" indent="-447040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mutation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knocked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both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alleles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gene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involved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in </a:t>
            </a:r>
            <a:r>
              <a:rPr sz="2000" spc="-10" dirty="0">
                <a:latin typeface="Georgia"/>
                <a:cs typeface="Georgia"/>
              </a:rPr>
              <a:t>apoptosis.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1065" cy="124015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85725" marR="205104">
              <a:lnSpc>
                <a:spcPct val="100000"/>
              </a:lnSpc>
              <a:spcBef>
                <a:spcPts val="585"/>
              </a:spcBef>
            </a:pPr>
            <a:r>
              <a:rPr sz="2200" u="none" dirty="0"/>
              <a:t>A</a:t>
            </a:r>
            <a:r>
              <a:rPr sz="2200" u="none" spc="-50" dirty="0"/>
              <a:t> </a:t>
            </a:r>
            <a:r>
              <a:rPr sz="2200" u="none" dirty="0"/>
              <a:t>point</a:t>
            </a:r>
            <a:r>
              <a:rPr sz="2200" u="none" spc="-50" dirty="0"/>
              <a:t> </a:t>
            </a:r>
            <a:r>
              <a:rPr sz="2200" u="none" dirty="0"/>
              <a:t>mutation</a:t>
            </a:r>
            <a:r>
              <a:rPr sz="2200" u="none" spc="-45" dirty="0"/>
              <a:t> </a:t>
            </a:r>
            <a:r>
              <a:rPr sz="2200" u="none" dirty="0"/>
              <a:t>that</a:t>
            </a:r>
            <a:r>
              <a:rPr sz="2200" u="none" spc="-50" dirty="0"/>
              <a:t> </a:t>
            </a:r>
            <a:r>
              <a:rPr sz="2200" u="none" dirty="0"/>
              <a:t>leads</a:t>
            </a:r>
            <a:r>
              <a:rPr sz="2200" u="none" spc="-50" dirty="0"/>
              <a:t> </a:t>
            </a:r>
            <a:r>
              <a:rPr sz="2200" u="none" dirty="0"/>
              <a:t>to</a:t>
            </a:r>
            <a:r>
              <a:rPr sz="2200" u="none" spc="-45" dirty="0"/>
              <a:t> </a:t>
            </a:r>
            <a:r>
              <a:rPr sz="2200" u="none" spc="-25" dirty="0"/>
              <a:t>over-</a:t>
            </a:r>
            <a:r>
              <a:rPr sz="2200" u="none" spc="-10" dirty="0"/>
              <a:t>production</a:t>
            </a:r>
            <a:r>
              <a:rPr sz="2200" u="none" spc="-50" dirty="0"/>
              <a:t> </a:t>
            </a:r>
            <a:r>
              <a:rPr sz="2200" u="none" dirty="0"/>
              <a:t>of</a:t>
            </a:r>
            <a:r>
              <a:rPr sz="2200" u="none" spc="-45" dirty="0"/>
              <a:t> </a:t>
            </a:r>
            <a:r>
              <a:rPr sz="2200" u="none" dirty="0"/>
              <a:t>a</a:t>
            </a:r>
            <a:r>
              <a:rPr sz="2200" u="none" spc="-50" dirty="0"/>
              <a:t> </a:t>
            </a:r>
            <a:r>
              <a:rPr sz="2200" u="none" dirty="0"/>
              <a:t>function</a:t>
            </a:r>
            <a:r>
              <a:rPr sz="2200" u="none" spc="-50" dirty="0"/>
              <a:t> </a:t>
            </a:r>
            <a:r>
              <a:rPr sz="2200" u="none" spc="-10" dirty="0"/>
              <a:t>tumor suppressor</a:t>
            </a:r>
            <a:r>
              <a:rPr sz="2200" u="none" spc="-45" dirty="0"/>
              <a:t> </a:t>
            </a:r>
            <a:r>
              <a:rPr sz="2200" u="none" dirty="0"/>
              <a:t>protein</a:t>
            </a:r>
            <a:r>
              <a:rPr sz="2200" u="none" spc="-45" dirty="0"/>
              <a:t> </a:t>
            </a:r>
            <a:r>
              <a:rPr sz="2200" u="none" dirty="0"/>
              <a:t>would</a:t>
            </a:r>
            <a:r>
              <a:rPr sz="2200" u="none" spc="-40" dirty="0"/>
              <a:t> </a:t>
            </a:r>
            <a:r>
              <a:rPr sz="2200" u="none" dirty="0"/>
              <a:t>be</a:t>
            </a:r>
            <a:r>
              <a:rPr sz="2200" u="none" spc="-45" dirty="0"/>
              <a:t> </a:t>
            </a:r>
            <a:r>
              <a:rPr sz="2200" u="none" dirty="0"/>
              <a:t>roughly</a:t>
            </a:r>
            <a:r>
              <a:rPr sz="2200" u="none" spc="-40" dirty="0"/>
              <a:t> </a:t>
            </a:r>
            <a:r>
              <a:rPr sz="2200" u="none" dirty="0"/>
              <a:t>equivalent</a:t>
            </a:r>
            <a:r>
              <a:rPr sz="2200" u="none" spc="-45" dirty="0"/>
              <a:t> </a:t>
            </a:r>
            <a:r>
              <a:rPr sz="2200" u="none" dirty="0"/>
              <a:t>(in</a:t>
            </a:r>
            <a:r>
              <a:rPr sz="2200" u="none" spc="-40" dirty="0"/>
              <a:t> </a:t>
            </a:r>
            <a:r>
              <a:rPr sz="2200" u="none" dirty="0"/>
              <a:t>terms</a:t>
            </a:r>
            <a:r>
              <a:rPr sz="2200" u="none" spc="-45" dirty="0"/>
              <a:t> </a:t>
            </a:r>
            <a:r>
              <a:rPr sz="2200" u="none" dirty="0"/>
              <a:t>of</a:t>
            </a:r>
            <a:r>
              <a:rPr sz="2200" u="none" spc="-40" dirty="0"/>
              <a:t> </a:t>
            </a:r>
            <a:r>
              <a:rPr sz="2200" u="none" spc="-25" dirty="0"/>
              <a:t>how </a:t>
            </a:r>
            <a:r>
              <a:rPr sz="2200" u="none" spc="-10" dirty="0"/>
              <a:t>susceptible</a:t>
            </a:r>
            <a:r>
              <a:rPr sz="2200" u="none" spc="-55" dirty="0"/>
              <a:t> </a:t>
            </a:r>
            <a:r>
              <a:rPr sz="2200" u="none" dirty="0"/>
              <a:t>it</a:t>
            </a:r>
            <a:r>
              <a:rPr sz="2200" u="none" spc="-50" dirty="0"/>
              <a:t> </a:t>
            </a:r>
            <a:r>
              <a:rPr sz="2200" u="none" dirty="0"/>
              <a:t>makes</a:t>
            </a:r>
            <a:r>
              <a:rPr sz="2200" u="none" spc="-50" dirty="0"/>
              <a:t> </a:t>
            </a:r>
            <a:r>
              <a:rPr sz="2200" u="none" dirty="0"/>
              <a:t>the</a:t>
            </a:r>
            <a:r>
              <a:rPr sz="2200" u="none" spc="-50" dirty="0"/>
              <a:t> </a:t>
            </a:r>
            <a:r>
              <a:rPr sz="2200" u="none" dirty="0"/>
              <a:t>cell</a:t>
            </a:r>
            <a:r>
              <a:rPr sz="2200" u="none" spc="-50" dirty="0"/>
              <a:t> </a:t>
            </a:r>
            <a:r>
              <a:rPr sz="2200" u="none" dirty="0"/>
              <a:t>to</a:t>
            </a:r>
            <a:r>
              <a:rPr sz="2200" u="none" spc="-50" dirty="0"/>
              <a:t> </a:t>
            </a:r>
            <a:r>
              <a:rPr sz="2200" u="none" dirty="0"/>
              <a:t>losing</a:t>
            </a:r>
            <a:r>
              <a:rPr sz="2200" u="none" spc="-50" dirty="0"/>
              <a:t> </a:t>
            </a:r>
            <a:r>
              <a:rPr sz="2200" u="none" dirty="0"/>
              <a:t>division</a:t>
            </a:r>
            <a:r>
              <a:rPr sz="2200" u="none" spc="-50" dirty="0"/>
              <a:t> </a:t>
            </a:r>
            <a:r>
              <a:rPr sz="2200" u="none" dirty="0"/>
              <a:t>control)</a:t>
            </a:r>
            <a:r>
              <a:rPr sz="2200" u="none" spc="-55" dirty="0"/>
              <a:t> </a:t>
            </a:r>
            <a:r>
              <a:rPr sz="2200" u="none" spc="-25" dirty="0"/>
              <a:t>to:</a:t>
            </a:r>
            <a:endParaRPr sz="2200"/>
          </a:p>
        </p:txBody>
      </p:sp>
      <p:grpSp>
        <p:nvGrpSpPr>
          <p:cNvPr id="3" name="object 3"/>
          <p:cNvGrpSpPr/>
          <p:nvPr/>
        </p:nvGrpSpPr>
        <p:grpSpPr>
          <a:xfrm>
            <a:off x="357812" y="1832912"/>
            <a:ext cx="8479155" cy="2914015"/>
            <a:chOff x="357812" y="1832912"/>
            <a:chExt cx="8479155" cy="2914015"/>
          </a:xfrm>
        </p:grpSpPr>
        <p:sp>
          <p:nvSpPr>
            <p:cNvPr id="4" name="object 4"/>
            <p:cNvSpPr/>
            <p:nvPr/>
          </p:nvSpPr>
          <p:spPr>
            <a:xfrm>
              <a:off x="362575" y="1837675"/>
              <a:ext cx="8469630" cy="2904490"/>
            </a:xfrm>
            <a:custGeom>
              <a:avLst/>
              <a:gdLst/>
              <a:ahLst/>
              <a:cxnLst/>
              <a:rect l="l" t="t" r="r" b="b"/>
              <a:pathLst>
                <a:path w="8469630" h="2904490">
                  <a:moveTo>
                    <a:pt x="0" y="0"/>
                  </a:moveTo>
                  <a:lnTo>
                    <a:pt x="8469599" y="0"/>
                  </a:lnTo>
                  <a:lnTo>
                    <a:pt x="8469599" y="2903999"/>
                  </a:lnTo>
                  <a:lnTo>
                    <a:pt x="0" y="2903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9483" y="2533002"/>
              <a:ext cx="6977380" cy="609600"/>
            </a:xfrm>
            <a:custGeom>
              <a:avLst/>
              <a:gdLst/>
              <a:ahLst/>
              <a:cxnLst/>
              <a:rect l="l" t="t" r="r" b="b"/>
              <a:pathLst>
                <a:path w="6977380" h="609600">
                  <a:moveTo>
                    <a:pt x="697730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66013" y="304800"/>
                  </a:lnTo>
                  <a:lnTo>
                    <a:pt x="466013" y="609600"/>
                  </a:lnTo>
                  <a:lnTo>
                    <a:pt x="2303691" y="609600"/>
                  </a:lnTo>
                  <a:lnTo>
                    <a:pt x="2303691" y="304800"/>
                  </a:lnTo>
                  <a:lnTo>
                    <a:pt x="6977304" y="304800"/>
                  </a:lnTo>
                  <a:lnTo>
                    <a:pt x="6977304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3192" y="1900540"/>
            <a:ext cx="776160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478155" indent="-45212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481965" algn="l"/>
              </a:tabLst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mutation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converting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one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allele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proto-</a:t>
            </a:r>
            <a:r>
              <a:rPr sz="2000" dirty="0">
                <a:latin typeface="Georgia"/>
                <a:cs typeface="Georgia"/>
              </a:rPr>
              <a:t>oncogene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into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an </a:t>
            </a:r>
            <a:r>
              <a:rPr sz="2000" spc="-10" dirty="0">
                <a:latin typeface="Georgia"/>
                <a:cs typeface="Georgia"/>
              </a:rPr>
              <a:t>oncogene.</a:t>
            </a:r>
            <a:endParaRPr sz="2000">
              <a:latin typeface="Georgia"/>
              <a:cs typeface="Georgia"/>
            </a:endParaRPr>
          </a:p>
          <a:p>
            <a:pPr marL="481965" marR="763270" indent="-466090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mutation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knocked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function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one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allele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a </a:t>
            </a:r>
            <a:r>
              <a:rPr sz="2000" spc="-10" dirty="0">
                <a:latin typeface="Georgia"/>
                <a:cs typeface="Georgia"/>
              </a:rPr>
              <a:t>proto-oncogene.</a:t>
            </a:r>
            <a:endParaRPr sz="2000">
              <a:latin typeface="Georgia"/>
              <a:cs typeface="Georgia"/>
            </a:endParaRPr>
          </a:p>
          <a:p>
            <a:pPr marL="481965" marR="5080" indent="-439420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mutation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knocked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out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function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one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allele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tumor </a:t>
            </a:r>
            <a:r>
              <a:rPr sz="2000" dirty="0">
                <a:latin typeface="Georgia"/>
                <a:cs typeface="Georgia"/>
              </a:rPr>
              <a:t>suppressor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gene.</a:t>
            </a:r>
            <a:endParaRPr sz="2000">
              <a:latin typeface="Georgia"/>
              <a:cs typeface="Georgia"/>
            </a:endParaRPr>
          </a:p>
          <a:p>
            <a:pPr marL="481965" indent="-469265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mutation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reactivated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telomerase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gene.</a:t>
            </a:r>
            <a:endParaRPr sz="2000">
              <a:latin typeface="Georgia"/>
              <a:cs typeface="Georgia"/>
            </a:endParaRPr>
          </a:p>
          <a:p>
            <a:pPr marL="481965" marR="363855" indent="-447040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mutation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knocked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both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alleles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gene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involved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in </a:t>
            </a:r>
            <a:r>
              <a:rPr sz="2000" spc="-10" dirty="0">
                <a:latin typeface="Georgia"/>
                <a:cs typeface="Georgia"/>
              </a:rPr>
              <a:t>apoptosis.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550" y="300350"/>
            <a:ext cx="606298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Hallmark</a:t>
            </a:r>
            <a:r>
              <a:rPr sz="2300" spc="35" dirty="0"/>
              <a:t> </a:t>
            </a:r>
            <a:r>
              <a:rPr sz="2300" dirty="0"/>
              <a:t>5</a:t>
            </a:r>
            <a:r>
              <a:rPr sz="2300" spc="40" dirty="0"/>
              <a:t> </a:t>
            </a:r>
            <a:r>
              <a:rPr sz="2300" dirty="0"/>
              <a:t>&amp;</a:t>
            </a:r>
            <a:r>
              <a:rPr sz="2300" spc="40" dirty="0"/>
              <a:t> </a:t>
            </a:r>
            <a:r>
              <a:rPr sz="2300" dirty="0"/>
              <a:t>6:</a:t>
            </a:r>
            <a:r>
              <a:rPr sz="2300" u="none" spc="55" dirty="0"/>
              <a:t> </a:t>
            </a:r>
            <a:r>
              <a:rPr sz="2300" u="none" dirty="0"/>
              <a:t>Invasive</a:t>
            </a:r>
            <a:r>
              <a:rPr sz="2300" u="none" spc="35" dirty="0"/>
              <a:t> </a:t>
            </a:r>
            <a:r>
              <a:rPr sz="2300" u="none" dirty="0"/>
              <a:t>Tissue/</a:t>
            </a:r>
            <a:r>
              <a:rPr sz="2300" u="none" spc="40" dirty="0"/>
              <a:t> </a:t>
            </a:r>
            <a:r>
              <a:rPr sz="2300" u="none" spc="-10" dirty="0"/>
              <a:t>Metastasis</a:t>
            </a:r>
            <a:endParaRPr sz="2300"/>
          </a:p>
        </p:txBody>
      </p:sp>
      <p:grpSp>
        <p:nvGrpSpPr>
          <p:cNvPr id="3" name="object 3"/>
          <p:cNvGrpSpPr/>
          <p:nvPr/>
        </p:nvGrpSpPr>
        <p:grpSpPr>
          <a:xfrm>
            <a:off x="142875" y="1051024"/>
            <a:ext cx="4841240" cy="3790950"/>
            <a:chOff x="142875" y="1051024"/>
            <a:chExt cx="4841240" cy="3790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060550"/>
              <a:ext cx="4822174" cy="37713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637" y="1055787"/>
              <a:ext cx="4831715" cy="3781425"/>
            </a:xfrm>
            <a:custGeom>
              <a:avLst/>
              <a:gdLst/>
              <a:ahLst/>
              <a:cxnLst/>
              <a:rect l="l" t="t" r="r" b="b"/>
              <a:pathLst>
                <a:path w="4831715" h="3781425">
                  <a:moveTo>
                    <a:pt x="0" y="0"/>
                  </a:moveTo>
                  <a:lnTo>
                    <a:pt x="4831699" y="0"/>
                  </a:lnTo>
                  <a:lnTo>
                    <a:pt x="4831699" y="3780874"/>
                  </a:lnTo>
                  <a:lnTo>
                    <a:pt x="0" y="37808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88674" y="1730075"/>
            <a:ext cx="3416300" cy="191071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542925" marR="490855" indent="-464184">
              <a:lnSpc>
                <a:spcPct val="100000"/>
              </a:lnSpc>
              <a:spcBef>
                <a:spcPts val="580"/>
              </a:spcBef>
              <a:buAutoNum type="arabicParenR"/>
              <a:tabLst>
                <a:tab pos="542925" algn="l"/>
              </a:tabLst>
            </a:pPr>
            <a:r>
              <a:rPr sz="2300" dirty="0">
                <a:latin typeface="Georgia"/>
                <a:cs typeface="Georgia"/>
              </a:rPr>
              <a:t>How</a:t>
            </a:r>
            <a:r>
              <a:rPr sz="2300" spc="-5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do</a:t>
            </a:r>
            <a:r>
              <a:rPr sz="2300" spc="-5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cancerous </a:t>
            </a:r>
            <a:r>
              <a:rPr sz="2300" dirty="0">
                <a:latin typeface="Georgia"/>
                <a:cs typeface="Georgia"/>
              </a:rPr>
              <a:t>cells</a:t>
            </a:r>
            <a:r>
              <a:rPr sz="2300" spc="-7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metastasize?</a:t>
            </a:r>
            <a:endParaRPr sz="2300">
              <a:latin typeface="Georgia"/>
              <a:cs typeface="Georgia"/>
            </a:endParaRPr>
          </a:p>
          <a:p>
            <a:pPr marL="542925" marR="257175" indent="-501650">
              <a:lnSpc>
                <a:spcPct val="100000"/>
              </a:lnSpc>
              <a:buAutoNum type="arabicParenR"/>
              <a:tabLst>
                <a:tab pos="542925" algn="l"/>
              </a:tabLst>
            </a:pPr>
            <a:r>
              <a:rPr sz="2300" dirty="0">
                <a:latin typeface="Georgia"/>
                <a:cs typeface="Georgia"/>
              </a:rPr>
              <a:t>Is</a:t>
            </a:r>
            <a:r>
              <a:rPr sz="2300" spc="-3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it</a:t>
            </a:r>
            <a:r>
              <a:rPr sz="2300" spc="-3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easy</a:t>
            </a:r>
            <a:r>
              <a:rPr sz="2300" spc="-3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for</a:t>
            </a:r>
            <a:r>
              <a:rPr sz="2300" spc="-35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cancer </a:t>
            </a:r>
            <a:r>
              <a:rPr sz="2300" dirty="0">
                <a:latin typeface="Georgia"/>
                <a:cs typeface="Georgia"/>
              </a:rPr>
              <a:t>cells</a:t>
            </a:r>
            <a:r>
              <a:rPr sz="2300" spc="-5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to</a:t>
            </a:r>
            <a:r>
              <a:rPr sz="2300" spc="-5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metastasize? </a:t>
            </a:r>
            <a:r>
              <a:rPr sz="2300" dirty="0">
                <a:latin typeface="Georgia"/>
                <a:cs typeface="Georgia"/>
              </a:rPr>
              <a:t>Why</a:t>
            </a:r>
            <a:r>
              <a:rPr sz="2300" spc="-4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or</a:t>
            </a:r>
            <a:r>
              <a:rPr sz="2300" spc="-4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why</a:t>
            </a:r>
            <a:r>
              <a:rPr sz="2300" spc="-40" dirty="0">
                <a:latin typeface="Georgia"/>
                <a:cs typeface="Georgia"/>
              </a:rPr>
              <a:t> </a:t>
            </a:r>
            <a:r>
              <a:rPr sz="2300" spc="-20" dirty="0">
                <a:latin typeface="Georgia"/>
                <a:cs typeface="Georgia"/>
              </a:rPr>
              <a:t>not?</a:t>
            </a:r>
            <a:endParaRPr sz="23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550" y="300350"/>
            <a:ext cx="606298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Hallmark</a:t>
            </a:r>
            <a:r>
              <a:rPr sz="2300" spc="35" dirty="0"/>
              <a:t> </a:t>
            </a:r>
            <a:r>
              <a:rPr sz="2300" dirty="0"/>
              <a:t>5</a:t>
            </a:r>
            <a:r>
              <a:rPr sz="2300" spc="40" dirty="0"/>
              <a:t> </a:t>
            </a:r>
            <a:r>
              <a:rPr sz="2300" dirty="0"/>
              <a:t>&amp;</a:t>
            </a:r>
            <a:r>
              <a:rPr sz="2300" spc="40" dirty="0"/>
              <a:t> </a:t>
            </a:r>
            <a:r>
              <a:rPr sz="2300" dirty="0"/>
              <a:t>6:</a:t>
            </a:r>
            <a:r>
              <a:rPr sz="2300" u="none" spc="55" dirty="0"/>
              <a:t> </a:t>
            </a:r>
            <a:r>
              <a:rPr sz="2300" u="none" dirty="0"/>
              <a:t>Invasive</a:t>
            </a:r>
            <a:r>
              <a:rPr sz="2300" u="none" spc="35" dirty="0"/>
              <a:t> </a:t>
            </a:r>
            <a:r>
              <a:rPr sz="2300" u="none" dirty="0"/>
              <a:t>Tissue/</a:t>
            </a:r>
            <a:r>
              <a:rPr sz="2300" u="none" spc="40" dirty="0"/>
              <a:t> </a:t>
            </a:r>
            <a:r>
              <a:rPr sz="2300" u="none" spc="-10" dirty="0"/>
              <a:t>Metastasis</a:t>
            </a:r>
            <a:endParaRPr sz="23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42875" y="1051024"/>
            <a:ext cx="4841240" cy="3790950"/>
            <a:chOff x="142875" y="1051024"/>
            <a:chExt cx="4841240" cy="3790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060550"/>
              <a:ext cx="4822174" cy="37713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637" y="1055787"/>
              <a:ext cx="4831715" cy="3781425"/>
            </a:xfrm>
            <a:custGeom>
              <a:avLst/>
              <a:gdLst/>
              <a:ahLst/>
              <a:cxnLst/>
              <a:rect l="l" t="t" r="r" b="b"/>
              <a:pathLst>
                <a:path w="4831715" h="3781425">
                  <a:moveTo>
                    <a:pt x="0" y="0"/>
                  </a:moveTo>
                  <a:lnTo>
                    <a:pt x="4831699" y="0"/>
                  </a:lnTo>
                  <a:lnTo>
                    <a:pt x="4831699" y="3780874"/>
                  </a:lnTo>
                  <a:lnTo>
                    <a:pt x="0" y="37808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210125" y="987674"/>
            <a:ext cx="3743325" cy="3917315"/>
          </a:xfrm>
          <a:custGeom>
            <a:avLst/>
            <a:gdLst/>
            <a:ahLst/>
            <a:cxnLst/>
            <a:rect l="l" t="t" r="r" b="b"/>
            <a:pathLst>
              <a:path w="3743325" h="3917315">
                <a:moveTo>
                  <a:pt x="0" y="0"/>
                </a:moveTo>
                <a:lnTo>
                  <a:pt x="3743099" y="0"/>
                </a:lnTo>
                <a:lnTo>
                  <a:pt x="3743099" y="3917099"/>
                </a:lnTo>
                <a:lnTo>
                  <a:pt x="0" y="3917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45849" y="1053588"/>
            <a:ext cx="3522345" cy="365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4" marR="17145" indent="-37211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407034" algn="l"/>
              </a:tabLst>
            </a:pPr>
            <a:r>
              <a:rPr sz="1400" dirty="0">
                <a:latin typeface="Georgia"/>
                <a:cs typeface="Georgia"/>
              </a:rPr>
              <a:t>The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lineage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of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single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accumulates </a:t>
            </a:r>
            <a:r>
              <a:rPr sz="1400" dirty="0">
                <a:latin typeface="Georgia"/>
                <a:cs typeface="Georgia"/>
              </a:rPr>
              <a:t>mutations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(usually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10-</a:t>
            </a:r>
            <a:r>
              <a:rPr sz="1400" dirty="0">
                <a:latin typeface="Georgia"/>
                <a:cs typeface="Georgia"/>
              </a:rPr>
              <a:t>12)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their </a:t>
            </a:r>
            <a:r>
              <a:rPr sz="1400" dirty="0">
                <a:latin typeface="Georgia"/>
                <a:cs typeface="Georgia"/>
              </a:rPr>
              <a:t>cancer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critical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genes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proliferates </a:t>
            </a:r>
            <a:r>
              <a:rPr sz="1400" dirty="0">
                <a:latin typeface="Georgia"/>
                <a:cs typeface="Georgia"/>
              </a:rPr>
              <a:t>uncontrollably.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cancerous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cells </a:t>
            </a:r>
            <a:r>
              <a:rPr sz="1400" dirty="0">
                <a:latin typeface="Georgia"/>
                <a:cs typeface="Georgia"/>
              </a:rPr>
              <a:t>express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scissor-</a:t>
            </a:r>
            <a:r>
              <a:rPr sz="1400" dirty="0">
                <a:latin typeface="Georgia"/>
                <a:cs typeface="Georgia"/>
              </a:rPr>
              <a:t>like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proteins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that</a:t>
            </a:r>
            <a:r>
              <a:rPr sz="1400" spc="-25" dirty="0">
                <a:latin typeface="Georgia"/>
                <a:cs typeface="Georgia"/>
              </a:rPr>
              <a:t> cut</a:t>
            </a:r>
            <a:r>
              <a:rPr sz="1400" spc="5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basal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lamina.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also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stop </a:t>
            </a:r>
            <a:r>
              <a:rPr sz="1400" dirty="0">
                <a:latin typeface="Georgia"/>
                <a:cs typeface="Georgia"/>
              </a:rPr>
              <a:t>expressing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adhesion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proteins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which </a:t>
            </a:r>
            <a:r>
              <a:rPr sz="1400" dirty="0">
                <a:latin typeface="Georgia"/>
                <a:cs typeface="Georgia"/>
              </a:rPr>
              <a:t>anchor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them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to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their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original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location.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cancerous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migrate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to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50" dirty="0">
                <a:latin typeface="Georgia"/>
                <a:cs typeface="Georgia"/>
              </a:rPr>
              <a:t>a </a:t>
            </a:r>
            <a:r>
              <a:rPr sz="1400" dirty="0">
                <a:latin typeface="Georgia"/>
                <a:cs typeface="Georgia"/>
              </a:rPr>
              <a:t>secondary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site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body</a:t>
            </a:r>
            <a:r>
              <a:rPr sz="1400" spc="-25" dirty="0">
                <a:latin typeface="Georgia"/>
                <a:cs typeface="Georgia"/>
              </a:rPr>
              <a:t> via </a:t>
            </a:r>
            <a:r>
              <a:rPr sz="1400" dirty="0">
                <a:latin typeface="Georgia"/>
                <a:cs typeface="Georgia"/>
              </a:rPr>
              <a:t>lymph/blood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vessels.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Georgia"/>
              <a:buAutoNum type="arabicParenR"/>
            </a:pPr>
            <a:endParaRPr sz="1400">
              <a:latin typeface="Georgia"/>
              <a:cs typeface="Georgia"/>
            </a:endParaRPr>
          </a:p>
          <a:p>
            <a:pPr marL="407034" marR="5080" indent="-39497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07034" algn="l"/>
              </a:tabLst>
            </a:pPr>
            <a:r>
              <a:rPr sz="1400" dirty="0">
                <a:latin typeface="Georgia"/>
                <a:cs typeface="Georgia"/>
              </a:rPr>
              <a:t>No.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cancer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manipulated</a:t>
            </a:r>
            <a:r>
              <a:rPr sz="1400" spc="-25" dirty="0">
                <a:latin typeface="Georgia"/>
                <a:cs typeface="Georgia"/>
              </a:rPr>
              <a:t> the </a:t>
            </a:r>
            <a:r>
              <a:rPr sz="1400" dirty="0">
                <a:latin typeface="Georgia"/>
                <a:cs typeface="Georgia"/>
              </a:rPr>
              <a:t>normal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for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their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own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survival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and </a:t>
            </a:r>
            <a:r>
              <a:rPr sz="1400" dirty="0">
                <a:latin typeface="Georgia"/>
                <a:cs typeface="Georgia"/>
              </a:rPr>
              <a:t>proliferation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at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primary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site, </a:t>
            </a:r>
            <a:r>
              <a:rPr sz="1400" dirty="0">
                <a:latin typeface="Georgia"/>
                <a:cs typeface="Georgia"/>
              </a:rPr>
              <a:t>however,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there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no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guarantee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they</a:t>
            </a:r>
            <a:r>
              <a:rPr sz="1400" spc="-25" dirty="0">
                <a:latin typeface="Georgia"/>
                <a:cs typeface="Georgia"/>
              </a:rPr>
              <a:t> can </a:t>
            </a:r>
            <a:r>
              <a:rPr sz="1400" dirty="0">
                <a:latin typeface="Georgia"/>
                <a:cs typeface="Georgia"/>
              </a:rPr>
              <a:t>do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that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secondary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site.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1065" cy="12687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85725" marR="855344">
              <a:lnSpc>
                <a:spcPct val="100000"/>
              </a:lnSpc>
              <a:spcBef>
                <a:spcPts val="585"/>
              </a:spcBef>
            </a:pPr>
            <a:r>
              <a:rPr sz="2250" u="none" dirty="0"/>
              <a:t>Two</a:t>
            </a:r>
            <a:r>
              <a:rPr sz="2250" u="none" spc="-70" dirty="0"/>
              <a:t> </a:t>
            </a:r>
            <a:r>
              <a:rPr sz="2250" u="none" dirty="0"/>
              <a:t>cancer</a:t>
            </a:r>
            <a:r>
              <a:rPr sz="2250" u="none" spc="-70" dirty="0"/>
              <a:t> </a:t>
            </a:r>
            <a:r>
              <a:rPr sz="2250" u="none" dirty="0"/>
              <a:t>cells</a:t>
            </a:r>
            <a:r>
              <a:rPr sz="2250" u="none" spc="-70" dirty="0"/>
              <a:t> </a:t>
            </a:r>
            <a:r>
              <a:rPr sz="2250" u="none" dirty="0"/>
              <a:t>are</a:t>
            </a:r>
            <a:r>
              <a:rPr sz="2250" u="none" spc="-70" dirty="0"/>
              <a:t> </a:t>
            </a:r>
            <a:r>
              <a:rPr sz="2250" u="none" dirty="0"/>
              <a:t>taken</a:t>
            </a:r>
            <a:r>
              <a:rPr sz="2250" u="none" spc="-70" dirty="0"/>
              <a:t> </a:t>
            </a:r>
            <a:r>
              <a:rPr sz="2250" u="none" dirty="0"/>
              <a:t>from</a:t>
            </a:r>
            <a:r>
              <a:rPr sz="2250" u="none" spc="-65" dirty="0"/>
              <a:t> </a:t>
            </a:r>
            <a:r>
              <a:rPr sz="2250" u="none" dirty="0"/>
              <a:t>different</a:t>
            </a:r>
            <a:r>
              <a:rPr sz="2250" u="none" spc="-70" dirty="0"/>
              <a:t> </a:t>
            </a:r>
            <a:r>
              <a:rPr sz="2250" u="none" dirty="0"/>
              <a:t>areas</a:t>
            </a:r>
            <a:r>
              <a:rPr sz="2250" u="none" spc="-70" dirty="0"/>
              <a:t> </a:t>
            </a:r>
            <a:r>
              <a:rPr sz="2250" u="none" dirty="0"/>
              <a:t>within</a:t>
            </a:r>
            <a:r>
              <a:rPr sz="2250" u="none" spc="-70" dirty="0"/>
              <a:t> </a:t>
            </a:r>
            <a:r>
              <a:rPr sz="2250" u="none" spc="-25" dirty="0"/>
              <a:t>an </a:t>
            </a:r>
            <a:r>
              <a:rPr sz="2250" u="none" dirty="0"/>
              <a:t>advanced</a:t>
            </a:r>
            <a:r>
              <a:rPr sz="2250" u="none" spc="-55" dirty="0"/>
              <a:t> </a:t>
            </a:r>
            <a:r>
              <a:rPr sz="2250" u="none" spc="-10" dirty="0"/>
              <a:t>aggressive</a:t>
            </a:r>
            <a:r>
              <a:rPr sz="2250" u="none" spc="-55" dirty="0"/>
              <a:t> </a:t>
            </a:r>
            <a:r>
              <a:rPr sz="2250" u="none" dirty="0"/>
              <a:t>solid</a:t>
            </a:r>
            <a:r>
              <a:rPr sz="2250" u="none" spc="-55" dirty="0"/>
              <a:t> </a:t>
            </a:r>
            <a:r>
              <a:rPr sz="2250" u="none" dirty="0"/>
              <a:t>tumor</a:t>
            </a:r>
            <a:r>
              <a:rPr sz="2250" u="none" spc="-55" dirty="0"/>
              <a:t> </a:t>
            </a:r>
            <a:r>
              <a:rPr sz="2250" u="none" dirty="0"/>
              <a:t>and</a:t>
            </a:r>
            <a:r>
              <a:rPr sz="2250" u="none" spc="-55" dirty="0"/>
              <a:t> </a:t>
            </a:r>
            <a:r>
              <a:rPr sz="2250" u="none" spc="-10" dirty="0"/>
              <a:t>analyzed.</a:t>
            </a:r>
            <a:r>
              <a:rPr sz="2250" u="none" spc="-55" dirty="0"/>
              <a:t> </a:t>
            </a:r>
            <a:r>
              <a:rPr sz="2250" u="none" dirty="0"/>
              <a:t>Which</a:t>
            </a:r>
            <a:r>
              <a:rPr sz="2250" u="none" spc="-55" dirty="0"/>
              <a:t> </a:t>
            </a:r>
            <a:r>
              <a:rPr sz="2250" u="none" dirty="0"/>
              <a:t>of</a:t>
            </a:r>
            <a:r>
              <a:rPr sz="2250" u="none" spc="-55" dirty="0"/>
              <a:t> </a:t>
            </a:r>
            <a:r>
              <a:rPr sz="2250" u="none" spc="-25" dirty="0"/>
              <a:t>the </a:t>
            </a:r>
            <a:r>
              <a:rPr sz="2250" u="none" spc="-10" dirty="0"/>
              <a:t>following</a:t>
            </a:r>
            <a:r>
              <a:rPr sz="2250" u="none" spc="-60" dirty="0"/>
              <a:t> </a:t>
            </a:r>
            <a:r>
              <a:rPr sz="2250" u="none" spc="-10" dirty="0"/>
              <a:t>statements</a:t>
            </a:r>
            <a:r>
              <a:rPr sz="2250" u="none" spc="-55" dirty="0"/>
              <a:t> </a:t>
            </a:r>
            <a:r>
              <a:rPr sz="2250" u="none" dirty="0"/>
              <a:t>is</a:t>
            </a:r>
            <a:r>
              <a:rPr sz="2250" u="none" spc="-60" dirty="0"/>
              <a:t> </a:t>
            </a:r>
            <a:r>
              <a:rPr sz="2250" u="none" dirty="0"/>
              <a:t>most</a:t>
            </a:r>
            <a:r>
              <a:rPr sz="2250" u="none" spc="-55" dirty="0"/>
              <a:t> </a:t>
            </a:r>
            <a:r>
              <a:rPr sz="2250" u="none" dirty="0"/>
              <a:t>likely</a:t>
            </a:r>
            <a:r>
              <a:rPr sz="2250" u="none" spc="-40" dirty="0"/>
              <a:t> </a:t>
            </a:r>
            <a:r>
              <a:rPr sz="2250" b="1" spc="-10" dirty="0">
                <a:latin typeface="Georgia"/>
                <a:cs typeface="Georgia"/>
              </a:rPr>
              <a:t>false</a:t>
            </a:r>
            <a:r>
              <a:rPr sz="2250" u="none" spc="-10" dirty="0"/>
              <a:t>?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699" y="1823224"/>
            <a:ext cx="8521065" cy="2731135"/>
          </a:xfrm>
          <a:custGeom>
            <a:avLst/>
            <a:gdLst/>
            <a:ahLst/>
            <a:cxnLst/>
            <a:rect l="l" t="t" r="r" b="b"/>
            <a:pathLst>
              <a:path w="8521065" h="2731135">
                <a:moveTo>
                  <a:pt x="0" y="0"/>
                </a:moveTo>
                <a:lnTo>
                  <a:pt x="8520599" y="0"/>
                </a:lnTo>
                <a:lnTo>
                  <a:pt x="8520599" y="2730599"/>
                </a:lnTo>
                <a:lnTo>
                  <a:pt x="0" y="2730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389255" indent="-45212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481965" algn="l"/>
              </a:tabLst>
            </a:pPr>
            <a:r>
              <a:rPr dirty="0"/>
              <a:t>It</a:t>
            </a:r>
            <a:r>
              <a:rPr spc="-5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possible</a:t>
            </a:r>
            <a:r>
              <a:rPr spc="-55" dirty="0"/>
              <a:t> </a:t>
            </a:r>
            <a:r>
              <a:rPr dirty="0"/>
              <a:t>that</a:t>
            </a:r>
            <a:r>
              <a:rPr spc="-5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two</a:t>
            </a:r>
            <a:r>
              <a:rPr spc="-55" dirty="0"/>
              <a:t> </a:t>
            </a:r>
            <a:r>
              <a:rPr dirty="0"/>
              <a:t>cancer</a:t>
            </a:r>
            <a:r>
              <a:rPr spc="-55" dirty="0"/>
              <a:t> </a:t>
            </a:r>
            <a:r>
              <a:rPr dirty="0"/>
              <a:t>cells</a:t>
            </a:r>
            <a:r>
              <a:rPr spc="-55" dirty="0"/>
              <a:t> </a:t>
            </a:r>
            <a:r>
              <a:rPr dirty="0"/>
              <a:t>contain</a:t>
            </a:r>
            <a:r>
              <a:rPr spc="-50" dirty="0"/>
              <a:t> </a:t>
            </a:r>
            <a:r>
              <a:rPr dirty="0"/>
              <a:t>identical</a:t>
            </a:r>
            <a:r>
              <a:rPr spc="-55" dirty="0"/>
              <a:t> </a:t>
            </a:r>
            <a:r>
              <a:rPr dirty="0"/>
              <a:t>numbers</a:t>
            </a:r>
            <a:r>
              <a:rPr spc="-55" dirty="0"/>
              <a:t> </a:t>
            </a:r>
            <a:r>
              <a:rPr spc="-25" dirty="0"/>
              <a:t>of </a:t>
            </a:r>
            <a:r>
              <a:rPr spc="-10" dirty="0"/>
              <a:t>mutations</a:t>
            </a:r>
            <a:r>
              <a:rPr spc="-7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cancer</a:t>
            </a:r>
            <a:r>
              <a:rPr spc="-65" dirty="0"/>
              <a:t> </a:t>
            </a:r>
            <a:r>
              <a:rPr dirty="0"/>
              <a:t>critical</a:t>
            </a:r>
            <a:r>
              <a:rPr spc="-65" dirty="0"/>
              <a:t> </a:t>
            </a:r>
            <a:r>
              <a:rPr spc="-10" dirty="0"/>
              <a:t>genes.</a:t>
            </a:r>
          </a:p>
          <a:p>
            <a:pPr marL="481965" marR="401955" indent="-466090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dirty="0"/>
              <a:t>It</a:t>
            </a:r>
            <a:r>
              <a:rPr spc="-3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possible</a:t>
            </a:r>
            <a:r>
              <a:rPr spc="-30" dirty="0"/>
              <a:t> </a:t>
            </a:r>
            <a:r>
              <a:rPr dirty="0"/>
              <a:t>that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two</a:t>
            </a:r>
            <a:r>
              <a:rPr spc="-35" dirty="0"/>
              <a:t> </a:t>
            </a:r>
            <a:r>
              <a:rPr dirty="0"/>
              <a:t>cancer</a:t>
            </a:r>
            <a:r>
              <a:rPr spc="-30" dirty="0"/>
              <a:t> </a:t>
            </a:r>
            <a:r>
              <a:rPr dirty="0"/>
              <a:t>cells</a:t>
            </a:r>
            <a:r>
              <a:rPr spc="-30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dirty="0"/>
              <a:t>not</a:t>
            </a:r>
            <a:r>
              <a:rPr spc="-30" dirty="0"/>
              <a:t> </a:t>
            </a:r>
            <a:r>
              <a:rPr dirty="0"/>
              <a:t>share</a:t>
            </a:r>
            <a:r>
              <a:rPr spc="-30" dirty="0"/>
              <a:t> </a:t>
            </a:r>
            <a:r>
              <a:rPr dirty="0"/>
              <a:t>any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20" dirty="0"/>
              <a:t>same </a:t>
            </a:r>
            <a:r>
              <a:rPr spc="-10" dirty="0"/>
              <a:t>mutations</a:t>
            </a:r>
            <a:r>
              <a:rPr spc="-7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cancer</a:t>
            </a:r>
            <a:r>
              <a:rPr spc="-65" dirty="0"/>
              <a:t> </a:t>
            </a:r>
            <a:r>
              <a:rPr dirty="0"/>
              <a:t>critical</a:t>
            </a:r>
            <a:r>
              <a:rPr spc="-65" dirty="0"/>
              <a:t> </a:t>
            </a:r>
            <a:r>
              <a:rPr spc="-10" dirty="0"/>
              <a:t>genes.</a:t>
            </a:r>
          </a:p>
          <a:p>
            <a:pPr marL="481965" marR="5080" indent="-439420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dirty="0"/>
              <a:t>It</a:t>
            </a:r>
            <a:r>
              <a:rPr spc="-3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possible</a:t>
            </a:r>
            <a:r>
              <a:rPr spc="-30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two</a:t>
            </a:r>
            <a:r>
              <a:rPr spc="-30" dirty="0"/>
              <a:t> </a:t>
            </a:r>
            <a:r>
              <a:rPr dirty="0"/>
              <a:t>cancer</a:t>
            </a:r>
            <a:r>
              <a:rPr spc="-35" dirty="0"/>
              <a:t> </a:t>
            </a:r>
            <a:r>
              <a:rPr dirty="0"/>
              <a:t>cells</a:t>
            </a:r>
            <a:r>
              <a:rPr spc="-30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dirty="0"/>
              <a:t>not</a:t>
            </a:r>
            <a:r>
              <a:rPr spc="-35" dirty="0"/>
              <a:t> </a:t>
            </a:r>
            <a:r>
              <a:rPr dirty="0"/>
              <a:t>have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same</a:t>
            </a:r>
            <a:r>
              <a:rPr spc="-35" dirty="0"/>
              <a:t> </a:t>
            </a:r>
            <a:r>
              <a:rPr dirty="0"/>
              <a:t>number</a:t>
            </a:r>
            <a:r>
              <a:rPr spc="-30" dirty="0"/>
              <a:t> </a:t>
            </a:r>
            <a:r>
              <a:rPr spc="-25" dirty="0"/>
              <a:t>of </a:t>
            </a:r>
            <a:r>
              <a:rPr spc="-10" dirty="0"/>
              <a:t>chromosomes.</a:t>
            </a:r>
          </a:p>
          <a:p>
            <a:pPr marL="481965" indent="-469265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dirty="0"/>
              <a:t>It</a:t>
            </a:r>
            <a:r>
              <a:rPr spc="-4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possible</a:t>
            </a:r>
            <a:r>
              <a:rPr spc="-40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two</a:t>
            </a:r>
            <a:r>
              <a:rPr spc="-35" dirty="0"/>
              <a:t> </a:t>
            </a:r>
            <a:r>
              <a:rPr dirty="0"/>
              <a:t>cancer</a:t>
            </a:r>
            <a:r>
              <a:rPr spc="-40" dirty="0"/>
              <a:t> </a:t>
            </a:r>
            <a:r>
              <a:rPr dirty="0"/>
              <a:t>cells</a:t>
            </a:r>
            <a:r>
              <a:rPr spc="-35" dirty="0"/>
              <a:t> </a:t>
            </a:r>
            <a:r>
              <a:rPr dirty="0"/>
              <a:t>have</a:t>
            </a:r>
            <a:r>
              <a:rPr spc="-3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different</a:t>
            </a:r>
            <a:r>
              <a:rPr spc="-35" dirty="0"/>
              <a:t> </a:t>
            </a:r>
            <a:r>
              <a:rPr dirty="0"/>
              <a:t>rate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division.</a:t>
            </a:r>
          </a:p>
          <a:p>
            <a:pPr marL="481965" indent="-446405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dirty="0"/>
              <a:t>None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above.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1065" cy="12687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85725" marR="855344">
              <a:lnSpc>
                <a:spcPct val="100000"/>
              </a:lnSpc>
              <a:spcBef>
                <a:spcPts val="585"/>
              </a:spcBef>
            </a:pPr>
            <a:r>
              <a:rPr sz="2250" u="none" dirty="0"/>
              <a:t>Two</a:t>
            </a:r>
            <a:r>
              <a:rPr sz="2250" u="none" spc="-70" dirty="0"/>
              <a:t> </a:t>
            </a:r>
            <a:r>
              <a:rPr sz="2250" u="none" dirty="0"/>
              <a:t>cancer</a:t>
            </a:r>
            <a:r>
              <a:rPr sz="2250" u="none" spc="-70" dirty="0"/>
              <a:t> </a:t>
            </a:r>
            <a:r>
              <a:rPr sz="2250" u="none" dirty="0"/>
              <a:t>cells</a:t>
            </a:r>
            <a:r>
              <a:rPr sz="2250" u="none" spc="-70" dirty="0"/>
              <a:t> </a:t>
            </a:r>
            <a:r>
              <a:rPr sz="2250" u="none" dirty="0"/>
              <a:t>are</a:t>
            </a:r>
            <a:r>
              <a:rPr sz="2250" u="none" spc="-70" dirty="0"/>
              <a:t> </a:t>
            </a:r>
            <a:r>
              <a:rPr sz="2250" u="none" dirty="0"/>
              <a:t>taken</a:t>
            </a:r>
            <a:r>
              <a:rPr sz="2250" u="none" spc="-70" dirty="0"/>
              <a:t> </a:t>
            </a:r>
            <a:r>
              <a:rPr sz="2250" u="none" dirty="0"/>
              <a:t>from</a:t>
            </a:r>
            <a:r>
              <a:rPr sz="2250" u="none" spc="-65" dirty="0"/>
              <a:t> </a:t>
            </a:r>
            <a:r>
              <a:rPr sz="2250" u="none" dirty="0"/>
              <a:t>different</a:t>
            </a:r>
            <a:r>
              <a:rPr sz="2250" u="none" spc="-70" dirty="0"/>
              <a:t> </a:t>
            </a:r>
            <a:r>
              <a:rPr sz="2250" u="none" dirty="0"/>
              <a:t>areas</a:t>
            </a:r>
            <a:r>
              <a:rPr sz="2250" u="none" spc="-70" dirty="0"/>
              <a:t> </a:t>
            </a:r>
            <a:r>
              <a:rPr sz="2250" u="none" dirty="0"/>
              <a:t>within</a:t>
            </a:r>
            <a:r>
              <a:rPr sz="2250" u="none" spc="-70" dirty="0"/>
              <a:t> </a:t>
            </a:r>
            <a:r>
              <a:rPr sz="2250" u="none" spc="-25" dirty="0"/>
              <a:t>an </a:t>
            </a:r>
            <a:r>
              <a:rPr sz="2250" u="none" dirty="0"/>
              <a:t>advanced</a:t>
            </a:r>
            <a:r>
              <a:rPr sz="2250" u="none" spc="-55" dirty="0"/>
              <a:t> </a:t>
            </a:r>
            <a:r>
              <a:rPr sz="2250" u="none" spc="-10" dirty="0"/>
              <a:t>aggressive</a:t>
            </a:r>
            <a:r>
              <a:rPr sz="2250" u="none" spc="-55" dirty="0"/>
              <a:t> </a:t>
            </a:r>
            <a:r>
              <a:rPr sz="2250" u="none" dirty="0"/>
              <a:t>solid</a:t>
            </a:r>
            <a:r>
              <a:rPr sz="2250" u="none" spc="-55" dirty="0"/>
              <a:t> </a:t>
            </a:r>
            <a:r>
              <a:rPr sz="2250" u="none" dirty="0"/>
              <a:t>tumor</a:t>
            </a:r>
            <a:r>
              <a:rPr sz="2250" u="none" spc="-55" dirty="0"/>
              <a:t> </a:t>
            </a:r>
            <a:r>
              <a:rPr sz="2250" u="none" dirty="0"/>
              <a:t>and</a:t>
            </a:r>
            <a:r>
              <a:rPr sz="2250" u="none" spc="-55" dirty="0"/>
              <a:t> </a:t>
            </a:r>
            <a:r>
              <a:rPr sz="2250" u="none" spc="-10" dirty="0"/>
              <a:t>analyzed.</a:t>
            </a:r>
            <a:r>
              <a:rPr sz="2250" u="none" spc="-55" dirty="0"/>
              <a:t> </a:t>
            </a:r>
            <a:r>
              <a:rPr sz="2250" u="none" dirty="0"/>
              <a:t>Which</a:t>
            </a:r>
            <a:r>
              <a:rPr sz="2250" u="none" spc="-55" dirty="0"/>
              <a:t> </a:t>
            </a:r>
            <a:r>
              <a:rPr sz="2250" u="none" dirty="0"/>
              <a:t>of</a:t>
            </a:r>
            <a:r>
              <a:rPr sz="2250" u="none" spc="-55" dirty="0"/>
              <a:t> </a:t>
            </a:r>
            <a:r>
              <a:rPr sz="2250" u="none" spc="-25" dirty="0"/>
              <a:t>the </a:t>
            </a:r>
            <a:r>
              <a:rPr sz="2250" u="none" spc="-10" dirty="0"/>
              <a:t>following</a:t>
            </a:r>
            <a:r>
              <a:rPr sz="2250" u="none" spc="-60" dirty="0"/>
              <a:t> </a:t>
            </a:r>
            <a:r>
              <a:rPr sz="2250" u="none" spc="-10" dirty="0"/>
              <a:t>statements</a:t>
            </a:r>
            <a:r>
              <a:rPr sz="2250" u="none" spc="-55" dirty="0"/>
              <a:t> </a:t>
            </a:r>
            <a:r>
              <a:rPr sz="2250" u="none" dirty="0"/>
              <a:t>is</a:t>
            </a:r>
            <a:r>
              <a:rPr sz="2250" u="none" spc="-60" dirty="0"/>
              <a:t> </a:t>
            </a:r>
            <a:r>
              <a:rPr sz="2250" u="none" dirty="0"/>
              <a:t>most</a:t>
            </a:r>
            <a:r>
              <a:rPr sz="2250" u="none" spc="-55" dirty="0"/>
              <a:t> </a:t>
            </a:r>
            <a:r>
              <a:rPr sz="2250" u="none" dirty="0"/>
              <a:t>likely</a:t>
            </a:r>
            <a:r>
              <a:rPr sz="2250" u="none" spc="-40" dirty="0"/>
              <a:t> </a:t>
            </a:r>
            <a:r>
              <a:rPr sz="2250" b="1" spc="-10" dirty="0">
                <a:latin typeface="Georgia"/>
                <a:cs typeface="Georgia"/>
              </a:rPr>
              <a:t>false</a:t>
            </a:r>
            <a:r>
              <a:rPr sz="2250" u="none" spc="-10" dirty="0"/>
              <a:t>?</a:t>
            </a:r>
            <a:endParaRPr sz="225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6937" y="1818462"/>
            <a:ext cx="8530590" cy="2740660"/>
            <a:chOff x="306937" y="1818462"/>
            <a:chExt cx="8530590" cy="2740660"/>
          </a:xfrm>
        </p:grpSpPr>
        <p:sp>
          <p:nvSpPr>
            <p:cNvPr id="4" name="object 4"/>
            <p:cNvSpPr/>
            <p:nvPr/>
          </p:nvSpPr>
          <p:spPr>
            <a:xfrm>
              <a:off x="311699" y="1823224"/>
              <a:ext cx="8521065" cy="2731135"/>
            </a:xfrm>
            <a:custGeom>
              <a:avLst/>
              <a:gdLst/>
              <a:ahLst/>
              <a:cxnLst/>
              <a:rect l="l" t="t" r="r" b="b"/>
              <a:pathLst>
                <a:path w="8521065" h="2731135">
                  <a:moveTo>
                    <a:pt x="0" y="0"/>
                  </a:moveTo>
                  <a:lnTo>
                    <a:pt x="8520599" y="0"/>
                  </a:lnTo>
                  <a:lnTo>
                    <a:pt x="8520599" y="2730599"/>
                  </a:lnTo>
                  <a:lnTo>
                    <a:pt x="0" y="2730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607" y="2518562"/>
              <a:ext cx="7891145" cy="609600"/>
            </a:xfrm>
            <a:custGeom>
              <a:avLst/>
              <a:gdLst/>
              <a:ahLst/>
              <a:cxnLst/>
              <a:rect l="l" t="t" r="r" b="b"/>
              <a:pathLst>
                <a:path w="7891145" h="609600">
                  <a:moveTo>
                    <a:pt x="789062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66013" y="304800"/>
                  </a:lnTo>
                  <a:lnTo>
                    <a:pt x="466013" y="609600"/>
                  </a:lnTo>
                  <a:lnTo>
                    <a:pt x="4289158" y="609600"/>
                  </a:lnTo>
                  <a:lnTo>
                    <a:pt x="4289158" y="304800"/>
                  </a:lnTo>
                  <a:lnTo>
                    <a:pt x="7890624" y="304800"/>
                  </a:lnTo>
                  <a:lnTo>
                    <a:pt x="7890624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389255" indent="-45212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481965" algn="l"/>
              </a:tabLst>
            </a:pPr>
            <a:r>
              <a:rPr dirty="0"/>
              <a:t>It</a:t>
            </a:r>
            <a:r>
              <a:rPr spc="-5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possible</a:t>
            </a:r>
            <a:r>
              <a:rPr spc="-55" dirty="0"/>
              <a:t> </a:t>
            </a:r>
            <a:r>
              <a:rPr dirty="0"/>
              <a:t>that</a:t>
            </a:r>
            <a:r>
              <a:rPr spc="-5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two</a:t>
            </a:r>
            <a:r>
              <a:rPr spc="-55" dirty="0"/>
              <a:t> </a:t>
            </a:r>
            <a:r>
              <a:rPr dirty="0"/>
              <a:t>cancer</a:t>
            </a:r>
            <a:r>
              <a:rPr spc="-55" dirty="0"/>
              <a:t> </a:t>
            </a:r>
            <a:r>
              <a:rPr dirty="0"/>
              <a:t>cells</a:t>
            </a:r>
            <a:r>
              <a:rPr spc="-55" dirty="0"/>
              <a:t> </a:t>
            </a:r>
            <a:r>
              <a:rPr dirty="0"/>
              <a:t>contain</a:t>
            </a:r>
            <a:r>
              <a:rPr spc="-50" dirty="0"/>
              <a:t> </a:t>
            </a:r>
            <a:r>
              <a:rPr dirty="0"/>
              <a:t>identical</a:t>
            </a:r>
            <a:r>
              <a:rPr spc="-55" dirty="0"/>
              <a:t> </a:t>
            </a:r>
            <a:r>
              <a:rPr dirty="0"/>
              <a:t>numbers</a:t>
            </a:r>
            <a:r>
              <a:rPr spc="-55" dirty="0"/>
              <a:t> </a:t>
            </a:r>
            <a:r>
              <a:rPr spc="-25" dirty="0"/>
              <a:t>of </a:t>
            </a:r>
            <a:r>
              <a:rPr spc="-10" dirty="0"/>
              <a:t>mutations</a:t>
            </a:r>
            <a:r>
              <a:rPr spc="-7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cancer</a:t>
            </a:r>
            <a:r>
              <a:rPr spc="-65" dirty="0"/>
              <a:t> </a:t>
            </a:r>
            <a:r>
              <a:rPr dirty="0"/>
              <a:t>critical</a:t>
            </a:r>
            <a:r>
              <a:rPr spc="-65" dirty="0"/>
              <a:t> </a:t>
            </a:r>
            <a:r>
              <a:rPr spc="-10" dirty="0"/>
              <a:t>genes.</a:t>
            </a:r>
          </a:p>
          <a:p>
            <a:pPr marL="481965" marR="401955" indent="-466090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dirty="0"/>
              <a:t>It</a:t>
            </a:r>
            <a:r>
              <a:rPr spc="-3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possible</a:t>
            </a:r>
            <a:r>
              <a:rPr spc="-30" dirty="0"/>
              <a:t> </a:t>
            </a:r>
            <a:r>
              <a:rPr dirty="0"/>
              <a:t>that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two</a:t>
            </a:r>
            <a:r>
              <a:rPr spc="-35" dirty="0"/>
              <a:t> </a:t>
            </a:r>
            <a:r>
              <a:rPr dirty="0"/>
              <a:t>cancer</a:t>
            </a:r>
            <a:r>
              <a:rPr spc="-30" dirty="0"/>
              <a:t> </a:t>
            </a:r>
            <a:r>
              <a:rPr dirty="0"/>
              <a:t>cells</a:t>
            </a:r>
            <a:r>
              <a:rPr spc="-30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dirty="0"/>
              <a:t>not</a:t>
            </a:r>
            <a:r>
              <a:rPr spc="-30" dirty="0"/>
              <a:t> </a:t>
            </a:r>
            <a:r>
              <a:rPr dirty="0"/>
              <a:t>share</a:t>
            </a:r>
            <a:r>
              <a:rPr spc="-30" dirty="0"/>
              <a:t> </a:t>
            </a:r>
            <a:r>
              <a:rPr dirty="0"/>
              <a:t>any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20" dirty="0"/>
              <a:t>same </a:t>
            </a:r>
            <a:r>
              <a:rPr spc="-10" dirty="0"/>
              <a:t>mutations</a:t>
            </a:r>
            <a:r>
              <a:rPr spc="-7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cancer</a:t>
            </a:r>
            <a:r>
              <a:rPr spc="-65" dirty="0"/>
              <a:t> </a:t>
            </a:r>
            <a:r>
              <a:rPr dirty="0"/>
              <a:t>critical</a:t>
            </a:r>
            <a:r>
              <a:rPr spc="-65" dirty="0"/>
              <a:t> </a:t>
            </a:r>
            <a:r>
              <a:rPr spc="-10" dirty="0"/>
              <a:t>genes.</a:t>
            </a:r>
          </a:p>
          <a:p>
            <a:pPr marL="481965" marR="5080" indent="-439420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dirty="0"/>
              <a:t>It</a:t>
            </a:r>
            <a:r>
              <a:rPr spc="-3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possible</a:t>
            </a:r>
            <a:r>
              <a:rPr spc="-30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two</a:t>
            </a:r>
            <a:r>
              <a:rPr spc="-30" dirty="0"/>
              <a:t> </a:t>
            </a:r>
            <a:r>
              <a:rPr dirty="0"/>
              <a:t>cancer</a:t>
            </a:r>
            <a:r>
              <a:rPr spc="-35" dirty="0"/>
              <a:t> </a:t>
            </a:r>
            <a:r>
              <a:rPr dirty="0"/>
              <a:t>cells</a:t>
            </a:r>
            <a:r>
              <a:rPr spc="-30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dirty="0"/>
              <a:t>not</a:t>
            </a:r>
            <a:r>
              <a:rPr spc="-35" dirty="0"/>
              <a:t> </a:t>
            </a:r>
            <a:r>
              <a:rPr dirty="0"/>
              <a:t>have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same</a:t>
            </a:r>
            <a:r>
              <a:rPr spc="-35" dirty="0"/>
              <a:t> </a:t>
            </a:r>
            <a:r>
              <a:rPr dirty="0"/>
              <a:t>number</a:t>
            </a:r>
            <a:r>
              <a:rPr spc="-30" dirty="0"/>
              <a:t> </a:t>
            </a:r>
            <a:r>
              <a:rPr spc="-25" dirty="0"/>
              <a:t>of </a:t>
            </a:r>
            <a:r>
              <a:rPr spc="-10" dirty="0"/>
              <a:t>chromosomes.</a:t>
            </a:r>
          </a:p>
          <a:p>
            <a:pPr marL="481965" indent="-469265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dirty="0"/>
              <a:t>It</a:t>
            </a:r>
            <a:r>
              <a:rPr spc="-4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possible</a:t>
            </a:r>
            <a:r>
              <a:rPr spc="-40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two</a:t>
            </a:r>
            <a:r>
              <a:rPr spc="-35" dirty="0"/>
              <a:t> </a:t>
            </a:r>
            <a:r>
              <a:rPr dirty="0"/>
              <a:t>cancer</a:t>
            </a:r>
            <a:r>
              <a:rPr spc="-40" dirty="0"/>
              <a:t> </a:t>
            </a:r>
            <a:r>
              <a:rPr dirty="0"/>
              <a:t>cells</a:t>
            </a:r>
            <a:r>
              <a:rPr spc="-35" dirty="0"/>
              <a:t> </a:t>
            </a:r>
            <a:r>
              <a:rPr dirty="0"/>
              <a:t>have</a:t>
            </a:r>
            <a:r>
              <a:rPr spc="-3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different</a:t>
            </a:r>
            <a:r>
              <a:rPr spc="-35" dirty="0"/>
              <a:t> </a:t>
            </a:r>
            <a:r>
              <a:rPr dirty="0"/>
              <a:t>rate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division.</a:t>
            </a:r>
          </a:p>
          <a:p>
            <a:pPr marL="481965" indent="-446405">
              <a:lnSpc>
                <a:spcPct val="100000"/>
              </a:lnSpc>
              <a:buAutoNum type="alphaLcParenR"/>
              <a:tabLst>
                <a:tab pos="481965" algn="l"/>
              </a:tabLst>
            </a:pPr>
            <a:r>
              <a:rPr dirty="0"/>
              <a:t>None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above.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000" y="221825"/>
            <a:ext cx="600583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Hallmark</a:t>
            </a:r>
            <a:r>
              <a:rPr sz="2300" spc="40" dirty="0"/>
              <a:t> </a:t>
            </a:r>
            <a:r>
              <a:rPr sz="2300" dirty="0"/>
              <a:t>7:</a:t>
            </a:r>
            <a:r>
              <a:rPr sz="2300" u="none" spc="60" dirty="0"/>
              <a:t> </a:t>
            </a:r>
            <a:r>
              <a:rPr sz="2300" u="none" dirty="0"/>
              <a:t>Induce</a:t>
            </a:r>
            <a:r>
              <a:rPr sz="2300" u="none" spc="45" dirty="0"/>
              <a:t> </a:t>
            </a:r>
            <a:r>
              <a:rPr sz="2300" u="none" dirty="0"/>
              <a:t>Help</a:t>
            </a:r>
            <a:r>
              <a:rPr sz="2300" u="none" spc="45" dirty="0"/>
              <a:t> </a:t>
            </a:r>
            <a:r>
              <a:rPr sz="2300" u="none" dirty="0"/>
              <a:t>from</a:t>
            </a:r>
            <a:r>
              <a:rPr sz="2300" u="none" spc="45" dirty="0"/>
              <a:t> </a:t>
            </a:r>
            <a:r>
              <a:rPr sz="2300" u="none" dirty="0"/>
              <a:t>Nearby</a:t>
            </a:r>
            <a:r>
              <a:rPr sz="2300" u="none" spc="40" dirty="0"/>
              <a:t> </a:t>
            </a:r>
            <a:r>
              <a:rPr sz="2300" u="none" spc="-10" dirty="0"/>
              <a:t>Cells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203649" y="942400"/>
            <a:ext cx="2272665" cy="3905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Example</a:t>
            </a:r>
            <a:r>
              <a:rPr sz="14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1:</a:t>
            </a:r>
            <a:r>
              <a:rPr sz="1400" u="none" spc="-40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Angiogenesis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4124" y="1435649"/>
            <a:ext cx="4652645" cy="3514090"/>
            <a:chOff x="194124" y="1435649"/>
            <a:chExt cx="4652645" cy="35140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649" y="1445174"/>
              <a:ext cx="4633075" cy="34944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887" y="1440412"/>
              <a:ext cx="4643120" cy="3504565"/>
            </a:xfrm>
            <a:custGeom>
              <a:avLst/>
              <a:gdLst/>
              <a:ahLst/>
              <a:cxnLst/>
              <a:rect l="l" t="t" r="r" b="b"/>
              <a:pathLst>
                <a:path w="4643120" h="3504565">
                  <a:moveTo>
                    <a:pt x="0" y="0"/>
                  </a:moveTo>
                  <a:lnTo>
                    <a:pt x="4642600" y="0"/>
                  </a:lnTo>
                  <a:lnTo>
                    <a:pt x="4642600" y="3503949"/>
                  </a:lnTo>
                  <a:lnTo>
                    <a:pt x="0" y="35039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66174" y="2086474"/>
            <a:ext cx="3769360" cy="12928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459105" indent="-373380">
              <a:lnSpc>
                <a:spcPct val="100000"/>
              </a:lnSpc>
              <a:spcBef>
                <a:spcPts val="580"/>
              </a:spcBef>
              <a:buAutoNum type="arabicParenR"/>
              <a:tabLst>
                <a:tab pos="459105" algn="l"/>
              </a:tabLst>
            </a:pPr>
            <a:r>
              <a:rPr sz="2300" dirty="0">
                <a:latin typeface="Georgia"/>
                <a:cs typeface="Georgia"/>
              </a:rPr>
              <a:t>What</a:t>
            </a:r>
            <a:r>
              <a:rPr sz="2300" spc="-5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is</a:t>
            </a:r>
            <a:r>
              <a:rPr sz="2300" spc="-5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angiogenesis?</a:t>
            </a:r>
            <a:endParaRPr sz="2300">
              <a:latin typeface="Georgia"/>
              <a:cs typeface="Georgia"/>
            </a:endParaRPr>
          </a:p>
          <a:p>
            <a:pPr marL="85725" marR="321310" indent="341630">
              <a:lnSpc>
                <a:spcPct val="100000"/>
              </a:lnSpc>
              <a:buAutoNum type="arabicParenR"/>
              <a:tabLst>
                <a:tab pos="427355" algn="l"/>
              </a:tabLst>
            </a:pPr>
            <a:r>
              <a:rPr sz="2300" dirty="0">
                <a:latin typeface="Georgia"/>
                <a:cs typeface="Georgia"/>
              </a:rPr>
              <a:t>How</a:t>
            </a:r>
            <a:r>
              <a:rPr sz="2300" spc="-5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do</a:t>
            </a:r>
            <a:r>
              <a:rPr sz="2300" spc="-5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cancerous</a:t>
            </a:r>
            <a:r>
              <a:rPr sz="2300" spc="-55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cells </a:t>
            </a:r>
            <a:r>
              <a:rPr sz="2300" dirty="0">
                <a:latin typeface="Georgia"/>
                <a:cs typeface="Georgia"/>
              </a:rPr>
              <a:t>induce</a:t>
            </a:r>
            <a:r>
              <a:rPr sz="2300" spc="-10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angiogenesis?</a:t>
            </a:r>
            <a:endParaRPr sz="23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000" y="221825"/>
            <a:ext cx="600583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Hallmark</a:t>
            </a:r>
            <a:r>
              <a:rPr sz="2300" spc="40" dirty="0"/>
              <a:t> </a:t>
            </a:r>
            <a:r>
              <a:rPr sz="2300" dirty="0"/>
              <a:t>7:</a:t>
            </a:r>
            <a:r>
              <a:rPr sz="2300" u="none" spc="60" dirty="0"/>
              <a:t> </a:t>
            </a:r>
            <a:r>
              <a:rPr sz="2300" u="none" dirty="0"/>
              <a:t>Induce</a:t>
            </a:r>
            <a:r>
              <a:rPr sz="2300" u="none" spc="45" dirty="0"/>
              <a:t> </a:t>
            </a:r>
            <a:r>
              <a:rPr sz="2300" u="none" dirty="0"/>
              <a:t>Help</a:t>
            </a:r>
            <a:r>
              <a:rPr sz="2300" u="none" spc="45" dirty="0"/>
              <a:t> </a:t>
            </a:r>
            <a:r>
              <a:rPr sz="2300" u="none" dirty="0"/>
              <a:t>from</a:t>
            </a:r>
            <a:r>
              <a:rPr sz="2300" u="none" spc="45" dirty="0"/>
              <a:t> </a:t>
            </a:r>
            <a:r>
              <a:rPr sz="2300" u="none" dirty="0"/>
              <a:t>Nearby</a:t>
            </a:r>
            <a:r>
              <a:rPr sz="2300" u="none" spc="40" dirty="0"/>
              <a:t> </a:t>
            </a:r>
            <a:r>
              <a:rPr sz="2300" u="none" spc="-10" dirty="0"/>
              <a:t>Cells</a:t>
            </a:r>
            <a:endParaRPr sz="2300"/>
          </a:p>
        </p:txBody>
      </p:sp>
      <p:grpSp>
        <p:nvGrpSpPr>
          <p:cNvPr id="3" name="object 3"/>
          <p:cNvGrpSpPr/>
          <p:nvPr/>
        </p:nvGrpSpPr>
        <p:grpSpPr>
          <a:xfrm>
            <a:off x="194124" y="1435649"/>
            <a:ext cx="4652645" cy="3514090"/>
            <a:chOff x="194124" y="1435649"/>
            <a:chExt cx="4652645" cy="3514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649" y="1445174"/>
              <a:ext cx="4633075" cy="34944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8887" y="1440412"/>
              <a:ext cx="4643120" cy="3504565"/>
            </a:xfrm>
            <a:custGeom>
              <a:avLst/>
              <a:gdLst/>
              <a:ahLst/>
              <a:cxnLst/>
              <a:rect l="l" t="t" r="r" b="b"/>
              <a:pathLst>
                <a:path w="4643120" h="3504565">
                  <a:moveTo>
                    <a:pt x="0" y="0"/>
                  </a:moveTo>
                  <a:lnTo>
                    <a:pt x="4642600" y="0"/>
                  </a:lnTo>
                  <a:lnTo>
                    <a:pt x="4642600" y="3503949"/>
                  </a:lnTo>
                  <a:lnTo>
                    <a:pt x="0" y="35039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66174" y="1503987"/>
            <a:ext cx="3769360" cy="3376929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85725" marR="368935" indent="309880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395605" algn="l"/>
              </a:tabLst>
            </a:pPr>
            <a:r>
              <a:rPr sz="1900" spc="-10" dirty="0">
                <a:latin typeface="Georgia"/>
                <a:cs typeface="Georgia"/>
              </a:rPr>
              <a:t>Angiogenesis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is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spc="-25" dirty="0">
                <a:latin typeface="Georgia"/>
                <a:cs typeface="Georgia"/>
              </a:rPr>
              <a:t>the </a:t>
            </a:r>
            <a:r>
              <a:rPr sz="1900" dirty="0">
                <a:latin typeface="Georgia"/>
                <a:cs typeface="Georgia"/>
              </a:rPr>
              <a:t>development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of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new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blood </a:t>
            </a:r>
            <a:r>
              <a:rPr sz="1900" dirty="0">
                <a:latin typeface="Georgia"/>
                <a:cs typeface="Georgia"/>
              </a:rPr>
              <a:t>vessels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from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pre-</a:t>
            </a:r>
            <a:r>
              <a:rPr sz="1900" dirty="0">
                <a:latin typeface="Georgia"/>
                <a:cs typeface="Georgia"/>
              </a:rPr>
              <a:t>existing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spc="-20" dirty="0">
                <a:latin typeface="Georgia"/>
                <a:cs typeface="Georgia"/>
              </a:rPr>
              <a:t>blood </a:t>
            </a:r>
            <a:r>
              <a:rPr sz="1900" spc="-10" dirty="0">
                <a:latin typeface="Georgia"/>
                <a:cs typeface="Georgia"/>
              </a:rPr>
              <a:t>vessels.</a:t>
            </a:r>
            <a:endParaRPr sz="1900">
              <a:latin typeface="Georgia"/>
              <a:cs typeface="Georgia"/>
            </a:endParaRPr>
          </a:p>
          <a:p>
            <a:pPr marL="85725" marR="248920" indent="283210">
              <a:lnSpc>
                <a:spcPct val="100000"/>
              </a:lnSpc>
              <a:buAutoNum type="arabicParenR"/>
              <a:tabLst>
                <a:tab pos="368935" algn="l"/>
              </a:tabLst>
            </a:pPr>
            <a:r>
              <a:rPr sz="1900" spc="-10" dirty="0">
                <a:latin typeface="Georgia"/>
                <a:cs typeface="Georgia"/>
              </a:rPr>
              <a:t>Cancerous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cells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secrete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spc="-20" dirty="0">
                <a:latin typeface="Georgia"/>
                <a:cs typeface="Georgia"/>
              </a:rPr>
              <a:t>VEGF </a:t>
            </a:r>
            <a:r>
              <a:rPr sz="1900" dirty="0">
                <a:latin typeface="Georgia"/>
                <a:cs typeface="Georgia"/>
              </a:rPr>
              <a:t>or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they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manipulate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nearby </a:t>
            </a:r>
            <a:r>
              <a:rPr sz="1900" dirty="0">
                <a:latin typeface="Georgia"/>
                <a:cs typeface="Georgia"/>
              </a:rPr>
              <a:t>normal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cells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to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secrete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spc="-20" dirty="0">
                <a:latin typeface="Georgia"/>
                <a:cs typeface="Georgia"/>
              </a:rPr>
              <a:t>VEGF </a:t>
            </a:r>
            <a:r>
              <a:rPr sz="1900" dirty="0">
                <a:latin typeface="Georgia"/>
                <a:cs typeface="Georgia"/>
              </a:rPr>
              <a:t>(cytokine)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which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binds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spc="-25" dirty="0">
                <a:latin typeface="Georgia"/>
                <a:cs typeface="Georgia"/>
              </a:rPr>
              <a:t>to </a:t>
            </a:r>
            <a:r>
              <a:rPr sz="1900" dirty="0">
                <a:latin typeface="Georgia"/>
                <a:cs typeface="Georgia"/>
              </a:rPr>
              <a:t>endothelial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cells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and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promotes synthesis/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branching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of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blood </a:t>
            </a:r>
            <a:r>
              <a:rPr sz="1900" dirty="0">
                <a:latin typeface="Georgia"/>
                <a:cs typeface="Georgia"/>
              </a:rPr>
              <a:t>vessels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towards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tumor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cells.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649" y="942400"/>
            <a:ext cx="2272665" cy="3905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Example</a:t>
            </a:r>
            <a:r>
              <a:rPr sz="14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1:</a:t>
            </a:r>
            <a:r>
              <a:rPr sz="1400" u="none" spc="-40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Angiogenesis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000" y="300350"/>
            <a:ext cx="600583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Hallmark</a:t>
            </a:r>
            <a:r>
              <a:rPr sz="2300" spc="40" dirty="0"/>
              <a:t> </a:t>
            </a:r>
            <a:r>
              <a:rPr sz="2300" dirty="0"/>
              <a:t>7:</a:t>
            </a:r>
            <a:r>
              <a:rPr sz="2300" u="none" spc="60" dirty="0"/>
              <a:t> </a:t>
            </a:r>
            <a:r>
              <a:rPr sz="2300" u="none" dirty="0"/>
              <a:t>Induce</a:t>
            </a:r>
            <a:r>
              <a:rPr sz="2300" u="none" spc="45" dirty="0"/>
              <a:t> </a:t>
            </a:r>
            <a:r>
              <a:rPr sz="2300" u="none" dirty="0"/>
              <a:t>Help</a:t>
            </a:r>
            <a:r>
              <a:rPr sz="2300" u="none" spc="45" dirty="0"/>
              <a:t> </a:t>
            </a:r>
            <a:r>
              <a:rPr sz="2300" u="none" dirty="0"/>
              <a:t>from</a:t>
            </a:r>
            <a:r>
              <a:rPr sz="2300" u="none" spc="45" dirty="0"/>
              <a:t> </a:t>
            </a:r>
            <a:r>
              <a:rPr sz="2300" u="none" dirty="0"/>
              <a:t>Nearby</a:t>
            </a:r>
            <a:r>
              <a:rPr sz="2300" u="none" spc="40" dirty="0"/>
              <a:t> </a:t>
            </a:r>
            <a:r>
              <a:rPr sz="2300" u="none" spc="-10" dirty="0"/>
              <a:t>Cells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203649" y="1086374"/>
            <a:ext cx="2381885" cy="3905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15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Example</a:t>
            </a:r>
            <a:r>
              <a:rPr sz="1400" u="heavy" spc="-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2:</a:t>
            </a:r>
            <a:r>
              <a:rPr sz="1400" u="none" spc="-6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Immune</a:t>
            </a:r>
            <a:r>
              <a:rPr sz="1400" u="none" spc="-60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Cells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875" y="1619250"/>
            <a:ext cx="4438650" cy="3323590"/>
            <a:chOff x="142875" y="1619250"/>
            <a:chExt cx="4438650" cy="3323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628775"/>
              <a:ext cx="4419600" cy="33039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637" y="1624012"/>
              <a:ext cx="4429125" cy="3314065"/>
            </a:xfrm>
            <a:custGeom>
              <a:avLst/>
              <a:gdLst/>
              <a:ahLst/>
              <a:cxnLst/>
              <a:rect l="l" t="t" r="r" b="b"/>
              <a:pathLst>
                <a:path w="4429125" h="3314065">
                  <a:moveTo>
                    <a:pt x="0" y="0"/>
                  </a:moveTo>
                  <a:lnTo>
                    <a:pt x="4429125" y="0"/>
                  </a:lnTo>
                  <a:lnTo>
                    <a:pt x="4429125" y="3313474"/>
                  </a:lnTo>
                  <a:lnTo>
                    <a:pt x="0" y="33134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55724" y="1705449"/>
            <a:ext cx="3272154" cy="253365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540385" marR="100965" indent="-461645" algn="just">
              <a:lnSpc>
                <a:spcPct val="100000"/>
              </a:lnSpc>
              <a:spcBef>
                <a:spcPts val="580"/>
              </a:spcBef>
              <a:buAutoNum type="arabicParenR"/>
              <a:tabLst>
                <a:tab pos="542925" algn="l"/>
              </a:tabLst>
            </a:pPr>
            <a:r>
              <a:rPr sz="2300" dirty="0">
                <a:latin typeface="Georgia"/>
                <a:cs typeface="Georgia"/>
              </a:rPr>
              <a:t>What</a:t>
            </a:r>
            <a:r>
              <a:rPr sz="2300" spc="-5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is</a:t>
            </a:r>
            <a:r>
              <a:rPr sz="2300" spc="-5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the</a:t>
            </a:r>
            <a:r>
              <a:rPr sz="2300" spc="-5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function 	</a:t>
            </a:r>
            <a:r>
              <a:rPr sz="2300" dirty="0">
                <a:latin typeface="Georgia"/>
                <a:cs typeface="Georgia"/>
              </a:rPr>
              <a:t>of</a:t>
            </a:r>
            <a:r>
              <a:rPr sz="2300" spc="-10" dirty="0">
                <a:latin typeface="Georgia"/>
                <a:cs typeface="Georgia"/>
              </a:rPr>
              <a:t> CTLA-</a:t>
            </a:r>
            <a:r>
              <a:rPr sz="2300" dirty="0">
                <a:latin typeface="Georgia"/>
                <a:cs typeface="Georgia"/>
              </a:rPr>
              <a:t>4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and</a:t>
            </a:r>
            <a:r>
              <a:rPr sz="2300" spc="-5" dirty="0">
                <a:latin typeface="Georgia"/>
                <a:cs typeface="Georgia"/>
              </a:rPr>
              <a:t> </a:t>
            </a:r>
            <a:r>
              <a:rPr sz="2300" spc="-25" dirty="0">
                <a:latin typeface="Georgia"/>
                <a:cs typeface="Georgia"/>
              </a:rPr>
              <a:t>PD-</a:t>
            </a:r>
            <a:r>
              <a:rPr sz="2300" spc="-50" dirty="0">
                <a:latin typeface="Georgia"/>
                <a:cs typeface="Georgia"/>
              </a:rPr>
              <a:t>1 	</a:t>
            </a:r>
            <a:r>
              <a:rPr sz="2300" dirty="0">
                <a:latin typeface="Georgia"/>
                <a:cs typeface="Georgia"/>
              </a:rPr>
              <a:t>on</a:t>
            </a:r>
            <a:r>
              <a:rPr sz="2300" spc="-3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helper</a:t>
            </a:r>
            <a:r>
              <a:rPr sz="2300" spc="-3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T</a:t>
            </a:r>
            <a:r>
              <a:rPr sz="2300" spc="-3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cells?</a:t>
            </a:r>
            <a:endParaRPr sz="2300">
              <a:latin typeface="Georgia"/>
              <a:cs typeface="Georgia"/>
            </a:endParaRPr>
          </a:p>
          <a:p>
            <a:pPr marL="542925" marR="162560" indent="-501650">
              <a:lnSpc>
                <a:spcPct val="100000"/>
              </a:lnSpc>
              <a:buAutoNum type="arabicParenR"/>
              <a:tabLst>
                <a:tab pos="542925" algn="l"/>
              </a:tabLst>
            </a:pPr>
            <a:r>
              <a:rPr sz="2300" dirty="0">
                <a:latin typeface="Georgia"/>
                <a:cs typeface="Georgia"/>
              </a:rPr>
              <a:t>How</a:t>
            </a:r>
            <a:r>
              <a:rPr sz="2300" spc="-7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do</a:t>
            </a:r>
            <a:r>
              <a:rPr sz="2300" spc="-6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cancer</a:t>
            </a:r>
            <a:r>
              <a:rPr sz="2300" spc="-65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cells inactivate</a:t>
            </a:r>
            <a:r>
              <a:rPr sz="2300" spc="-5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immune cells?</a:t>
            </a:r>
            <a:endParaRPr sz="23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8649" y="1283549"/>
            <a:ext cx="339153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sz="2700" dirty="0">
                <a:solidFill>
                  <a:srgbClr val="2A3890"/>
                </a:solidFill>
                <a:latin typeface="Georgia"/>
                <a:cs typeface="Georgia"/>
              </a:rPr>
              <a:t>Hallmarks</a:t>
            </a:r>
            <a:r>
              <a:rPr sz="2700" spc="-30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2A3890"/>
                </a:solidFill>
                <a:latin typeface="Georgia"/>
                <a:cs typeface="Georgia"/>
              </a:rPr>
              <a:t>of</a:t>
            </a:r>
            <a:r>
              <a:rPr sz="2700" spc="-25" dirty="0">
                <a:solidFill>
                  <a:srgbClr val="2A3890"/>
                </a:solidFill>
                <a:latin typeface="Georgia"/>
                <a:cs typeface="Georgia"/>
              </a:rPr>
              <a:t> </a:t>
            </a:r>
            <a:r>
              <a:rPr sz="2700" spc="-10" dirty="0">
                <a:solidFill>
                  <a:srgbClr val="2A3890"/>
                </a:solidFill>
                <a:latin typeface="Georgia"/>
                <a:cs typeface="Georgia"/>
              </a:rPr>
              <a:t>Cancer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6727" y="1886587"/>
            <a:ext cx="3242310" cy="2282190"/>
            <a:chOff x="1376727" y="1886587"/>
            <a:chExt cx="3242310" cy="2282190"/>
          </a:xfrm>
        </p:grpSpPr>
        <p:sp>
          <p:nvSpPr>
            <p:cNvPr id="4" name="object 4"/>
            <p:cNvSpPr/>
            <p:nvPr/>
          </p:nvSpPr>
          <p:spPr>
            <a:xfrm>
              <a:off x="1424451" y="1891350"/>
              <a:ext cx="3190240" cy="354330"/>
            </a:xfrm>
            <a:custGeom>
              <a:avLst/>
              <a:gdLst/>
              <a:ahLst/>
              <a:cxnLst/>
              <a:rect l="l" t="t" r="r" b="b"/>
              <a:pathLst>
                <a:path w="3190240" h="354330">
                  <a:moveTo>
                    <a:pt x="3189798" y="0"/>
                  </a:moveTo>
                  <a:lnTo>
                    <a:pt x="0" y="353996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1489" y="2229709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44696" y="31273"/>
                  </a:moveTo>
                  <a:lnTo>
                    <a:pt x="0" y="20404"/>
                  </a:lnTo>
                  <a:lnTo>
                    <a:pt x="41226" y="0"/>
                  </a:lnTo>
                  <a:lnTo>
                    <a:pt x="44696" y="31273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1489" y="2229709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4" h="31750">
                  <a:moveTo>
                    <a:pt x="41226" y="0"/>
                  </a:moveTo>
                  <a:lnTo>
                    <a:pt x="0" y="20404"/>
                  </a:lnTo>
                  <a:lnTo>
                    <a:pt x="44696" y="31273"/>
                  </a:lnTo>
                  <a:lnTo>
                    <a:pt x="41226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1732" y="1891350"/>
              <a:ext cx="2862580" cy="1173480"/>
            </a:xfrm>
            <a:custGeom>
              <a:avLst/>
              <a:gdLst/>
              <a:ahLst/>
              <a:cxnLst/>
              <a:rect l="l" t="t" r="r" b="b"/>
              <a:pathLst>
                <a:path w="2862579" h="1173480">
                  <a:moveTo>
                    <a:pt x="2862517" y="0"/>
                  </a:moveTo>
                  <a:lnTo>
                    <a:pt x="0" y="1172930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1734" y="3049723"/>
              <a:ext cx="46355" cy="31115"/>
            </a:xfrm>
            <a:custGeom>
              <a:avLst/>
              <a:gdLst/>
              <a:ahLst/>
              <a:cxnLst/>
              <a:rect l="l" t="t" r="r" b="b"/>
              <a:pathLst>
                <a:path w="46355" h="31114">
                  <a:moveTo>
                    <a:pt x="0" y="30947"/>
                  </a:moveTo>
                  <a:lnTo>
                    <a:pt x="34032" y="0"/>
                  </a:lnTo>
                  <a:lnTo>
                    <a:pt x="45962" y="29115"/>
                  </a:lnTo>
                  <a:lnTo>
                    <a:pt x="0" y="30947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1734" y="3049723"/>
              <a:ext cx="46355" cy="31115"/>
            </a:xfrm>
            <a:custGeom>
              <a:avLst/>
              <a:gdLst/>
              <a:ahLst/>
              <a:cxnLst/>
              <a:rect l="l" t="t" r="r" b="b"/>
              <a:pathLst>
                <a:path w="46355" h="31114">
                  <a:moveTo>
                    <a:pt x="34032" y="0"/>
                  </a:moveTo>
                  <a:lnTo>
                    <a:pt x="0" y="30947"/>
                  </a:lnTo>
                  <a:lnTo>
                    <a:pt x="45962" y="29115"/>
                  </a:lnTo>
                  <a:lnTo>
                    <a:pt x="34032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1349" y="1891350"/>
              <a:ext cx="2012950" cy="2240280"/>
            </a:xfrm>
            <a:custGeom>
              <a:avLst/>
              <a:gdLst/>
              <a:ahLst/>
              <a:cxnLst/>
              <a:rect l="l" t="t" r="r" b="b"/>
              <a:pathLst>
                <a:path w="2012950" h="2240279">
                  <a:moveTo>
                    <a:pt x="2012900" y="0"/>
                  </a:moveTo>
                  <a:lnTo>
                    <a:pt x="0" y="2239892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2457" y="4120726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0" y="42666"/>
                  </a:moveTo>
                  <a:lnTo>
                    <a:pt x="17190" y="0"/>
                  </a:lnTo>
                  <a:lnTo>
                    <a:pt x="40594" y="21031"/>
                  </a:lnTo>
                  <a:lnTo>
                    <a:pt x="0" y="42666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2457" y="4120726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17190" y="0"/>
                  </a:moveTo>
                  <a:lnTo>
                    <a:pt x="0" y="42666"/>
                  </a:lnTo>
                  <a:lnTo>
                    <a:pt x="40594" y="21031"/>
                  </a:lnTo>
                  <a:lnTo>
                    <a:pt x="1719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75925" y="329424"/>
            <a:ext cx="4816475" cy="49657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sz="18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Cancer:</a:t>
            </a:r>
            <a:r>
              <a:rPr sz="1800" u="none" spc="-40" dirty="0">
                <a:solidFill>
                  <a:srgbClr val="000000"/>
                </a:solidFill>
              </a:rPr>
              <a:t> </a:t>
            </a:r>
            <a:r>
              <a:rPr sz="1800" u="none" spc="-10" dirty="0">
                <a:solidFill>
                  <a:srgbClr val="000000"/>
                </a:solidFill>
              </a:rPr>
              <a:t>uncontrolled</a:t>
            </a:r>
            <a:r>
              <a:rPr sz="1800" u="none" spc="-45" dirty="0">
                <a:solidFill>
                  <a:srgbClr val="000000"/>
                </a:solidFill>
              </a:rPr>
              <a:t> </a:t>
            </a:r>
            <a:r>
              <a:rPr sz="1800" u="none" dirty="0">
                <a:solidFill>
                  <a:srgbClr val="000000"/>
                </a:solidFill>
              </a:rPr>
              <a:t>cell</a:t>
            </a:r>
            <a:r>
              <a:rPr sz="1800" u="none" spc="-45" dirty="0">
                <a:solidFill>
                  <a:srgbClr val="000000"/>
                </a:solidFill>
              </a:rPr>
              <a:t> </a:t>
            </a:r>
            <a:r>
              <a:rPr sz="1800" u="none" dirty="0">
                <a:solidFill>
                  <a:srgbClr val="000000"/>
                </a:solidFill>
              </a:rPr>
              <a:t>growth</a:t>
            </a:r>
            <a:r>
              <a:rPr sz="1800" u="none" spc="-45" dirty="0">
                <a:solidFill>
                  <a:srgbClr val="000000"/>
                </a:solidFill>
              </a:rPr>
              <a:t> </a:t>
            </a:r>
            <a:r>
              <a:rPr sz="1800" u="none" dirty="0">
                <a:solidFill>
                  <a:srgbClr val="000000"/>
                </a:solidFill>
              </a:rPr>
              <a:t>and</a:t>
            </a:r>
            <a:r>
              <a:rPr sz="1800" u="none" spc="-45" dirty="0">
                <a:solidFill>
                  <a:srgbClr val="000000"/>
                </a:solidFill>
              </a:rPr>
              <a:t> </a:t>
            </a:r>
            <a:r>
              <a:rPr sz="1800" u="none" spc="-10" dirty="0">
                <a:solidFill>
                  <a:srgbClr val="000000"/>
                </a:solidFill>
              </a:rPr>
              <a:t>division</a:t>
            </a:r>
            <a:endParaRPr sz="1800"/>
          </a:p>
        </p:txBody>
      </p:sp>
      <p:sp>
        <p:nvSpPr>
          <p:cNvPr id="14" name="object 14"/>
          <p:cNvSpPr txBox="1"/>
          <p:nvPr/>
        </p:nvSpPr>
        <p:spPr>
          <a:xfrm>
            <a:off x="338925" y="2251649"/>
            <a:ext cx="2057400" cy="49657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85725" marR="287655">
              <a:lnSpc>
                <a:spcPct val="100000"/>
              </a:lnSpc>
              <a:spcBef>
                <a:spcPts val="550"/>
              </a:spcBef>
            </a:pPr>
            <a:r>
              <a:rPr sz="1400" dirty="0">
                <a:latin typeface="Georgia"/>
                <a:cs typeface="Georgia"/>
              </a:rPr>
              <a:t>1)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Disregard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External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Internal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Cues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9049" y="3086025"/>
            <a:ext cx="2439670" cy="6292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 marR="15367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2)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Altered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responses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to </a:t>
            </a:r>
            <a:r>
              <a:rPr sz="1400" dirty="0">
                <a:latin typeface="Georgia"/>
                <a:cs typeface="Georgia"/>
              </a:rPr>
              <a:t>apoptosis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10" dirty="0">
                <a:latin typeface="Georgia"/>
                <a:cs typeface="Georgia"/>
              </a:rPr>
              <a:t> stress-signals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4450" y="4173875"/>
            <a:ext cx="205740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090" marR="15684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3)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Circumvent Replicative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Senescence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49527" y="1886587"/>
            <a:ext cx="1911985" cy="2415540"/>
            <a:chOff x="4549527" y="1886587"/>
            <a:chExt cx="1911985" cy="2415540"/>
          </a:xfrm>
        </p:grpSpPr>
        <p:sp>
          <p:nvSpPr>
            <p:cNvPr id="18" name="object 18"/>
            <p:cNvSpPr/>
            <p:nvPr/>
          </p:nvSpPr>
          <p:spPr>
            <a:xfrm>
              <a:off x="4570019" y="1891350"/>
              <a:ext cx="44450" cy="2362835"/>
            </a:xfrm>
            <a:custGeom>
              <a:avLst/>
              <a:gdLst/>
              <a:ahLst/>
              <a:cxnLst/>
              <a:rect l="l" t="t" r="r" b="b"/>
              <a:pathLst>
                <a:path w="44450" h="2362835">
                  <a:moveTo>
                    <a:pt x="44230" y="0"/>
                  </a:moveTo>
                  <a:lnTo>
                    <a:pt x="0" y="2362659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54289" y="425371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4920" y="43512"/>
                  </a:moveTo>
                  <a:lnTo>
                    <a:pt x="0" y="0"/>
                  </a:lnTo>
                  <a:lnTo>
                    <a:pt x="31459" y="588"/>
                  </a:lnTo>
                  <a:lnTo>
                    <a:pt x="14920" y="43512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54289" y="425371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4920" y="43512"/>
                  </a:lnTo>
                  <a:lnTo>
                    <a:pt x="31459" y="5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14249" y="1891350"/>
              <a:ext cx="1814830" cy="2238375"/>
            </a:xfrm>
            <a:custGeom>
              <a:avLst/>
              <a:gdLst/>
              <a:ahLst/>
              <a:cxnLst/>
              <a:rect l="l" t="t" r="r" b="b"/>
              <a:pathLst>
                <a:path w="1814829" h="2238375">
                  <a:moveTo>
                    <a:pt x="0" y="0"/>
                  </a:moveTo>
                  <a:lnTo>
                    <a:pt x="1814705" y="2238009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16735" y="4119450"/>
              <a:ext cx="40005" cy="43815"/>
            </a:xfrm>
            <a:custGeom>
              <a:avLst/>
              <a:gdLst/>
              <a:ahLst/>
              <a:cxnLst/>
              <a:rect l="l" t="t" r="r" b="b"/>
              <a:pathLst>
                <a:path w="40004" h="43814">
                  <a:moveTo>
                    <a:pt x="39444" y="43483"/>
                  </a:moveTo>
                  <a:lnTo>
                    <a:pt x="0" y="19817"/>
                  </a:lnTo>
                  <a:lnTo>
                    <a:pt x="24440" y="0"/>
                  </a:lnTo>
                  <a:lnTo>
                    <a:pt x="39444" y="43483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16735" y="4119450"/>
              <a:ext cx="40005" cy="43815"/>
            </a:xfrm>
            <a:custGeom>
              <a:avLst/>
              <a:gdLst/>
              <a:ahLst/>
              <a:cxnLst/>
              <a:rect l="l" t="t" r="r" b="b"/>
              <a:pathLst>
                <a:path w="40004" h="43814">
                  <a:moveTo>
                    <a:pt x="0" y="19817"/>
                  </a:moveTo>
                  <a:lnTo>
                    <a:pt x="39444" y="43483"/>
                  </a:lnTo>
                  <a:lnTo>
                    <a:pt x="24440" y="0"/>
                  </a:lnTo>
                  <a:lnTo>
                    <a:pt x="0" y="19817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34824" y="4311174"/>
            <a:ext cx="146875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382270" marR="181610" indent="-19304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4)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Genetically Unstable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36225" y="4173875"/>
            <a:ext cx="205740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 marR="29972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5)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Escape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from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home </a:t>
            </a:r>
            <a:r>
              <a:rPr sz="1400" spc="-10" dirty="0">
                <a:latin typeface="Georgia"/>
                <a:cs typeface="Georgia"/>
              </a:rPr>
              <a:t>tissue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09487" y="1886587"/>
            <a:ext cx="2625725" cy="1151255"/>
            <a:chOff x="4609487" y="1886587"/>
            <a:chExt cx="2625725" cy="1151255"/>
          </a:xfrm>
        </p:grpSpPr>
        <p:sp>
          <p:nvSpPr>
            <p:cNvPr id="27" name="object 27"/>
            <p:cNvSpPr/>
            <p:nvPr/>
          </p:nvSpPr>
          <p:spPr>
            <a:xfrm>
              <a:off x="4614250" y="1891350"/>
              <a:ext cx="2576830" cy="1124585"/>
            </a:xfrm>
            <a:custGeom>
              <a:avLst/>
              <a:gdLst/>
              <a:ahLst/>
              <a:cxnLst/>
              <a:rect l="l" t="t" r="r" b="b"/>
              <a:pathLst>
                <a:path w="2576829" h="1124585">
                  <a:moveTo>
                    <a:pt x="0" y="0"/>
                  </a:moveTo>
                  <a:lnTo>
                    <a:pt x="2576519" y="1124342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84477" y="3001272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4" h="31750">
                  <a:moveTo>
                    <a:pt x="45909" y="31707"/>
                  </a:moveTo>
                  <a:lnTo>
                    <a:pt x="0" y="28839"/>
                  </a:lnTo>
                  <a:lnTo>
                    <a:pt x="12584" y="0"/>
                  </a:lnTo>
                  <a:lnTo>
                    <a:pt x="45909" y="31707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84477" y="3001272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4" h="31750">
                  <a:moveTo>
                    <a:pt x="0" y="28839"/>
                  </a:moveTo>
                  <a:lnTo>
                    <a:pt x="45909" y="31707"/>
                  </a:lnTo>
                  <a:lnTo>
                    <a:pt x="12584" y="0"/>
                  </a:lnTo>
                  <a:lnTo>
                    <a:pt x="0" y="28839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528024" y="3038475"/>
            <a:ext cx="1430655" cy="43878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6)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Metastasize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609487" y="1886587"/>
            <a:ext cx="3487420" cy="329565"/>
            <a:chOff x="4609487" y="1886587"/>
            <a:chExt cx="3487420" cy="329565"/>
          </a:xfrm>
        </p:grpSpPr>
        <p:sp>
          <p:nvSpPr>
            <p:cNvPr id="32" name="object 32"/>
            <p:cNvSpPr/>
            <p:nvPr/>
          </p:nvSpPr>
          <p:spPr>
            <a:xfrm>
              <a:off x="4614250" y="1891350"/>
              <a:ext cx="3434715" cy="304800"/>
            </a:xfrm>
            <a:custGeom>
              <a:avLst/>
              <a:gdLst/>
              <a:ahLst/>
              <a:cxnLst/>
              <a:rect l="l" t="t" r="r" b="b"/>
              <a:pathLst>
                <a:path w="3434715" h="304800">
                  <a:moveTo>
                    <a:pt x="0" y="0"/>
                  </a:moveTo>
                  <a:lnTo>
                    <a:pt x="3434472" y="304256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47334" y="217993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342"/>
                  </a:moveTo>
                  <a:lnTo>
                    <a:pt x="2776" y="0"/>
                  </a:lnTo>
                  <a:lnTo>
                    <a:pt x="44445" y="19485"/>
                  </a:lnTo>
                  <a:lnTo>
                    <a:pt x="0" y="31342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47334" y="217993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342"/>
                  </a:moveTo>
                  <a:lnTo>
                    <a:pt x="44445" y="19485"/>
                  </a:lnTo>
                  <a:lnTo>
                    <a:pt x="2776" y="0"/>
                  </a:lnTo>
                  <a:lnTo>
                    <a:pt x="0" y="31342"/>
                  </a:lnTo>
                  <a:close/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243150" y="2200499"/>
            <a:ext cx="1725295" cy="74295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725" marR="27749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7)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Induce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help </a:t>
            </a:r>
            <a:r>
              <a:rPr sz="1400" dirty="0">
                <a:latin typeface="Georgia"/>
                <a:cs typeface="Georgia"/>
              </a:rPr>
              <a:t>from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nearby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cells (angiogenesis).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000" y="300350"/>
            <a:ext cx="6005830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20"/>
              </a:spcBef>
            </a:pPr>
            <a:r>
              <a:rPr sz="2300" dirty="0"/>
              <a:t>Hallmark</a:t>
            </a:r>
            <a:r>
              <a:rPr sz="2300" spc="40" dirty="0"/>
              <a:t> </a:t>
            </a:r>
            <a:r>
              <a:rPr sz="2300" dirty="0"/>
              <a:t>7:</a:t>
            </a:r>
            <a:r>
              <a:rPr sz="2300" u="none" spc="60" dirty="0"/>
              <a:t> </a:t>
            </a:r>
            <a:r>
              <a:rPr sz="2300" u="none" dirty="0"/>
              <a:t>Induce</a:t>
            </a:r>
            <a:r>
              <a:rPr sz="2300" u="none" spc="45" dirty="0"/>
              <a:t> </a:t>
            </a:r>
            <a:r>
              <a:rPr sz="2300" u="none" dirty="0"/>
              <a:t>Help</a:t>
            </a:r>
            <a:r>
              <a:rPr sz="2300" u="none" spc="45" dirty="0"/>
              <a:t> </a:t>
            </a:r>
            <a:r>
              <a:rPr sz="2300" u="none" dirty="0"/>
              <a:t>from</a:t>
            </a:r>
            <a:r>
              <a:rPr sz="2300" u="none" spc="45" dirty="0"/>
              <a:t> </a:t>
            </a:r>
            <a:r>
              <a:rPr sz="2300" u="none" dirty="0"/>
              <a:t>Nearby</a:t>
            </a:r>
            <a:r>
              <a:rPr sz="2300" u="none" spc="40" dirty="0"/>
              <a:t> </a:t>
            </a:r>
            <a:r>
              <a:rPr sz="2300" u="none" spc="-10" dirty="0"/>
              <a:t>Cells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203649" y="1086374"/>
            <a:ext cx="2372995" cy="3905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15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Example</a:t>
            </a:r>
            <a:r>
              <a:rPr sz="1400" u="heavy" spc="-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2:</a:t>
            </a:r>
            <a:r>
              <a:rPr sz="1400" u="none" spc="-6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Immune</a:t>
            </a:r>
            <a:r>
              <a:rPr sz="1400" u="none" spc="-60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Cells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875" y="1619250"/>
            <a:ext cx="4438650" cy="3323590"/>
            <a:chOff x="142875" y="1619250"/>
            <a:chExt cx="4438650" cy="3323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628775"/>
              <a:ext cx="4419600" cy="33039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637" y="1624012"/>
              <a:ext cx="4429125" cy="3314065"/>
            </a:xfrm>
            <a:custGeom>
              <a:avLst/>
              <a:gdLst/>
              <a:ahLst/>
              <a:cxnLst/>
              <a:rect l="l" t="t" r="r" b="b"/>
              <a:pathLst>
                <a:path w="4429125" h="3314065">
                  <a:moveTo>
                    <a:pt x="0" y="0"/>
                  </a:moveTo>
                  <a:lnTo>
                    <a:pt x="4429125" y="0"/>
                  </a:lnTo>
                  <a:lnTo>
                    <a:pt x="4429125" y="3313474"/>
                  </a:lnTo>
                  <a:lnTo>
                    <a:pt x="0" y="33134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6124" y="2843649"/>
              <a:ext cx="2974340" cy="874394"/>
            </a:xfrm>
            <a:custGeom>
              <a:avLst/>
              <a:gdLst/>
              <a:ahLst/>
              <a:cxnLst/>
              <a:rect l="l" t="t" r="r" b="b"/>
              <a:pathLst>
                <a:path w="2974340" h="874395">
                  <a:moveTo>
                    <a:pt x="2335299" y="437099"/>
                  </a:moveTo>
                  <a:lnTo>
                    <a:pt x="2337788" y="382271"/>
                  </a:lnTo>
                  <a:lnTo>
                    <a:pt x="2345053" y="329474"/>
                  </a:lnTo>
                  <a:lnTo>
                    <a:pt x="2356795" y="279119"/>
                  </a:lnTo>
                  <a:lnTo>
                    <a:pt x="2372716" y="231617"/>
                  </a:lnTo>
                  <a:lnTo>
                    <a:pt x="2392516" y="187375"/>
                  </a:lnTo>
                  <a:lnTo>
                    <a:pt x="2415896" y="146804"/>
                  </a:lnTo>
                  <a:lnTo>
                    <a:pt x="2442556" y="110314"/>
                  </a:lnTo>
                  <a:lnTo>
                    <a:pt x="2472198" y="78313"/>
                  </a:lnTo>
                  <a:lnTo>
                    <a:pt x="2504522" y="51213"/>
                  </a:lnTo>
                  <a:lnTo>
                    <a:pt x="2539228" y="29421"/>
                  </a:lnTo>
                  <a:lnTo>
                    <a:pt x="2576017" y="13349"/>
                  </a:lnTo>
                  <a:lnTo>
                    <a:pt x="2614591" y="3405"/>
                  </a:lnTo>
                  <a:lnTo>
                    <a:pt x="2654649" y="0"/>
                  </a:lnTo>
                  <a:lnTo>
                    <a:pt x="2696626" y="3790"/>
                  </a:lnTo>
                  <a:lnTo>
                    <a:pt x="2737528" y="14975"/>
                  </a:lnTo>
                  <a:lnTo>
                    <a:pt x="2776860" y="33272"/>
                  </a:lnTo>
                  <a:lnTo>
                    <a:pt x="2814123" y="58400"/>
                  </a:lnTo>
                  <a:lnTo>
                    <a:pt x="2848824" y="90077"/>
                  </a:lnTo>
                  <a:lnTo>
                    <a:pt x="2880464" y="128023"/>
                  </a:lnTo>
                  <a:lnTo>
                    <a:pt x="2904503" y="164871"/>
                  </a:lnTo>
                  <a:lnTo>
                    <a:pt x="2925198" y="204867"/>
                  </a:lnTo>
                  <a:lnTo>
                    <a:pt x="2942421" y="247584"/>
                  </a:lnTo>
                  <a:lnTo>
                    <a:pt x="2956043" y="292593"/>
                  </a:lnTo>
                  <a:lnTo>
                    <a:pt x="2965932" y="339467"/>
                  </a:lnTo>
                  <a:lnTo>
                    <a:pt x="2971961" y="387779"/>
                  </a:lnTo>
                  <a:lnTo>
                    <a:pt x="2973999" y="437099"/>
                  </a:lnTo>
                  <a:lnTo>
                    <a:pt x="2971511" y="491928"/>
                  </a:lnTo>
                  <a:lnTo>
                    <a:pt x="2964246" y="544725"/>
                  </a:lnTo>
                  <a:lnTo>
                    <a:pt x="2952504" y="595079"/>
                  </a:lnTo>
                  <a:lnTo>
                    <a:pt x="2936583" y="642582"/>
                  </a:lnTo>
                  <a:lnTo>
                    <a:pt x="2916783" y="686824"/>
                  </a:lnTo>
                  <a:lnTo>
                    <a:pt x="2893403" y="727395"/>
                  </a:lnTo>
                  <a:lnTo>
                    <a:pt x="2866743" y="763885"/>
                  </a:lnTo>
                  <a:lnTo>
                    <a:pt x="2837101" y="795886"/>
                  </a:lnTo>
                  <a:lnTo>
                    <a:pt x="2804778" y="822986"/>
                  </a:lnTo>
                  <a:lnTo>
                    <a:pt x="2770071" y="844778"/>
                  </a:lnTo>
                  <a:lnTo>
                    <a:pt x="2733282" y="860850"/>
                  </a:lnTo>
                  <a:lnTo>
                    <a:pt x="2694708" y="870794"/>
                  </a:lnTo>
                  <a:lnTo>
                    <a:pt x="2654649" y="874199"/>
                  </a:lnTo>
                  <a:lnTo>
                    <a:pt x="2614591" y="870794"/>
                  </a:lnTo>
                  <a:lnTo>
                    <a:pt x="2576017" y="860850"/>
                  </a:lnTo>
                  <a:lnTo>
                    <a:pt x="2539228" y="844778"/>
                  </a:lnTo>
                  <a:lnTo>
                    <a:pt x="2504522" y="822986"/>
                  </a:lnTo>
                  <a:lnTo>
                    <a:pt x="2472198" y="795886"/>
                  </a:lnTo>
                  <a:lnTo>
                    <a:pt x="2442556" y="763885"/>
                  </a:lnTo>
                  <a:lnTo>
                    <a:pt x="2415896" y="727395"/>
                  </a:lnTo>
                  <a:lnTo>
                    <a:pt x="2392516" y="686824"/>
                  </a:lnTo>
                  <a:lnTo>
                    <a:pt x="2372716" y="642582"/>
                  </a:lnTo>
                  <a:lnTo>
                    <a:pt x="2356795" y="595079"/>
                  </a:lnTo>
                  <a:lnTo>
                    <a:pt x="2345053" y="544725"/>
                  </a:lnTo>
                  <a:lnTo>
                    <a:pt x="2337788" y="491928"/>
                  </a:lnTo>
                  <a:lnTo>
                    <a:pt x="2335299" y="437099"/>
                  </a:lnTo>
                  <a:close/>
                </a:path>
                <a:path w="2974340" h="874395">
                  <a:moveTo>
                    <a:pt x="0" y="437099"/>
                  </a:moveTo>
                  <a:lnTo>
                    <a:pt x="2488" y="382271"/>
                  </a:lnTo>
                  <a:lnTo>
                    <a:pt x="9753" y="329474"/>
                  </a:lnTo>
                  <a:lnTo>
                    <a:pt x="21495" y="279119"/>
                  </a:lnTo>
                  <a:lnTo>
                    <a:pt x="37416" y="231617"/>
                  </a:lnTo>
                  <a:lnTo>
                    <a:pt x="57216" y="187375"/>
                  </a:lnTo>
                  <a:lnTo>
                    <a:pt x="80596" y="146804"/>
                  </a:lnTo>
                  <a:lnTo>
                    <a:pt x="107256" y="110314"/>
                  </a:lnTo>
                  <a:lnTo>
                    <a:pt x="136898" y="78313"/>
                  </a:lnTo>
                  <a:lnTo>
                    <a:pt x="169221" y="51213"/>
                  </a:lnTo>
                  <a:lnTo>
                    <a:pt x="203928" y="29421"/>
                  </a:lnTo>
                  <a:lnTo>
                    <a:pt x="240717" y="13349"/>
                  </a:lnTo>
                  <a:lnTo>
                    <a:pt x="279291" y="3405"/>
                  </a:lnTo>
                  <a:lnTo>
                    <a:pt x="319349" y="0"/>
                  </a:lnTo>
                  <a:lnTo>
                    <a:pt x="361326" y="3790"/>
                  </a:lnTo>
                  <a:lnTo>
                    <a:pt x="402228" y="14975"/>
                  </a:lnTo>
                  <a:lnTo>
                    <a:pt x="441559" y="33272"/>
                  </a:lnTo>
                  <a:lnTo>
                    <a:pt x="478823" y="58400"/>
                  </a:lnTo>
                  <a:lnTo>
                    <a:pt x="513524" y="90077"/>
                  </a:lnTo>
                  <a:lnTo>
                    <a:pt x="545164" y="128023"/>
                  </a:lnTo>
                  <a:lnTo>
                    <a:pt x="569203" y="164871"/>
                  </a:lnTo>
                  <a:lnTo>
                    <a:pt x="589898" y="204867"/>
                  </a:lnTo>
                  <a:lnTo>
                    <a:pt x="607121" y="247584"/>
                  </a:lnTo>
                  <a:lnTo>
                    <a:pt x="620743" y="292593"/>
                  </a:lnTo>
                  <a:lnTo>
                    <a:pt x="630632" y="339467"/>
                  </a:lnTo>
                  <a:lnTo>
                    <a:pt x="636661" y="387779"/>
                  </a:lnTo>
                  <a:lnTo>
                    <a:pt x="638699" y="437099"/>
                  </a:lnTo>
                  <a:lnTo>
                    <a:pt x="636211" y="491928"/>
                  </a:lnTo>
                  <a:lnTo>
                    <a:pt x="628946" y="544725"/>
                  </a:lnTo>
                  <a:lnTo>
                    <a:pt x="617204" y="595079"/>
                  </a:lnTo>
                  <a:lnTo>
                    <a:pt x="601283" y="642582"/>
                  </a:lnTo>
                  <a:lnTo>
                    <a:pt x="581483" y="686824"/>
                  </a:lnTo>
                  <a:lnTo>
                    <a:pt x="558103" y="727395"/>
                  </a:lnTo>
                  <a:lnTo>
                    <a:pt x="531443" y="763885"/>
                  </a:lnTo>
                  <a:lnTo>
                    <a:pt x="501801" y="795886"/>
                  </a:lnTo>
                  <a:lnTo>
                    <a:pt x="469478" y="822986"/>
                  </a:lnTo>
                  <a:lnTo>
                    <a:pt x="434771" y="844778"/>
                  </a:lnTo>
                  <a:lnTo>
                    <a:pt x="397982" y="860850"/>
                  </a:lnTo>
                  <a:lnTo>
                    <a:pt x="359408" y="870794"/>
                  </a:lnTo>
                  <a:lnTo>
                    <a:pt x="319349" y="874199"/>
                  </a:lnTo>
                  <a:lnTo>
                    <a:pt x="279291" y="870794"/>
                  </a:lnTo>
                  <a:lnTo>
                    <a:pt x="240717" y="860850"/>
                  </a:lnTo>
                  <a:lnTo>
                    <a:pt x="203928" y="844778"/>
                  </a:lnTo>
                  <a:lnTo>
                    <a:pt x="169221" y="822986"/>
                  </a:lnTo>
                  <a:lnTo>
                    <a:pt x="136898" y="795886"/>
                  </a:lnTo>
                  <a:lnTo>
                    <a:pt x="107256" y="763885"/>
                  </a:lnTo>
                  <a:lnTo>
                    <a:pt x="80596" y="727395"/>
                  </a:lnTo>
                  <a:lnTo>
                    <a:pt x="57216" y="686824"/>
                  </a:lnTo>
                  <a:lnTo>
                    <a:pt x="37416" y="642582"/>
                  </a:lnTo>
                  <a:lnTo>
                    <a:pt x="21495" y="595079"/>
                  </a:lnTo>
                  <a:lnTo>
                    <a:pt x="9753" y="544725"/>
                  </a:lnTo>
                  <a:lnTo>
                    <a:pt x="2488" y="491928"/>
                  </a:lnTo>
                  <a:lnTo>
                    <a:pt x="0" y="43709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55724" y="1476375"/>
            <a:ext cx="3272154" cy="3303904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542925" marR="81280" indent="-372110">
              <a:lnSpc>
                <a:spcPct val="100000"/>
              </a:lnSpc>
              <a:spcBef>
                <a:spcPts val="620"/>
              </a:spcBef>
              <a:buAutoNum type="arabicParenR"/>
              <a:tabLst>
                <a:tab pos="542925" algn="l"/>
              </a:tabLst>
            </a:pPr>
            <a:r>
              <a:rPr sz="1400" dirty="0">
                <a:latin typeface="Georgia"/>
                <a:cs typeface="Georgia"/>
              </a:rPr>
              <a:t>When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APCs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activate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helper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50" dirty="0">
                <a:latin typeface="Georgia"/>
                <a:cs typeface="Georgia"/>
              </a:rPr>
              <a:t>T</a:t>
            </a:r>
            <a:r>
              <a:rPr sz="1400" spc="5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they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undergo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clonal </a:t>
            </a:r>
            <a:r>
              <a:rPr sz="1400" dirty="0">
                <a:latin typeface="Georgia"/>
                <a:cs typeface="Georgia"/>
              </a:rPr>
              <a:t>selection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differentiation,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they </a:t>
            </a:r>
            <a:r>
              <a:rPr sz="1400" dirty="0">
                <a:latin typeface="Georgia"/>
                <a:cs typeface="Georgia"/>
              </a:rPr>
              <a:t>express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CTLA-</a:t>
            </a:r>
            <a:r>
              <a:rPr sz="1400" dirty="0">
                <a:latin typeface="Georgia"/>
                <a:cs typeface="Georgia"/>
              </a:rPr>
              <a:t>1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PD-</a:t>
            </a:r>
            <a:r>
              <a:rPr sz="1400" dirty="0">
                <a:latin typeface="Georgia"/>
                <a:cs typeface="Georgia"/>
              </a:rPr>
              <a:t>1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on</a:t>
            </a:r>
            <a:r>
              <a:rPr sz="1400" spc="50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their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surfaces.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CD80/86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on </a:t>
            </a:r>
            <a:r>
              <a:rPr sz="1400" dirty="0">
                <a:latin typeface="Georgia"/>
                <a:cs typeface="Georgia"/>
              </a:rPr>
              <a:t>APCs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binds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to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10" dirty="0">
                <a:latin typeface="Georgia"/>
                <a:cs typeface="Georgia"/>
              </a:rPr>
              <a:t> CTLA-</a:t>
            </a:r>
            <a:r>
              <a:rPr sz="1400" dirty="0">
                <a:latin typeface="Georgia"/>
                <a:cs typeface="Georgia"/>
              </a:rPr>
              <a:t>4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on </a:t>
            </a:r>
            <a:r>
              <a:rPr sz="1400" dirty="0">
                <a:latin typeface="Georgia"/>
                <a:cs typeface="Georgia"/>
              </a:rPr>
              <a:t>differentiating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cells.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The </a:t>
            </a:r>
            <a:r>
              <a:rPr sz="1400" dirty="0">
                <a:latin typeface="Georgia"/>
                <a:cs typeface="Georgia"/>
              </a:rPr>
              <a:t>PDL1/2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on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APCs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binds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to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the</a:t>
            </a:r>
            <a:endParaRPr sz="1400">
              <a:latin typeface="Georgia"/>
              <a:cs typeface="Georgia"/>
            </a:endParaRPr>
          </a:p>
          <a:p>
            <a:pPr marL="542925" marR="196215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PD-</a:t>
            </a:r>
            <a:r>
              <a:rPr sz="1400" dirty="0">
                <a:latin typeface="Georgia"/>
                <a:cs typeface="Georgia"/>
              </a:rPr>
              <a:t>1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on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differentiating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cells. </a:t>
            </a:r>
            <a:r>
              <a:rPr sz="1400" dirty="0">
                <a:latin typeface="Georgia"/>
                <a:cs typeface="Georgia"/>
              </a:rPr>
              <a:t>Both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interactions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inhibit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further </a:t>
            </a:r>
            <a:r>
              <a:rPr sz="1400" dirty="0">
                <a:latin typeface="Georgia"/>
                <a:cs typeface="Georgia"/>
              </a:rPr>
              <a:t>division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differentiation.</a:t>
            </a:r>
            <a:endParaRPr sz="1400">
              <a:latin typeface="Georgia"/>
              <a:cs typeface="Georgia"/>
            </a:endParaRPr>
          </a:p>
          <a:p>
            <a:pPr marL="542925" marR="145415" indent="-394970">
              <a:lnSpc>
                <a:spcPct val="100000"/>
              </a:lnSpc>
              <a:buAutoNum type="arabicParenR" startAt="2"/>
              <a:tabLst>
                <a:tab pos="542925" algn="l"/>
              </a:tabLst>
            </a:pPr>
            <a:r>
              <a:rPr sz="1400" dirty="0">
                <a:latin typeface="Georgia"/>
                <a:cs typeface="Georgia"/>
              </a:rPr>
              <a:t>Some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cancer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express CD80/86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PD-</a:t>
            </a:r>
            <a:r>
              <a:rPr sz="1400" dirty="0">
                <a:latin typeface="Georgia"/>
                <a:cs typeface="Georgia"/>
              </a:rPr>
              <a:t>L1/L2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on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their </a:t>
            </a:r>
            <a:r>
              <a:rPr sz="1400" dirty="0">
                <a:latin typeface="Georgia"/>
                <a:cs typeface="Georgia"/>
              </a:rPr>
              <a:t>surfaces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inactivate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cells.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84" y="286624"/>
            <a:ext cx="7861030" cy="415498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8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81" y="134620"/>
            <a:ext cx="7861030" cy="738664"/>
          </a:xfrm>
        </p:spPr>
        <p:txBody>
          <a:bodyPr/>
          <a:lstStyle/>
          <a:p>
            <a:r>
              <a:rPr lang="en-US" sz="1600" dirty="0"/>
              <a:t>M</a:t>
            </a:r>
            <a:r>
              <a:rPr lang="en-US" sz="1600" dirty="0" smtClean="0"/>
              <a:t>olecular </a:t>
            </a:r>
            <a:r>
              <a:rPr lang="en-US" sz="1600" dirty="0"/>
              <a:t>alterations that drive tumor initiation, progression, and metastasis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75" y="742950"/>
            <a:ext cx="8800825" cy="4924425"/>
          </a:xfrm>
        </p:spPr>
        <p:txBody>
          <a:bodyPr/>
          <a:lstStyle/>
          <a:p>
            <a:r>
              <a:rPr lang="en-US" sz="1600" dirty="0">
                <a:latin typeface="+mn-lt"/>
                <a:ea typeface="Times New Roman" panose="02020603050405020304" pitchFamily="18" charset="0"/>
              </a:rPr>
              <a:t>• Oncogene </a:t>
            </a:r>
            <a:r>
              <a:rPr lang="en-US" sz="1600" dirty="0" smtClean="0">
                <a:latin typeface="+mn-lt"/>
                <a:ea typeface="Times New Roman" panose="02020603050405020304" pitchFamily="18" charset="0"/>
              </a:rPr>
              <a:t>activation: Gain-of-function </a:t>
            </a:r>
            <a:r>
              <a:rPr lang="en-US" sz="1600" dirty="0">
                <a:latin typeface="+mn-lt"/>
                <a:ea typeface="Times New Roman" panose="02020603050405020304" pitchFamily="18" charset="0"/>
              </a:rPr>
              <a:t>mutations, amplifications, translocations, or viral insertion drive constitutive growth-factor signaling (e.g., RAS, MYC, EGFR, BCR-ABL</a:t>
            </a:r>
            <a:r>
              <a:rPr lang="en-US" sz="1600" dirty="0" smtClean="0">
                <a:latin typeface="+mn-lt"/>
                <a:ea typeface="Times New Roman" panose="02020603050405020304" pitchFamily="18" charset="0"/>
              </a:rPr>
              <a:t>).</a:t>
            </a:r>
          </a:p>
          <a:p>
            <a:endParaRPr lang="en-US" sz="16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+mn-lt"/>
                <a:ea typeface="Times New Roman" panose="02020603050405020304" pitchFamily="18" charset="0"/>
              </a:rPr>
              <a:t>• Tumor-suppressor gene </a:t>
            </a:r>
            <a:r>
              <a:rPr lang="en-US" sz="1600" dirty="0" smtClean="0">
                <a:latin typeface="+mn-lt"/>
                <a:ea typeface="Times New Roman" panose="02020603050405020304" pitchFamily="18" charset="0"/>
              </a:rPr>
              <a:t>inactivation:  </a:t>
            </a:r>
            <a:r>
              <a:rPr lang="en-US" sz="1600" dirty="0">
                <a:latin typeface="+mn-lt"/>
                <a:ea typeface="Times New Roman" panose="02020603050405020304" pitchFamily="18" charset="0"/>
              </a:rPr>
              <a:t>Loss-of-function mutations, deletions, or epigenetic silencing disable negative regulators of the cell cycle, DNA repair, and apoptosis (e.g., TP53, RB1, PTEN, BRCA1/2</a:t>
            </a:r>
            <a:r>
              <a:rPr lang="en-US" sz="1600" dirty="0" smtClean="0">
                <a:latin typeface="+mn-lt"/>
                <a:ea typeface="Times New Roman" panose="02020603050405020304" pitchFamily="18" charset="0"/>
              </a:rPr>
              <a:t>).</a:t>
            </a:r>
          </a:p>
          <a:p>
            <a:endParaRPr lang="en-US" sz="16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+mn-lt"/>
                <a:ea typeface="Times New Roman" panose="02020603050405020304" pitchFamily="18" charset="0"/>
              </a:rPr>
              <a:t>• Genome instability and </a:t>
            </a:r>
            <a:r>
              <a:rPr lang="en-US" sz="1600" dirty="0" smtClean="0">
                <a:latin typeface="+mn-lt"/>
                <a:ea typeface="Times New Roman" panose="02020603050405020304" pitchFamily="18" charset="0"/>
              </a:rPr>
              <a:t>mutation:  </a:t>
            </a:r>
            <a:r>
              <a:rPr lang="en-US" sz="1600" dirty="0">
                <a:latin typeface="+mn-lt"/>
                <a:ea typeface="Times New Roman" panose="02020603050405020304" pitchFamily="18" charset="0"/>
              </a:rPr>
              <a:t>Defects in DNA-repair pathways (mismatch, nucleotide-excision, homologous-recombination) accelerate mutation rates, generating heterogeneity and selectable variants</a:t>
            </a:r>
            <a:r>
              <a:rPr lang="en-US" sz="16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16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+mn-lt"/>
                <a:ea typeface="Times New Roman" panose="02020603050405020304" pitchFamily="18" charset="0"/>
              </a:rPr>
              <a:t>• Epigenetic </a:t>
            </a:r>
            <a:r>
              <a:rPr lang="en-US" sz="1600" dirty="0" smtClean="0">
                <a:latin typeface="+mn-lt"/>
                <a:ea typeface="Times New Roman" panose="02020603050405020304" pitchFamily="18" charset="0"/>
              </a:rPr>
              <a:t>reprogramming: Aberrant </a:t>
            </a:r>
            <a:r>
              <a:rPr lang="en-US" sz="1600" dirty="0">
                <a:latin typeface="+mn-lt"/>
                <a:ea typeface="Times New Roman" panose="02020603050405020304" pitchFamily="18" charset="0"/>
              </a:rPr>
              <a:t>DNA methylation, histone-modifying enzymes, and chromatin remodelers alter gene expression without changing DNA sequence, enabling plastic phenotypes</a:t>
            </a:r>
            <a:r>
              <a:rPr lang="en-US" sz="16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16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+mn-lt"/>
                <a:ea typeface="Times New Roman" panose="02020603050405020304" pitchFamily="18" charset="0"/>
              </a:rPr>
              <a:t>• Telomere </a:t>
            </a:r>
            <a:r>
              <a:rPr lang="en-US" sz="1600" dirty="0" smtClean="0">
                <a:latin typeface="+mn-lt"/>
                <a:ea typeface="Times New Roman" panose="02020603050405020304" pitchFamily="18" charset="0"/>
              </a:rPr>
              <a:t>maintenance:  </a:t>
            </a:r>
            <a:r>
              <a:rPr lang="en-US" sz="1600" dirty="0">
                <a:latin typeface="+mn-lt"/>
                <a:ea typeface="Times New Roman" panose="02020603050405020304" pitchFamily="18" charset="0"/>
              </a:rPr>
              <a:t>Reactivation of telomerase (</a:t>
            </a:r>
            <a:r>
              <a:rPr lang="en-US" sz="1600" dirty="0" err="1">
                <a:latin typeface="+mn-lt"/>
                <a:ea typeface="Times New Roman" panose="02020603050405020304" pitchFamily="18" charset="0"/>
              </a:rPr>
              <a:t>hTERT</a:t>
            </a:r>
            <a:r>
              <a:rPr lang="en-US" sz="1600" dirty="0">
                <a:latin typeface="+mn-lt"/>
                <a:ea typeface="Times New Roman" panose="02020603050405020304" pitchFamily="18" charset="0"/>
              </a:rPr>
              <a:t>) or ALT pathways prevents telomere shortening, supporting replicative immortality</a:t>
            </a:r>
            <a:r>
              <a:rPr lang="en-US" sz="16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16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+mn-lt"/>
                <a:ea typeface="Times New Roman" panose="02020603050405020304" pitchFamily="18" charset="0"/>
              </a:rPr>
              <a:t>• Deregulated cell-death </a:t>
            </a:r>
            <a:r>
              <a:rPr lang="en-US" sz="1600" dirty="0" smtClean="0">
                <a:latin typeface="+mn-lt"/>
                <a:ea typeface="Times New Roman" panose="02020603050405020304" pitchFamily="18" charset="0"/>
              </a:rPr>
              <a:t>pathways: Suppression </a:t>
            </a:r>
            <a:r>
              <a:rPr lang="en-US" sz="1600" dirty="0">
                <a:latin typeface="+mn-lt"/>
                <a:ea typeface="Times New Roman" panose="02020603050405020304" pitchFamily="18" charset="0"/>
              </a:rPr>
              <a:t>of intrinsic or extrinsic apoptosis (BCL-2 family shifts, CASP8 loss), necroptosis, and </a:t>
            </a:r>
            <a:r>
              <a:rPr lang="en-US" sz="1600" dirty="0" err="1">
                <a:latin typeface="+mn-lt"/>
                <a:ea typeface="Times New Roman" panose="02020603050405020304" pitchFamily="18" charset="0"/>
              </a:rPr>
              <a:t>ferroptosis</a:t>
            </a:r>
            <a:r>
              <a:rPr lang="en-US" sz="1600" dirty="0">
                <a:latin typeface="+mn-lt"/>
                <a:ea typeface="Times New Roman" panose="02020603050405020304" pitchFamily="18" charset="0"/>
              </a:rPr>
              <a:t> enables survival under stress.</a:t>
            </a:r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" y="526852"/>
            <a:ext cx="8915400" cy="4616648"/>
          </a:xfrm>
        </p:spPr>
        <p:txBody>
          <a:bodyPr/>
          <a:lstStyle/>
          <a:p>
            <a:r>
              <a:rPr lang="en-US" sz="1200" dirty="0">
                <a:latin typeface="+mn-lt"/>
                <a:ea typeface="Times New Roman" panose="02020603050405020304" pitchFamily="18" charset="0"/>
              </a:rPr>
              <a:t>• Reprogrammed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metabolism: Warburg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effect (aerobic glycolysis), glutamine addiction, fatty-acid synthesis, and altered redox balance fuel rapid growth and biosynthesis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+mn-lt"/>
                <a:ea typeface="Times New Roman" panose="02020603050405020304" pitchFamily="18" charset="0"/>
              </a:rPr>
              <a:t>• </a:t>
            </a:r>
            <a:r>
              <a:rPr lang="en-US" sz="1200" dirty="0" err="1">
                <a:latin typeface="+mn-lt"/>
                <a:ea typeface="Times New Roman" panose="02020603050405020304" pitchFamily="18" charset="0"/>
              </a:rPr>
              <a:t>Angiogenic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signaling: VEGF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, FGF, and HIF-1α–driven programs build new vasculature, supplying oxygen and nutrients to expanding tumors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+mn-lt"/>
                <a:ea typeface="Times New Roman" panose="02020603050405020304" pitchFamily="18" charset="0"/>
              </a:rPr>
              <a:t>• EMT and cytoskeletal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remodeling: 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Transcription factors (SNAIL, TWIST, ZEB) down-regulate E-cadherin, enhance motility, and facilitate invasion and metastasis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+mn-lt"/>
                <a:ea typeface="Times New Roman" panose="02020603050405020304" pitchFamily="18" charset="0"/>
              </a:rPr>
              <a:t>• Immune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evasion: 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Up-regulation of immune checkpoints (PD-L1), secretion of immunosuppressive cytokines (TGF-β, IL-10), and loss of antigen presentation (β2-microglobulin mutations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).</a:t>
            </a:r>
          </a:p>
          <a:p>
            <a:endParaRPr lang="en-US" sz="12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+mn-lt"/>
                <a:ea typeface="Times New Roman" panose="02020603050405020304" pitchFamily="18" charset="0"/>
              </a:rPr>
              <a:t>• Tumor-promoting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inflammation: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NF-</a:t>
            </a:r>
            <a:r>
              <a:rPr lang="en-US" sz="1200" dirty="0" err="1">
                <a:latin typeface="+mn-lt"/>
                <a:ea typeface="Times New Roman" panose="02020603050405020304" pitchFamily="18" charset="0"/>
              </a:rPr>
              <a:t>κB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, STAT3, and </a:t>
            </a:r>
            <a:r>
              <a:rPr lang="en-US" sz="1200" dirty="0" err="1">
                <a:latin typeface="+mn-lt"/>
                <a:ea typeface="Times New Roman" panose="02020603050405020304" pitchFamily="18" charset="0"/>
              </a:rPr>
              <a:t>inflammasome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 activation create a cytokine milieu (IL-6, TNF-α) that fosters proliferation, survival, and genome damage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+mn-lt"/>
                <a:ea typeface="Times New Roman" panose="02020603050405020304" pitchFamily="18" charset="0"/>
              </a:rPr>
              <a:t>• </a:t>
            </a:r>
            <a:r>
              <a:rPr lang="en-US" sz="1200" dirty="0" err="1">
                <a:latin typeface="+mn-lt"/>
                <a:ea typeface="Times New Roman" panose="02020603050405020304" pitchFamily="18" charset="0"/>
              </a:rPr>
              <a:t>Microenvironmental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crosstalk: 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Cancer-associated fibroblasts, endothelial cells, and infiltrating immune cells exchange growth factors, extracellular-matrix proteins, and exosomes that reinforce malignancy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+mn-lt"/>
                <a:ea typeface="Times New Roman" panose="02020603050405020304" pitchFamily="18" charset="0"/>
              </a:rPr>
              <a:t>• Noncoding RNA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regulation: Oncogenic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microRNAs and long noncoding RNAs modulate gene networks controlling proliferation, apoptosis, and metastasis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+mn-lt"/>
                <a:ea typeface="Times New Roman" panose="02020603050405020304" pitchFamily="18" charset="0"/>
              </a:rPr>
              <a:t>• </a:t>
            </a:r>
            <a:r>
              <a:rPr lang="en-US" sz="1200" dirty="0" err="1">
                <a:latin typeface="+mn-lt"/>
                <a:ea typeface="Times New Roman" panose="02020603050405020304" pitchFamily="18" charset="0"/>
              </a:rPr>
              <a:t>Chromothripsis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 and structural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rearrangements: 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Catastrophic one-off genomic shattering events or extrachromosomal DNA (</a:t>
            </a:r>
            <a:r>
              <a:rPr lang="en-US" sz="1200" dirty="0" err="1">
                <a:latin typeface="+mn-lt"/>
                <a:ea typeface="Times New Roman" panose="02020603050405020304" pitchFamily="18" charset="0"/>
              </a:rPr>
              <a:t>ecDNA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) amplify oncogenes and drive rapid evolution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+mn-lt"/>
                <a:ea typeface="Times New Roman" panose="02020603050405020304" pitchFamily="18" charset="0"/>
              </a:rPr>
              <a:t>These interconnected molecular mechanisms collectively endow cancer cells with uncontrolled growth, survival, adaptability, and metastatic potential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2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2381" y="134620"/>
            <a:ext cx="7861030" cy="738664"/>
          </a:xfrm>
        </p:spPr>
        <p:txBody>
          <a:bodyPr/>
          <a:lstStyle/>
          <a:p>
            <a:r>
              <a:rPr lang="en-US" sz="1600" dirty="0" err="1" smtClean="0"/>
              <a:t>Contd</a:t>
            </a:r>
            <a:r>
              <a:rPr lang="en-US" sz="1600" dirty="0" smtClean="0"/>
              <a:t>-Molecular </a:t>
            </a:r>
            <a:r>
              <a:rPr lang="en-US" sz="1600" dirty="0"/>
              <a:t>alterations that drive tumor initiation, progression, and metastasis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432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850" y="190650"/>
            <a:ext cx="786066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dirty="0"/>
              <a:t>Hallmark</a:t>
            </a:r>
            <a:r>
              <a:rPr spc="-80" dirty="0"/>
              <a:t> </a:t>
            </a:r>
            <a:r>
              <a:rPr dirty="0"/>
              <a:t>1:</a:t>
            </a:r>
            <a:r>
              <a:rPr u="none" spc="-60" dirty="0"/>
              <a:t> </a:t>
            </a:r>
            <a:r>
              <a:rPr u="none" dirty="0"/>
              <a:t>Disregard</a:t>
            </a:r>
            <a:r>
              <a:rPr u="none" spc="-80" dirty="0"/>
              <a:t> </a:t>
            </a:r>
            <a:r>
              <a:rPr u="none" dirty="0"/>
              <a:t>External</a:t>
            </a:r>
            <a:r>
              <a:rPr u="none" spc="-75" dirty="0"/>
              <a:t> </a:t>
            </a:r>
            <a:r>
              <a:rPr u="none" dirty="0"/>
              <a:t>and</a:t>
            </a:r>
            <a:r>
              <a:rPr u="none" spc="-80" dirty="0"/>
              <a:t> </a:t>
            </a:r>
            <a:r>
              <a:rPr u="none" dirty="0"/>
              <a:t>Internal</a:t>
            </a:r>
            <a:r>
              <a:rPr u="none" spc="-75" dirty="0"/>
              <a:t> </a:t>
            </a:r>
            <a:r>
              <a:rPr u="none" spc="-20" dirty="0"/>
              <a:t>Cues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12174" y="1341749"/>
            <a:ext cx="3769995" cy="30276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95"/>
              </a:spcBef>
            </a:pPr>
            <a:r>
              <a:rPr sz="19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Experiment</a:t>
            </a:r>
            <a:r>
              <a:rPr sz="19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9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1:</a:t>
            </a:r>
            <a:endParaRPr sz="1900">
              <a:latin typeface="Georgia"/>
              <a:cs typeface="Georgia"/>
            </a:endParaRPr>
          </a:p>
          <a:p>
            <a:pPr marL="85090" marR="186055">
              <a:lnSpc>
                <a:spcPct val="100000"/>
              </a:lnSpc>
            </a:pP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Description:</a:t>
            </a:r>
            <a:r>
              <a:rPr sz="1900" u="none" spc="-50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Normal</a:t>
            </a:r>
            <a:r>
              <a:rPr sz="1900" u="none" spc="-50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cells</a:t>
            </a:r>
            <a:r>
              <a:rPr sz="1900" u="none" spc="-55" dirty="0">
                <a:latin typeface="Georgia"/>
                <a:cs typeface="Georgia"/>
              </a:rPr>
              <a:t> </a:t>
            </a:r>
            <a:r>
              <a:rPr sz="1900" u="none" spc="-25" dirty="0">
                <a:latin typeface="Georgia"/>
                <a:cs typeface="Georgia"/>
              </a:rPr>
              <a:t>are </a:t>
            </a:r>
            <a:r>
              <a:rPr sz="1900" u="none" dirty="0">
                <a:latin typeface="Georgia"/>
                <a:cs typeface="Georgia"/>
              </a:rPr>
              <a:t>placed</a:t>
            </a:r>
            <a:r>
              <a:rPr sz="1900" u="none" spc="-30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in</a:t>
            </a:r>
            <a:r>
              <a:rPr sz="1900" u="none" spc="-30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2</a:t>
            </a:r>
            <a:r>
              <a:rPr sz="1900" u="none" spc="-30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different</a:t>
            </a:r>
            <a:r>
              <a:rPr sz="1900" u="none" spc="-25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types</a:t>
            </a:r>
            <a:r>
              <a:rPr sz="1900" u="none" spc="-30" dirty="0">
                <a:latin typeface="Georgia"/>
                <a:cs typeface="Georgia"/>
              </a:rPr>
              <a:t> </a:t>
            </a:r>
            <a:r>
              <a:rPr sz="1900" u="none" spc="-25" dirty="0">
                <a:latin typeface="Georgia"/>
                <a:cs typeface="Georgia"/>
              </a:rPr>
              <a:t>of </a:t>
            </a:r>
            <a:r>
              <a:rPr sz="1900" u="none" dirty="0">
                <a:latin typeface="Georgia"/>
                <a:cs typeface="Georgia"/>
              </a:rPr>
              <a:t>basic</a:t>
            </a:r>
            <a:r>
              <a:rPr sz="1900" u="none" spc="-50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growth</a:t>
            </a:r>
            <a:r>
              <a:rPr sz="1900" u="none" spc="-50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media</a:t>
            </a:r>
            <a:r>
              <a:rPr sz="1900" u="none" spc="-50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(one</a:t>
            </a:r>
            <a:r>
              <a:rPr sz="1900" u="none" spc="-45" dirty="0">
                <a:latin typeface="Georgia"/>
                <a:cs typeface="Georgia"/>
              </a:rPr>
              <a:t> </a:t>
            </a:r>
            <a:r>
              <a:rPr sz="1900" u="none" spc="-10" dirty="0">
                <a:latin typeface="Georgia"/>
                <a:cs typeface="Georgia"/>
              </a:rPr>
              <a:t>without </a:t>
            </a:r>
            <a:r>
              <a:rPr sz="1900" u="none" dirty="0">
                <a:latin typeface="Georgia"/>
                <a:cs typeface="Georgia"/>
              </a:rPr>
              <a:t>PDGF</a:t>
            </a:r>
            <a:r>
              <a:rPr sz="1900" u="none" spc="-40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and</a:t>
            </a:r>
            <a:r>
              <a:rPr sz="1900" u="none" spc="-40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one</a:t>
            </a:r>
            <a:r>
              <a:rPr sz="1900" u="none" spc="-35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with</a:t>
            </a:r>
            <a:r>
              <a:rPr sz="1900" u="none" spc="-40" dirty="0">
                <a:latin typeface="Georgia"/>
                <a:cs typeface="Georgia"/>
              </a:rPr>
              <a:t> </a:t>
            </a:r>
            <a:r>
              <a:rPr sz="1900" u="none" spc="-10" dirty="0">
                <a:latin typeface="Georgia"/>
                <a:cs typeface="Georgia"/>
              </a:rPr>
              <a:t>PDGF) </a:t>
            </a:r>
            <a:r>
              <a:rPr sz="1900" u="none" dirty="0">
                <a:latin typeface="Georgia"/>
                <a:cs typeface="Georgia"/>
              </a:rPr>
              <a:t>Cancer</a:t>
            </a:r>
            <a:r>
              <a:rPr sz="1900" u="none" spc="-35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cells</a:t>
            </a:r>
            <a:r>
              <a:rPr sz="1900" u="none" spc="-35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are</a:t>
            </a:r>
            <a:r>
              <a:rPr sz="1900" u="none" spc="-35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placed</a:t>
            </a:r>
            <a:r>
              <a:rPr sz="1900" u="none" spc="-35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in</a:t>
            </a:r>
            <a:r>
              <a:rPr sz="1900" u="none" spc="-35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only</a:t>
            </a:r>
            <a:r>
              <a:rPr sz="1900" u="none" spc="-35" dirty="0">
                <a:latin typeface="Georgia"/>
                <a:cs typeface="Georgia"/>
              </a:rPr>
              <a:t> </a:t>
            </a:r>
            <a:r>
              <a:rPr sz="1900" u="none" spc="-50" dirty="0">
                <a:latin typeface="Georgia"/>
                <a:cs typeface="Georgia"/>
              </a:rPr>
              <a:t>a </a:t>
            </a:r>
            <a:r>
              <a:rPr sz="1900" u="none" dirty="0">
                <a:latin typeface="Georgia"/>
                <a:cs typeface="Georgia"/>
              </a:rPr>
              <a:t>basic</a:t>
            </a:r>
            <a:r>
              <a:rPr sz="1900" u="none" spc="-50" dirty="0">
                <a:latin typeface="Georgia"/>
                <a:cs typeface="Georgia"/>
              </a:rPr>
              <a:t> </a:t>
            </a:r>
            <a:r>
              <a:rPr sz="1900" u="none" dirty="0">
                <a:latin typeface="Georgia"/>
                <a:cs typeface="Georgia"/>
              </a:rPr>
              <a:t>growth</a:t>
            </a:r>
            <a:r>
              <a:rPr sz="1900" u="none" spc="-50" dirty="0">
                <a:latin typeface="Georgia"/>
                <a:cs typeface="Georgia"/>
              </a:rPr>
              <a:t> </a:t>
            </a:r>
            <a:r>
              <a:rPr sz="1900" u="none" spc="-10" dirty="0">
                <a:latin typeface="Georgia"/>
                <a:cs typeface="Georgia"/>
              </a:rPr>
              <a:t>media.</a:t>
            </a:r>
            <a:endParaRPr sz="1900">
              <a:latin typeface="Georgia"/>
              <a:cs typeface="Georgia"/>
            </a:endParaRPr>
          </a:p>
          <a:p>
            <a:pPr marL="542290" indent="-374015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542290" algn="l"/>
              </a:tabLst>
            </a:pPr>
            <a:r>
              <a:rPr sz="1900" dirty="0">
                <a:latin typeface="Georgia"/>
                <a:cs typeface="Georgia"/>
              </a:rPr>
              <a:t>What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are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results?</a:t>
            </a:r>
            <a:endParaRPr sz="1900">
              <a:latin typeface="Georgia"/>
              <a:cs typeface="Georgia"/>
            </a:endParaRPr>
          </a:p>
          <a:p>
            <a:pPr marL="542290" marR="171450" indent="-374650">
              <a:lnSpc>
                <a:spcPct val="100000"/>
              </a:lnSpc>
              <a:buFont typeface="Arial"/>
              <a:buChar char="●"/>
              <a:tabLst>
                <a:tab pos="542290" algn="l"/>
              </a:tabLst>
            </a:pPr>
            <a:r>
              <a:rPr sz="1900" dirty="0">
                <a:latin typeface="Georgia"/>
                <a:cs typeface="Georgia"/>
              </a:rPr>
              <a:t>What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can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you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conclude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spc="-20" dirty="0">
                <a:latin typeface="Georgia"/>
                <a:cs typeface="Georgia"/>
              </a:rPr>
              <a:t>from </a:t>
            </a:r>
            <a:r>
              <a:rPr sz="1900" dirty="0">
                <a:latin typeface="Georgia"/>
                <a:cs typeface="Georgia"/>
              </a:rPr>
              <a:t>this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experiment?</a:t>
            </a:r>
            <a:endParaRPr sz="19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12" y="1392357"/>
            <a:ext cx="2198984" cy="8239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7836" y="1344500"/>
            <a:ext cx="2193149" cy="9355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6244" y="3530671"/>
            <a:ext cx="2172115" cy="83865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2224" y="3051499"/>
            <a:ext cx="4533900" cy="0"/>
          </a:xfrm>
          <a:custGeom>
            <a:avLst/>
            <a:gdLst/>
            <a:ahLst/>
            <a:cxnLst/>
            <a:rect l="l" t="t" r="r" b="b"/>
            <a:pathLst>
              <a:path w="4533900">
                <a:moveTo>
                  <a:pt x="0" y="0"/>
                </a:moveTo>
                <a:lnTo>
                  <a:pt x="4533599" y="0"/>
                </a:lnTo>
              </a:path>
            </a:pathLst>
          </a:custGeom>
          <a:ln w="9524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4537" y="899212"/>
          <a:ext cx="4533900" cy="3969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93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Normal</a:t>
                      </a:r>
                      <a:r>
                        <a:rPr sz="1400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Cells</a:t>
                      </a:r>
                      <a:r>
                        <a:rPr sz="1400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heavy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: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Basic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Growth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Media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434343"/>
                      </a:solidFill>
                      <a:prstDash val="solid"/>
                    </a:lnL>
                    <a:lnR w="38100">
                      <a:solidFill>
                        <a:srgbClr val="434343"/>
                      </a:solidFill>
                      <a:prstDash val="solid"/>
                    </a:lnR>
                    <a:lnT w="9525">
                      <a:solidFill>
                        <a:srgbClr val="434343"/>
                      </a:solidFill>
                      <a:prstDash val="solid"/>
                    </a:lnT>
                    <a:lnB w="9525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6364" marR="2730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Basic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Growth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Media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w/ </a:t>
                      </a:r>
                      <a:r>
                        <a:rPr sz="1400" spc="-20" dirty="0">
                          <a:latin typeface="Georgia"/>
                          <a:cs typeface="Georgia"/>
                        </a:rPr>
                        <a:t>PDGF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38100">
                      <a:solidFill>
                        <a:srgbClr val="434343"/>
                      </a:solidFill>
                      <a:prstDash val="solid"/>
                    </a:lnL>
                    <a:lnR w="9525">
                      <a:solidFill>
                        <a:srgbClr val="434343"/>
                      </a:solidFill>
                      <a:prstDash val="solid"/>
                    </a:lnR>
                    <a:lnT w="9525">
                      <a:solidFill>
                        <a:srgbClr val="434343"/>
                      </a:solidFill>
                      <a:prstDash val="solid"/>
                    </a:lnT>
                    <a:lnB w="9525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450">
                <a:tc gridSpan="2"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Cancer</a:t>
                      </a:r>
                      <a:r>
                        <a:rPr sz="1400" u="heavy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Cells: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2766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Basic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Growth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Media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434343"/>
                      </a:solidFill>
                      <a:prstDash val="solid"/>
                    </a:lnL>
                    <a:lnR w="9525">
                      <a:solidFill>
                        <a:srgbClr val="434343"/>
                      </a:solidFill>
                      <a:prstDash val="solid"/>
                    </a:lnR>
                    <a:lnT w="9525">
                      <a:solidFill>
                        <a:srgbClr val="434343"/>
                      </a:solidFill>
                      <a:prstDash val="solid"/>
                    </a:lnT>
                    <a:lnB w="9525">
                      <a:solidFill>
                        <a:srgbClr val="4343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850" y="190650"/>
            <a:ext cx="7860665" cy="6083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5"/>
              </a:spcBef>
            </a:pPr>
            <a:r>
              <a:rPr dirty="0"/>
              <a:t>Hallmark</a:t>
            </a:r>
            <a:r>
              <a:rPr spc="-80" dirty="0"/>
              <a:t> </a:t>
            </a:r>
            <a:r>
              <a:rPr dirty="0"/>
              <a:t>1:</a:t>
            </a:r>
            <a:r>
              <a:rPr u="none" spc="-60" dirty="0"/>
              <a:t> </a:t>
            </a:r>
            <a:r>
              <a:rPr u="none" dirty="0"/>
              <a:t>Disregard</a:t>
            </a:r>
            <a:r>
              <a:rPr u="none" spc="-80" dirty="0"/>
              <a:t> </a:t>
            </a:r>
            <a:r>
              <a:rPr u="none" dirty="0"/>
              <a:t>External</a:t>
            </a:r>
            <a:r>
              <a:rPr u="none" spc="-75" dirty="0"/>
              <a:t> </a:t>
            </a:r>
            <a:r>
              <a:rPr u="none" dirty="0"/>
              <a:t>and</a:t>
            </a:r>
            <a:r>
              <a:rPr u="none" spc="-80" dirty="0"/>
              <a:t> </a:t>
            </a:r>
            <a:r>
              <a:rPr u="none" dirty="0"/>
              <a:t>Internal</a:t>
            </a:r>
            <a:r>
              <a:rPr u="none" spc="-75" dirty="0"/>
              <a:t> </a:t>
            </a:r>
            <a:r>
              <a:rPr u="none" spc="-20" dirty="0"/>
              <a:t>Cues</a:t>
            </a:r>
          </a:p>
        </p:txBody>
      </p:sp>
      <p:sp>
        <p:nvSpPr>
          <p:cNvPr id="3" name="object 3"/>
          <p:cNvSpPr/>
          <p:nvPr/>
        </p:nvSpPr>
        <p:spPr>
          <a:xfrm>
            <a:off x="4791049" y="903974"/>
            <a:ext cx="3769995" cy="3970654"/>
          </a:xfrm>
          <a:custGeom>
            <a:avLst/>
            <a:gdLst/>
            <a:ahLst/>
            <a:cxnLst/>
            <a:rect l="l" t="t" r="r" b="b"/>
            <a:pathLst>
              <a:path w="3769995" h="3970654">
                <a:moveTo>
                  <a:pt x="0" y="0"/>
                </a:moveTo>
                <a:lnTo>
                  <a:pt x="3769499" y="0"/>
                </a:lnTo>
                <a:lnTo>
                  <a:pt x="3769499" y="3970499"/>
                </a:lnTo>
                <a:lnTo>
                  <a:pt x="0" y="3970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4075" y="969888"/>
            <a:ext cx="3580129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Experiment</a:t>
            </a:r>
            <a:r>
              <a:rPr sz="14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1:</a:t>
            </a:r>
            <a:endParaRPr sz="1400">
              <a:latin typeface="Georgia"/>
              <a:cs typeface="Georgia"/>
            </a:endParaRPr>
          </a:p>
          <a:p>
            <a:pPr marL="12700" marR="39370">
              <a:lnSpc>
                <a:spcPct val="100000"/>
              </a:lnSpc>
            </a:pP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Description: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Normal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cells</a:t>
            </a:r>
            <a:r>
              <a:rPr sz="1400" u="none" spc="-2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are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placed</a:t>
            </a:r>
            <a:r>
              <a:rPr sz="1400" u="none" spc="-2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in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spc="-50" dirty="0">
                <a:latin typeface="Georgia"/>
                <a:cs typeface="Georgia"/>
              </a:rPr>
              <a:t>2 </a:t>
            </a:r>
            <a:r>
              <a:rPr sz="1400" u="none" dirty="0">
                <a:latin typeface="Georgia"/>
                <a:cs typeface="Georgia"/>
              </a:rPr>
              <a:t>different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types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of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basic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growth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media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spc="-20" dirty="0">
                <a:latin typeface="Georgia"/>
                <a:cs typeface="Georgia"/>
              </a:rPr>
              <a:t>(one </a:t>
            </a:r>
            <a:r>
              <a:rPr sz="1400" u="none" dirty="0">
                <a:latin typeface="Georgia"/>
                <a:cs typeface="Georgia"/>
              </a:rPr>
              <a:t>without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PDGF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and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one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with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PDGF)</a:t>
            </a:r>
            <a:r>
              <a:rPr sz="1400" u="none" spc="-30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Cancer </a:t>
            </a:r>
            <a:r>
              <a:rPr sz="1400" u="none" dirty="0">
                <a:latin typeface="Georgia"/>
                <a:cs typeface="Georgia"/>
              </a:rPr>
              <a:t>cells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are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placed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in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only</a:t>
            </a:r>
            <a:r>
              <a:rPr sz="1400" u="none" spc="-2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a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basic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growth</a:t>
            </a:r>
            <a:r>
              <a:rPr sz="1400" u="none" spc="-25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media.</a:t>
            </a:r>
            <a:endParaRPr sz="1400">
              <a:latin typeface="Georgia"/>
              <a:cs typeface="Georgia"/>
            </a:endParaRPr>
          </a:p>
          <a:p>
            <a:pPr marL="469265" indent="-33591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Results:</a:t>
            </a:r>
            <a:endParaRPr sz="1400">
              <a:latin typeface="Georgia"/>
              <a:cs typeface="Georgia"/>
            </a:endParaRPr>
          </a:p>
          <a:p>
            <a:pPr marL="927100" marR="13335" lvl="1" indent="-336550">
              <a:lnSpc>
                <a:spcPct val="100000"/>
              </a:lnSpc>
              <a:buFont typeface="Arial"/>
              <a:buChar char="○"/>
              <a:tabLst>
                <a:tab pos="927100" algn="l"/>
              </a:tabLst>
            </a:pPr>
            <a:r>
              <a:rPr sz="1400" dirty="0">
                <a:latin typeface="Georgia"/>
                <a:cs typeface="Georgia"/>
              </a:rPr>
              <a:t>Most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Normal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divide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</a:t>
            </a:r>
            <a:r>
              <a:rPr sz="1400" spc="-25" dirty="0">
                <a:latin typeface="Georgia"/>
                <a:cs typeface="Georgia"/>
              </a:rPr>
              <a:t> the </a:t>
            </a:r>
            <a:r>
              <a:rPr sz="1400" dirty="0">
                <a:latin typeface="Georgia"/>
                <a:cs typeface="Georgia"/>
              </a:rPr>
              <a:t>basic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growth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media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w/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PDGF. </a:t>
            </a:r>
            <a:r>
              <a:rPr sz="1400" dirty="0">
                <a:latin typeface="Georgia"/>
                <a:cs typeface="Georgia"/>
              </a:rPr>
              <a:t>Many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cancer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divide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only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50" dirty="0">
                <a:latin typeface="Georgia"/>
                <a:cs typeface="Georgia"/>
              </a:rPr>
              <a:t>a </a:t>
            </a:r>
            <a:r>
              <a:rPr sz="1400" dirty="0">
                <a:latin typeface="Georgia"/>
                <a:cs typeface="Georgia"/>
              </a:rPr>
              <a:t>basic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growth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media.</a:t>
            </a:r>
            <a:endParaRPr sz="1400">
              <a:latin typeface="Georgia"/>
              <a:cs typeface="Georgia"/>
            </a:endParaRPr>
          </a:p>
          <a:p>
            <a:pPr marL="469265" indent="-335915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Conclusion:</a:t>
            </a:r>
            <a:endParaRPr sz="1400">
              <a:latin typeface="Georgia"/>
              <a:cs typeface="Georgia"/>
            </a:endParaRPr>
          </a:p>
          <a:p>
            <a:pPr marL="927100" marR="5080" lvl="1" indent="-336550">
              <a:lnSpc>
                <a:spcPct val="100000"/>
              </a:lnSpc>
              <a:buFont typeface="Arial"/>
              <a:buChar char="○"/>
              <a:tabLst>
                <a:tab pos="927100" algn="l"/>
              </a:tabLst>
            </a:pPr>
            <a:r>
              <a:rPr sz="1400" dirty="0">
                <a:latin typeface="Georgia"/>
                <a:cs typeface="Georgia"/>
              </a:rPr>
              <a:t>Normal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cells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require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mitogens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for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division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however,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cancer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cells </a:t>
            </a:r>
            <a:r>
              <a:rPr sz="1400" dirty="0">
                <a:latin typeface="Georgia"/>
                <a:cs typeface="Georgia"/>
              </a:rPr>
              <a:t>usually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don’t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require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mitogens/ </a:t>
            </a:r>
            <a:r>
              <a:rPr sz="1400" dirty="0">
                <a:latin typeface="Georgia"/>
                <a:cs typeface="Georgia"/>
              </a:rPr>
              <a:t>external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signals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for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cell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division </a:t>
            </a:r>
            <a:r>
              <a:rPr sz="1400" dirty="0">
                <a:latin typeface="Georgia"/>
                <a:cs typeface="Georgia"/>
              </a:rPr>
              <a:t>because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the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pathway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downstream </a:t>
            </a:r>
            <a:r>
              <a:rPr sz="1400" dirty="0">
                <a:latin typeface="Georgia"/>
                <a:cs typeface="Georgia"/>
              </a:rPr>
              <a:t>of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that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signaling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molecule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is </a:t>
            </a:r>
            <a:r>
              <a:rPr sz="1400" dirty="0">
                <a:latin typeface="Georgia"/>
                <a:cs typeface="Georgia"/>
              </a:rPr>
              <a:t>already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activated.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12" y="1392357"/>
            <a:ext cx="2198984" cy="8239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7836" y="1344500"/>
            <a:ext cx="2193149" cy="9355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6244" y="3530671"/>
            <a:ext cx="2172115" cy="83865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62224" y="3051499"/>
            <a:ext cx="4533900" cy="0"/>
          </a:xfrm>
          <a:custGeom>
            <a:avLst/>
            <a:gdLst/>
            <a:ahLst/>
            <a:cxnLst/>
            <a:rect l="l" t="t" r="r" b="b"/>
            <a:pathLst>
              <a:path w="4533900">
                <a:moveTo>
                  <a:pt x="0" y="0"/>
                </a:moveTo>
                <a:lnTo>
                  <a:pt x="4533599" y="0"/>
                </a:lnTo>
              </a:path>
            </a:pathLst>
          </a:custGeom>
          <a:ln w="9524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4537" y="899212"/>
          <a:ext cx="4533900" cy="3969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93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Normal</a:t>
                      </a:r>
                      <a:r>
                        <a:rPr sz="1400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Cells</a:t>
                      </a:r>
                      <a:r>
                        <a:rPr sz="1400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heavy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: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Basic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Growth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Media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434343"/>
                      </a:solidFill>
                      <a:prstDash val="solid"/>
                    </a:lnL>
                    <a:lnR w="38100">
                      <a:solidFill>
                        <a:srgbClr val="434343"/>
                      </a:solidFill>
                      <a:prstDash val="solid"/>
                    </a:lnR>
                    <a:lnT w="9525">
                      <a:solidFill>
                        <a:srgbClr val="434343"/>
                      </a:solidFill>
                      <a:prstDash val="solid"/>
                    </a:lnT>
                    <a:lnB w="9525">
                      <a:solidFill>
                        <a:srgbClr val="43434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6364" marR="2730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Basic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Growth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Media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w/ </a:t>
                      </a:r>
                      <a:r>
                        <a:rPr sz="1400" spc="-20" dirty="0">
                          <a:latin typeface="Georgia"/>
                          <a:cs typeface="Georgia"/>
                        </a:rPr>
                        <a:t>PDGF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38100">
                      <a:solidFill>
                        <a:srgbClr val="434343"/>
                      </a:solidFill>
                      <a:prstDash val="solid"/>
                    </a:lnL>
                    <a:lnR w="9525">
                      <a:solidFill>
                        <a:srgbClr val="434343"/>
                      </a:solidFill>
                      <a:prstDash val="solid"/>
                    </a:lnR>
                    <a:lnT w="9525">
                      <a:solidFill>
                        <a:srgbClr val="434343"/>
                      </a:solidFill>
                      <a:prstDash val="solid"/>
                    </a:lnT>
                    <a:lnB w="9525">
                      <a:solidFill>
                        <a:srgbClr val="43434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450">
                <a:tc gridSpan="2"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Cancer</a:t>
                      </a:r>
                      <a:r>
                        <a:rPr sz="1400" u="heavy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Georgia"/>
                          <a:cs typeface="Georgia"/>
                        </a:rPr>
                        <a:t>Cells: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2766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Basic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Growth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Media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434343"/>
                      </a:solidFill>
                      <a:prstDash val="solid"/>
                    </a:lnL>
                    <a:lnR w="9525">
                      <a:solidFill>
                        <a:srgbClr val="434343"/>
                      </a:solidFill>
                      <a:prstDash val="solid"/>
                    </a:lnR>
                    <a:lnT w="9525">
                      <a:solidFill>
                        <a:srgbClr val="434343"/>
                      </a:solidFill>
                      <a:prstDash val="solid"/>
                    </a:lnT>
                    <a:lnB w="9525">
                      <a:solidFill>
                        <a:srgbClr val="43434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2903</Words>
  <Application>Microsoft Office PowerPoint</Application>
  <PresentationFormat>On-screen Show (16:9)</PresentationFormat>
  <Paragraphs>344</Paragraphs>
  <Slides>51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Georgia</vt:lpstr>
      <vt:lpstr>Times New Roman</vt:lpstr>
      <vt:lpstr>Office Theme</vt:lpstr>
      <vt:lpstr>PowerPoint Presentation</vt:lpstr>
      <vt:lpstr>PowerPoint Presentation</vt:lpstr>
      <vt:lpstr>CANCE RISK : MUTATIONS</vt:lpstr>
      <vt:lpstr>Hallmarks of Cancer</vt:lpstr>
      <vt:lpstr>Cancer: uncontrolled cell growth and division</vt:lpstr>
      <vt:lpstr>Molecular alterations that drive tumor initiation, progression, and metastasis  </vt:lpstr>
      <vt:lpstr>Contd-Molecular alterations that drive tumor initiation, progression, and metastasis  </vt:lpstr>
      <vt:lpstr>Hallmark 1: Disregard External and Internal Cues</vt:lpstr>
      <vt:lpstr>Hallmark 1: Disregard External and Internal Cues</vt:lpstr>
      <vt:lpstr>Hallmark 1: Disregard External and Internal Cues</vt:lpstr>
      <vt:lpstr>Hallmark 1: Disregard External and Internal Cues</vt:lpstr>
      <vt:lpstr>Hallmark 2: Altered Responses to Apoptotic Signals</vt:lpstr>
      <vt:lpstr>Hallmark 3: Circumventing Limitations on Proliferation and Replicative Senescence.</vt:lpstr>
      <vt:lpstr>Hallmark 3: Circumventing Limitations on Proliferation and Replicative Senescence.</vt:lpstr>
      <vt:lpstr>Telomere Sequences</vt:lpstr>
      <vt:lpstr>Hallmark 4: Genetic Instability</vt:lpstr>
      <vt:lpstr>Hallmark 4: Genetic Instability</vt:lpstr>
      <vt:lpstr>Hallmark 4: Genetic Instability</vt:lpstr>
      <vt:lpstr>Hallmark 4: Genetic Instability</vt:lpstr>
      <vt:lpstr>Proto-Oncogenes → Oncogenes</vt:lpstr>
      <vt:lpstr>Proto-Oncogenes → Oncogenes</vt:lpstr>
      <vt:lpstr>Oncogene Example: BCR-ABl Gene</vt:lpstr>
      <vt:lpstr>Oncogene Example: BCR-ABl Gene</vt:lpstr>
      <vt:lpstr>Oncogene Example: BCR-ABl Gene</vt:lpstr>
      <vt:lpstr>Oncogene Example: BCR-ABl Gene</vt:lpstr>
      <vt:lpstr>Oncogene Example: BCR-ABl Gene</vt:lpstr>
      <vt:lpstr>Tumor Suppressor Genes</vt:lpstr>
      <vt:lpstr>Tumor Suppressor Genes</vt:lpstr>
      <vt:lpstr>Tumor Suppressor Gene Example: P53</vt:lpstr>
      <vt:lpstr>Tumor Suppressor Gene Example: P53</vt:lpstr>
      <vt:lpstr>Tumor Suppressor Gene Example: P53</vt:lpstr>
      <vt:lpstr>Tumor Suppressor Gene Example: P53</vt:lpstr>
      <vt:lpstr>Tumor Suppressor Gene Example: p21</vt:lpstr>
      <vt:lpstr>Tumor Suppressor Gene Example: p21</vt:lpstr>
      <vt:lpstr>What is the effect on cell cycle regulation if both p53 alleles were rendered nonfunctional.</vt:lpstr>
      <vt:lpstr>PowerPoint Presentation</vt:lpstr>
      <vt:lpstr>Tumor Suppressor Gene Example: Rb</vt:lpstr>
      <vt:lpstr>Tumor Suppressor Gene Example: Rb</vt:lpstr>
      <vt:lpstr>Human Papillomavirus (HPV)</vt:lpstr>
      <vt:lpstr>Human Papillomavirus (HPV)</vt:lpstr>
      <vt:lpstr>A point mutation that leads to over-production of a function tumor suppressor protein would be roughly equivalent (in terms of how susceptible it makes the cell to losing division control) to:</vt:lpstr>
      <vt:lpstr>A point mutation that leads to over-production of a function tumor suppressor protein would be roughly equivalent (in terms of how susceptible it makes the cell to losing division control) to:</vt:lpstr>
      <vt:lpstr>Hallmark 5 &amp; 6: Invasive Tissue/ Metastasis</vt:lpstr>
      <vt:lpstr>Hallmark 5 &amp; 6: Invasive Tissue/ Metastasis</vt:lpstr>
      <vt:lpstr>Two cancer cells are taken from different areas within an advanced aggressive solid tumor and analyzed. Which of the following statements is most likely false?</vt:lpstr>
      <vt:lpstr>Two cancer cells are taken from different areas within an advanced aggressive solid tumor and analyzed. Which of the following statements is most likely false?</vt:lpstr>
      <vt:lpstr>Hallmark 7: Induce Help from Nearby Cells</vt:lpstr>
      <vt:lpstr>Hallmark 7: Induce Help from Nearby Cells</vt:lpstr>
      <vt:lpstr>Hallmark 7: Induce Help from Nearby Cells</vt:lpstr>
      <vt:lpstr>Hallmark 7: Induce Help from Nearby Cells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Niharika Nath</dc:creator>
  <cp:lastModifiedBy>Niharika Nath</cp:lastModifiedBy>
  <cp:revision>11</cp:revision>
  <dcterms:created xsi:type="dcterms:W3CDTF">2025-10-29T03:00:09Z</dcterms:created>
  <dcterms:modified xsi:type="dcterms:W3CDTF">2025-10-29T03:59:50Z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2025-10-28T00:00:00Z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2025-10-28T00:00:00Z</vt:filetime>
  </property>
</Properties>
</file>