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47"/>
  </p:notesMasterIdLst>
  <p:sldIdLst>
    <p:sldId id="256" r:id="rId3"/>
    <p:sldId id="257" r:id="rId4"/>
    <p:sldId id="282" r:id="rId5"/>
    <p:sldId id="283" r:id="rId6"/>
    <p:sldId id="284" r:id="rId7"/>
    <p:sldId id="307" r:id="rId8"/>
    <p:sldId id="285" r:id="rId9"/>
    <p:sldId id="287" r:id="rId10"/>
    <p:sldId id="259" r:id="rId11"/>
    <p:sldId id="286" r:id="rId12"/>
    <p:sldId id="260" r:id="rId13"/>
    <p:sldId id="261" r:id="rId14"/>
    <p:sldId id="289" r:id="rId15"/>
    <p:sldId id="264" r:id="rId16"/>
    <p:sldId id="267" r:id="rId17"/>
    <p:sldId id="268" r:id="rId18"/>
    <p:sldId id="296" r:id="rId19"/>
    <p:sldId id="293" r:id="rId20"/>
    <p:sldId id="290" r:id="rId21"/>
    <p:sldId id="291" r:id="rId22"/>
    <p:sldId id="292" r:id="rId23"/>
    <p:sldId id="270" r:id="rId24"/>
    <p:sldId id="271" r:id="rId25"/>
    <p:sldId id="272" r:id="rId26"/>
    <p:sldId id="273" r:id="rId27"/>
    <p:sldId id="274" r:id="rId28"/>
    <p:sldId id="275" r:id="rId29"/>
    <p:sldId id="294" r:id="rId30"/>
    <p:sldId id="297" r:id="rId31"/>
    <p:sldId id="276" r:id="rId32"/>
    <p:sldId id="277" r:id="rId33"/>
    <p:sldId id="281" r:id="rId34"/>
    <p:sldId id="280" r:id="rId35"/>
    <p:sldId id="279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8" r:id="rId46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254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3E0F6E-EAFC-4113-800C-43E6059C91BC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9C9498-5750-4C76-8207-6ABAB2776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12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-35" dirty="0" smtClean="0">
                <a:latin typeface="Arial"/>
                <a:cs typeface="Arial"/>
              </a:rPr>
              <a:t>B)</a:t>
            </a:r>
            <a:r>
              <a:rPr lang="en-US" sz="1200" spc="-60" dirty="0" smtClean="0">
                <a:latin typeface="Arial"/>
                <a:cs typeface="Arial"/>
              </a:rPr>
              <a:t> </a:t>
            </a:r>
            <a:r>
              <a:rPr lang="en-US" sz="1200" spc="-45" dirty="0" smtClean="0">
                <a:latin typeface="Arial"/>
                <a:cs typeface="Arial"/>
              </a:rPr>
              <a:t>The</a:t>
            </a:r>
            <a:r>
              <a:rPr lang="en-US" sz="1200" spc="-55" dirty="0" smtClean="0">
                <a:latin typeface="Arial"/>
                <a:cs typeface="Arial"/>
              </a:rPr>
              <a:t> relative hypoxia </a:t>
            </a:r>
            <a:r>
              <a:rPr lang="en-US" sz="1200" spc="-35" dirty="0" smtClean="0">
                <a:latin typeface="Arial"/>
                <a:cs typeface="Arial"/>
              </a:rPr>
              <a:t>of</a:t>
            </a:r>
            <a:r>
              <a:rPr lang="en-US" sz="1200" spc="-55" dirty="0" smtClean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a</a:t>
            </a:r>
            <a:r>
              <a:rPr lang="en-US" sz="1200" spc="-55" dirty="0" smtClean="0">
                <a:latin typeface="Arial"/>
                <a:cs typeface="Arial"/>
              </a:rPr>
              <a:t> growing </a:t>
            </a:r>
            <a:r>
              <a:rPr lang="en-US" sz="1200" spc="-50" dirty="0" smtClean="0">
                <a:latin typeface="Arial"/>
                <a:cs typeface="Arial"/>
              </a:rPr>
              <a:t>tumor</a:t>
            </a:r>
            <a:r>
              <a:rPr lang="en-US" sz="1200" spc="-55" dirty="0" smtClean="0">
                <a:latin typeface="Arial"/>
                <a:cs typeface="Arial"/>
              </a:rPr>
              <a:t> activates </a:t>
            </a:r>
            <a:r>
              <a:rPr lang="en-US" sz="1200" spc="-60" dirty="0" smtClean="0">
                <a:latin typeface="Arial"/>
                <a:cs typeface="Arial"/>
              </a:rPr>
              <a:t>hypoxia-</a:t>
            </a:r>
            <a:r>
              <a:rPr lang="en-US" sz="1200" spc="-55" dirty="0" smtClean="0">
                <a:latin typeface="Arial"/>
                <a:cs typeface="Arial"/>
              </a:rPr>
              <a:t>inducible transcription factors</a:t>
            </a:r>
            <a:r>
              <a:rPr lang="en-US" sz="1200" spc="-60" dirty="0" smtClean="0">
                <a:latin typeface="Arial"/>
                <a:cs typeface="Arial"/>
              </a:rPr>
              <a:t> </a:t>
            </a:r>
            <a:r>
              <a:rPr lang="en-US" sz="1200" spc="-55" dirty="0" smtClean="0">
                <a:latin typeface="Arial"/>
                <a:cs typeface="Arial"/>
              </a:rPr>
              <a:t>(HIFs), </a:t>
            </a:r>
            <a:r>
              <a:rPr lang="en-US" sz="1200" spc="-10" dirty="0" smtClean="0">
                <a:latin typeface="Arial"/>
                <a:cs typeface="Arial"/>
              </a:rPr>
              <a:t>which </a:t>
            </a:r>
            <a:r>
              <a:rPr lang="en-US" sz="1200" spc="-50" dirty="0" smtClean="0">
                <a:latin typeface="Arial"/>
                <a:cs typeface="Arial"/>
              </a:rPr>
              <a:t>induce</a:t>
            </a:r>
            <a:r>
              <a:rPr lang="en-US" sz="1200" spc="-65" dirty="0" smtClean="0">
                <a:latin typeface="Arial"/>
                <a:cs typeface="Arial"/>
              </a:rPr>
              <a:t> </a:t>
            </a:r>
            <a:r>
              <a:rPr lang="en-US" sz="1200" spc="-45" dirty="0" smtClean="0">
                <a:latin typeface="Arial"/>
                <a:cs typeface="Arial"/>
              </a:rPr>
              <a:t>the</a:t>
            </a:r>
            <a:r>
              <a:rPr lang="en-US" sz="1200" spc="-60" dirty="0" smtClean="0">
                <a:latin typeface="Arial"/>
                <a:cs typeface="Arial"/>
              </a:rPr>
              <a:t> </a:t>
            </a:r>
            <a:r>
              <a:rPr lang="en-US" sz="1200" spc="-55" dirty="0" smtClean="0">
                <a:latin typeface="Arial"/>
                <a:cs typeface="Arial"/>
              </a:rPr>
              <a:t>expression</a:t>
            </a:r>
            <a:r>
              <a:rPr lang="en-US" sz="1200" spc="-60" dirty="0" smtClean="0">
                <a:latin typeface="Arial"/>
                <a:cs typeface="Arial"/>
              </a:rPr>
              <a:t> </a:t>
            </a:r>
            <a:r>
              <a:rPr lang="en-US" sz="1200" spc="-35" dirty="0" smtClean="0">
                <a:latin typeface="Arial"/>
                <a:cs typeface="Arial"/>
              </a:rPr>
              <a:t>of</a:t>
            </a:r>
            <a:r>
              <a:rPr lang="en-US" sz="1200" spc="-65" dirty="0" smtClean="0">
                <a:latin typeface="Arial"/>
                <a:cs typeface="Arial"/>
              </a:rPr>
              <a:t> </a:t>
            </a:r>
            <a:r>
              <a:rPr lang="en-US" sz="1200" spc="-55" dirty="0" smtClean="0">
                <a:latin typeface="Arial"/>
                <a:cs typeface="Arial"/>
              </a:rPr>
              <a:t>vascular</a:t>
            </a:r>
            <a:r>
              <a:rPr lang="en-US" sz="1200" spc="-60" dirty="0" smtClean="0">
                <a:latin typeface="Arial"/>
                <a:cs typeface="Arial"/>
              </a:rPr>
              <a:t> </a:t>
            </a:r>
            <a:r>
              <a:rPr lang="en-US" sz="1200" spc="-55" dirty="0" smtClean="0">
                <a:latin typeface="Arial"/>
                <a:cs typeface="Arial"/>
              </a:rPr>
              <a:t>endothelial </a:t>
            </a:r>
            <a:r>
              <a:rPr lang="en-US" sz="1200" spc="-45" dirty="0" smtClean="0">
                <a:latin typeface="Arial"/>
                <a:cs typeface="Arial"/>
              </a:rPr>
              <a:t>growth</a:t>
            </a:r>
            <a:r>
              <a:rPr lang="en-US" sz="1200" spc="-60" dirty="0" smtClean="0">
                <a:latin typeface="Arial"/>
                <a:cs typeface="Arial"/>
              </a:rPr>
              <a:t> </a:t>
            </a:r>
            <a:r>
              <a:rPr lang="en-US" sz="1200" spc="-55" dirty="0" smtClean="0">
                <a:latin typeface="Arial"/>
                <a:cs typeface="Arial"/>
              </a:rPr>
              <a:t>factors</a:t>
            </a:r>
            <a:r>
              <a:rPr lang="en-US" sz="1200" spc="-65" dirty="0" smtClean="0">
                <a:latin typeface="Arial"/>
                <a:cs typeface="Arial"/>
              </a:rPr>
              <a:t> </a:t>
            </a:r>
            <a:r>
              <a:rPr lang="en-US" sz="1200" spc="-55" dirty="0" smtClean="0">
                <a:latin typeface="Arial"/>
                <a:cs typeface="Arial"/>
              </a:rPr>
              <a:t>(VEGFs)</a:t>
            </a:r>
            <a:r>
              <a:rPr lang="en-US" sz="1200" spc="-60" dirty="0" smtClean="0">
                <a:latin typeface="Arial"/>
                <a:cs typeface="Arial"/>
              </a:rPr>
              <a:t> </a:t>
            </a:r>
            <a:r>
              <a:rPr lang="en-US" sz="1200" spc="-45" dirty="0" smtClean="0">
                <a:latin typeface="Arial"/>
                <a:cs typeface="Arial"/>
              </a:rPr>
              <a:t>and</a:t>
            </a:r>
            <a:r>
              <a:rPr lang="en-US" sz="1200" spc="-60" dirty="0" smtClean="0">
                <a:latin typeface="Arial"/>
                <a:cs typeface="Arial"/>
              </a:rPr>
              <a:t> </a:t>
            </a:r>
            <a:r>
              <a:rPr lang="en-US" sz="1200" spc="-50" dirty="0" smtClean="0">
                <a:latin typeface="Arial"/>
                <a:cs typeface="Arial"/>
              </a:rPr>
              <a:t>other</a:t>
            </a:r>
            <a:r>
              <a:rPr lang="en-US" sz="1200" spc="-60" dirty="0" smtClean="0">
                <a:latin typeface="Arial"/>
                <a:cs typeface="Arial"/>
              </a:rPr>
              <a:t> </a:t>
            </a:r>
            <a:r>
              <a:rPr lang="en-US" sz="1200" spc="-55" dirty="0" err="1" smtClean="0">
                <a:latin typeface="Arial"/>
                <a:cs typeface="Arial"/>
              </a:rPr>
              <a:t>angiogenic</a:t>
            </a:r>
            <a:r>
              <a:rPr lang="en-US" sz="1200" spc="-65" dirty="0" smtClean="0">
                <a:latin typeface="Arial"/>
                <a:cs typeface="Arial"/>
              </a:rPr>
              <a:t> </a:t>
            </a:r>
            <a:r>
              <a:rPr lang="en-US" sz="1200" spc="-55" dirty="0" smtClean="0">
                <a:latin typeface="Arial"/>
                <a:cs typeface="Arial"/>
              </a:rPr>
              <a:t>factors,</a:t>
            </a:r>
            <a:r>
              <a:rPr lang="en-US" sz="1200" spc="-60" dirty="0" smtClean="0">
                <a:latin typeface="Arial"/>
                <a:cs typeface="Arial"/>
              </a:rPr>
              <a:t> </a:t>
            </a:r>
            <a:r>
              <a:rPr lang="en-US" sz="1200" spc="-25" dirty="0" smtClean="0">
                <a:latin typeface="Arial"/>
                <a:cs typeface="Arial"/>
              </a:rPr>
              <a:t>stimulating </a:t>
            </a:r>
            <a:r>
              <a:rPr lang="en-US" sz="1200" spc="-45" dirty="0" smtClean="0">
                <a:latin typeface="Arial"/>
                <a:cs typeface="Arial"/>
              </a:rPr>
              <a:t>the</a:t>
            </a:r>
            <a:r>
              <a:rPr lang="en-US" sz="1200" spc="-75" dirty="0" smtClean="0">
                <a:latin typeface="Arial"/>
                <a:cs typeface="Arial"/>
              </a:rPr>
              <a:t> </a:t>
            </a:r>
            <a:r>
              <a:rPr lang="en-US" sz="1200" spc="-55" dirty="0" smtClean="0">
                <a:latin typeface="Arial"/>
                <a:cs typeface="Arial"/>
              </a:rPr>
              <a:t>sprouting</a:t>
            </a:r>
            <a:r>
              <a:rPr lang="en-US" sz="1200" spc="-70" dirty="0" smtClean="0">
                <a:latin typeface="Arial"/>
                <a:cs typeface="Arial"/>
              </a:rPr>
              <a:t> </a:t>
            </a:r>
            <a:r>
              <a:rPr lang="en-US" sz="1200" spc="-35" dirty="0" smtClean="0">
                <a:latin typeface="Arial"/>
                <a:cs typeface="Arial"/>
              </a:rPr>
              <a:t>of</a:t>
            </a:r>
            <a:r>
              <a:rPr lang="en-US" sz="1200" spc="-70" dirty="0" smtClean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a</a:t>
            </a:r>
            <a:r>
              <a:rPr lang="en-US" sz="1200" spc="-75" dirty="0" smtClean="0">
                <a:latin typeface="Arial"/>
                <a:cs typeface="Arial"/>
              </a:rPr>
              <a:t> </a:t>
            </a:r>
            <a:r>
              <a:rPr lang="en-US" sz="1200" spc="-55" dirty="0" smtClean="0">
                <a:latin typeface="Arial"/>
                <a:cs typeface="Arial"/>
              </a:rPr>
              <a:t>capillary.</a:t>
            </a:r>
            <a:r>
              <a:rPr lang="en-US" sz="1200" spc="-70" dirty="0" smtClean="0">
                <a:latin typeface="Arial"/>
                <a:cs typeface="Arial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-45" dirty="0" smtClean="0">
                <a:latin typeface="Arial"/>
                <a:cs typeface="Arial"/>
              </a:rPr>
              <a:t>(C)</a:t>
            </a:r>
            <a:r>
              <a:rPr lang="en-US" sz="1200" spc="-80" dirty="0" smtClean="0">
                <a:latin typeface="Arial"/>
                <a:cs typeface="Arial"/>
              </a:rPr>
              <a:t> </a:t>
            </a:r>
            <a:r>
              <a:rPr lang="en-US" sz="1200" spc="-50" dirty="0" smtClean="0">
                <a:latin typeface="Arial"/>
                <a:cs typeface="Arial"/>
              </a:rPr>
              <a:t>With</a:t>
            </a:r>
            <a:r>
              <a:rPr lang="en-US" sz="1200" spc="-70" dirty="0" smtClean="0">
                <a:latin typeface="Arial"/>
                <a:cs typeface="Arial"/>
              </a:rPr>
              <a:t> </a:t>
            </a:r>
            <a:r>
              <a:rPr lang="en-US" sz="1200" spc="-55" dirty="0" smtClean="0">
                <a:latin typeface="Arial"/>
                <a:cs typeface="Arial"/>
              </a:rPr>
              <a:t>vascular</a:t>
            </a:r>
            <a:r>
              <a:rPr lang="en-US" sz="1200" spc="-75" dirty="0" smtClean="0">
                <a:latin typeface="Arial"/>
                <a:cs typeface="Arial"/>
              </a:rPr>
              <a:t> </a:t>
            </a:r>
            <a:r>
              <a:rPr lang="en-US" sz="1200" spc="-55" dirty="0" smtClean="0">
                <a:latin typeface="Arial"/>
                <a:cs typeface="Arial"/>
              </a:rPr>
              <a:t>branching</a:t>
            </a:r>
            <a:r>
              <a:rPr lang="en-US" sz="1200" spc="-75" dirty="0" smtClean="0">
                <a:latin typeface="Arial"/>
                <a:cs typeface="Arial"/>
              </a:rPr>
              <a:t> </a:t>
            </a:r>
            <a:r>
              <a:rPr lang="en-US" sz="1200" spc="-45" dirty="0" smtClean="0">
                <a:latin typeface="Arial"/>
                <a:cs typeface="Arial"/>
              </a:rPr>
              <a:t>and</a:t>
            </a:r>
            <a:r>
              <a:rPr lang="en-US" sz="1200" spc="-70" dirty="0" smtClean="0">
                <a:latin typeface="Arial"/>
                <a:cs typeface="Arial"/>
              </a:rPr>
              <a:t> </a:t>
            </a:r>
            <a:r>
              <a:rPr lang="en-US" sz="1200" spc="-55" dirty="0" smtClean="0">
                <a:latin typeface="Arial"/>
                <a:cs typeface="Arial"/>
              </a:rPr>
              <a:t>elongation</a:t>
            </a:r>
            <a:r>
              <a:rPr lang="en-US" sz="1200" spc="-70" dirty="0" smtClean="0">
                <a:latin typeface="Arial"/>
                <a:cs typeface="Arial"/>
              </a:rPr>
              <a:t> </a:t>
            </a:r>
            <a:r>
              <a:rPr lang="en-US" sz="1200" spc="-35" dirty="0" smtClean="0">
                <a:latin typeface="Arial"/>
                <a:cs typeface="Arial"/>
              </a:rPr>
              <a:t>of</a:t>
            </a:r>
            <a:r>
              <a:rPr lang="en-US" sz="1200" spc="-75" dirty="0" smtClean="0">
                <a:latin typeface="Arial"/>
                <a:cs typeface="Arial"/>
              </a:rPr>
              <a:t> </a:t>
            </a:r>
            <a:r>
              <a:rPr lang="en-US" sz="1200" spc="-45" dirty="0" smtClean="0">
                <a:latin typeface="Arial"/>
                <a:cs typeface="Arial"/>
              </a:rPr>
              <a:t>the</a:t>
            </a:r>
            <a:r>
              <a:rPr lang="en-US" sz="1200" spc="-70" dirty="0" smtClean="0">
                <a:latin typeface="Arial"/>
                <a:cs typeface="Arial"/>
              </a:rPr>
              <a:t> </a:t>
            </a:r>
            <a:r>
              <a:rPr lang="en-US" sz="1200" spc="-50" dirty="0" smtClean="0">
                <a:latin typeface="Arial"/>
                <a:cs typeface="Arial"/>
              </a:rPr>
              <a:t>blood</a:t>
            </a:r>
            <a:r>
              <a:rPr lang="en-US" sz="1200" spc="-70" dirty="0" smtClean="0">
                <a:latin typeface="Arial"/>
                <a:cs typeface="Arial"/>
              </a:rPr>
              <a:t> </a:t>
            </a:r>
            <a:r>
              <a:rPr lang="en-US" sz="1200" spc="-55" dirty="0" smtClean="0">
                <a:latin typeface="Arial"/>
                <a:cs typeface="Arial"/>
              </a:rPr>
              <a:t>vessel,</a:t>
            </a:r>
            <a:r>
              <a:rPr lang="en-US" sz="1200" spc="-70" dirty="0" smtClean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a</a:t>
            </a:r>
            <a:r>
              <a:rPr lang="en-US" sz="1200" spc="-75" dirty="0" smtClean="0">
                <a:latin typeface="Arial"/>
                <a:cs typeface="Arial"/>
              </a:rPr>
              <a:t> </a:t>
            </a:r>
            <a:r>
              <a:rPr lang="en-US" sz="1200" spc="-50" dirty="0" smtClean="0">
                <a:latin typeface="Arial"/>
                <a:cs typeface="Arial"/>
              </a:rPr>
              <a:t>lumen</a:t>
            </a:r>
            <a:r>
              <a:rPr lang="en-US" sz="1200" spc="-70" dirty="0" smtClean="0">
                <a:latin typeface="Arial"/>
                <a:cs typeface="Arial"/>
              </a:rPr>
              <a:t> </a:t>
            </a:r>
            <a:r>
              <a:rPr lang="en-US" sz="1200" spc="-50" dirty="0" smtClean="0">
                <a:latin typeface="Arial"/>
                <a:cs typeface="Arial"/>
              </a:rPr>
              <a:t>forms</a:t>
            </a:r>
            <a:r>
              <a:rPr lang="en-US" sz="1200" spc="-70" dirty="0" smtClean="0">
                <a:latin typeface="Arial"/>
                <a:cs typeface="Arial"/>
              </a:rPr>
              <a:t> </a:t>
            </a:r>
            <a:r>
              <a:rPr lang="en-US" sz="1200" spc="-25" dirty="0" smtClean="0">
                <a:latin typeface="Arial"/>
                <a:cs typeface="Arial"/>
              </a:rPr>
              <a:t>and </a:t>
            </a:r>
            <a:r>
              <a:rPr lang="en-US" sz="1200" spc="-45" dirty="0" smtClean="0">
                <a:latin typeface="Arial"/>
                <a:cs typeface="Arial"/>
              </a:rPr>
              <a:t>the</a:t>
            </a:r>
            <a:r>
              <a:rPr lang="en-US" sz="1200" spc="-70" dirty="0" smtClean="0">
                <a:latin typeface="Arial"/>
                <a:cs typeface="Arial"/>
              </a:rPr>
              <a:t> </a:t>
            </a:r>
            <a:r>
              <a:rPr lang="en-US" sz="1200" spc="-55" dirty="0" smtClean="0">
                <a:latin typeface="Arial"/>
                <a:cs typeface="Arial"/>
              </a:rPr>
              <a:t>vessel</a:t>
            </a:r>
            <a:r>
              <a:rPr lang="en-US" sz="1200" spc="-65" dirty="0" smtClean="0">
                <a:latin typeface="Arial"/>
                <a:cs typeface="Arial"/>
              </a:rPr>
              <a:t> </a:t>
            </a:r>
            <a:r>
              <a:rPr lang="en-US" sz="1200" spc="-55" dirty="0" smtClean="0">
                <a:latin typeface="Arial"/>
                <a:cs typeface="Arial"/>
              </a:rPr>
              <a:t>matures,</a:t>
            </a:r>
            <a:r>
              <a:rPr lang="en-US" sz="1200" spc="-70" dirty="0" smtClean="0">
                <a:latin typeface="Arial"/>
                <a:cs typeface="Arial"/>
              </a:rPr>
              <a:t> </a:t>
            </a:r>
            <a:r>
              <a:rPr lang="en-US" sz="1200" spc="-50" dirty="0" smtClean="0">
                <a:latin typeface="Arial"/>
                <a:cs typeface="Arial"/>
              </a:rPr>
              <a:t>with</a:t>
            </a:r>
            <a:r>
              <a:rPr lang="en-US" sz="1200" spc="-65" dirty="0" smtClean="0">
                <a:latin typeface="Arial"/>
                <a:cs typeface="Arial"/>
              </a:rPr>
              <a:t> </a:t>
            </a:r>
            <a:r>
              <a:rPr lang="en-US" sz="1200" spc="-55" dirty="0" smtClean="0">
                <a:latin typeface="Arial"/>
                <a:cs typeface="Arial"/>
              </a:rPr>
              <a:t>endothelial</a:t>
            </a:r>
            <a:r>
              <a:rPr lang="en-US" sz="1200" spc="-70" dirty="0" smtClean="0">
                <a:latin typeface="Arial"/>
                <a:cs typeface="Arial"/>
              </a:rPr>
              <a:t> </a:t>
            </a:r>
            <a:r>
              <a:rPr lang="en-US" sz="1200" spc="-50" dirty="0" smtClean="0">
                <a:latin typeface="Arial"/>
                <a:cs typeface="Arial"/>
              </a:rPr>
              <a:t>cells</a:t>
            </a:r>
            <a:r>
              <a:rPr lang="en-US" sz="1200" spc="-65" dirty="0" smtClean="0">
                <a:latin typeface="Arial"/>
                <a:cs typeface="Arial"/>
              </a:rPr>
              <a:t> </a:t>
            </a:r>
            <a:r>
              <a:rPr lang="en-US" sz="1200" spc="-50" dirty="0" smtClean="0">
                <a:latin typeface="Arial"/>
                <a:cs typeface="Arial"/>
              </a:rPr>
              <a:t>lining</a:t>
            </a:r>
            <a:r>
              <a:rPr lang="en-US" sz="1200" spc="-70" dirty="0" smtClean="0">
                <a:latin typeface="Arial"/>
                <a:cs typeface="Arial"/>
              </a:rPr>
              <a:t> </a:t>
            </a:r>
            <a:r>
              <a:rPr lang="en-US" sz="1200" spc="-45" dirty="0" smtClean="0">
                <a:latin typeface="Arial"/>
                <a:cs typeface="Arial"/>
              </a:rPr>
              <a:t>the</a:t>
            </a:r>
            <a:r>
              <a:rPr lang="en-US" sz="1200" spc="-70" dirty="0" smtClean="0">
                <a:latin typeface="Arial"/>
                <a:cs typeface="Arial"/>
              </a:rPr>
              <a:t> </a:t>
            </a:r>
            <a:r>
              <a:rPr lang="en-US" sz="1200" spc="-55" dirty="0" smtClean="0">
                <a:latin typeface="Arial"/>
                <a:cs typeface="Arial"/>
              </a:rPr>
              <a:t>inside</a:t>
            </a:r>
            <a:r>
              <a:rPr lang="en-US" sz="1200" spc="-65" dirty="0" smtClean="0">
                <a:latin typeface="Arial"/>
                <a:cs typeface="Arial"/>
              </a:rPr>
              <a:t> </a:t>
            </a:r>
            <a:r>
              <a:rPr lang="en-US" sz="1200" spc="-35" dirty="0" smtClean="0">
                <a:latin typeface="Arial"/>
                <a:cs typeface="Arial"/>
              </a:rPr>
              <a:t>of</a:t>
            </a:r>
            <a:r>
              <a:rPr lang="en-US" sz="1200" spc="-70" dirty="0" smtClean="0">
                <a:latin typeface="Arial"/>
                <a:cs typeface="Arial"/>
              </a:rPr>
              <a:t> </a:t>
            </a:r>
            <a:r>
              <a:rPr lang="en-US" sz="1200" spc="-45" dirty="0" smtClean="0">
                <a:latin typeface="Arial"/>
                <a:cs typeface="Arial"/>
              </a:rPr>
              <a:t>the</a:t>
            </a:r>
            <a:r>
              <a:rPr lang="en-US" sz="1200" spc="-65" dirty="0" smtClean="0">
                <a:latin typeface="Arial"/>
                <a:cs typeface="Arial"/>
              </a:rPr>
              <a:t> </a:t>
            </a:r>
            <a:r>
              <a:rPr lang="en-US" sz="1200" spc="-55" dirty="0" smtClean="0">
                <a:latin typeface="Arial"/>
                <a:cs typeface="Arial"/>
              </a:rPr>
              <a:t>vessel</a:t>
            </a:r>
            <a:r>
              <a:rPr lang="en-US" sz="1200" spc="-70" dirty="0" smtClean="0">
                <a:latin typeface="Arial"/>
                <a:cs typeface="Arial"/>
              </a:rPr>
              <a:t> </a:t>
            </a:r>
            <a:r>
              <a:rPr lang="en-US" sz="1200" spc="-45" dirty="0" smtClean="0">
                <a:latin typeface="Arial"/>
                <a:cs typeface="Arial"/>
              </a:rPr>
              <a:t>and</a:t>
            </a:r>
            <a:r>
              <a:rPr lang="en-US" sz="1200" spc="-65" dirty="0" smtClean="0">
                <a:latin typeface="Arial"/>
                <a:cs typeface="Arial"/>
              </a:rPr>
              <a:t> </a:t>
            </a:r>
            <a:r>
              <a:rPr lang="en-US" sz="1200" spc="-55" dirty="0" err="1" smtClean="0">
                <a:latin typeface="Arial"/>
                <a:cs typeface="Arial"/>
              </a:rPr>
              <a:t>pericytes</a:t>
            </a:r>
            <a:r>
              <a:rPr lang="en-US" sz="1200" spc="-70" dirty="0" smtClean="0">
                <a:latin typeface="Arial"/>
                <a:cs typeface="Arial"/>
              </a:rPr>
              <a:t> </a:t>
            </a:r>
            <a:r>
              <a:rPr lang="en-US" sz="1200" spc="-50" dirty="0" smtClean="0">
                <a:latin typeface="Arial"/>
                <a:cs typeface="Arial"/>
              </a:rPr>
              <a:t>along</a:t>
            </a:r>
            <a:r>
              <a:rPr lang="en-US" sz="1200" spc="-65" dirty="0" smtClean="0">
                <a:latin typeface="Arial"/>
                <a:cs typeface="Arial"/>
              </a:rPr>
              <a:t> </a:t>
            </a:r>
            <a:r>
              <a:rPr lang="en-US" sz="1200" spc="-45" dirty="0" smtClean="0">
                <a:latin typeface="Arial"/>
                <a:cs typeface="Arial"/>
              </a:rPr>
              <a:t>its</a:t>
            </a:r>
            <a:r>
              <a:rPr lang="en-US" sz="1200" spc="-70" dirty="0" smtClean="0">
                <a:latin typeface="Arial"/>
                <a:cs typeface="Arial"/>
              </a:rPr>
              <a:t> </a:t>
            </a:r>
            <a:r>
              <a:rPr lang="en-US" sz="1200" spc="-10" dirty="0" smtClean="0">
                <a:latin typeface="Arial"/>
                <a:cs typeface="Arial"/>
              </a:rPr>
              <a:t>periphery.</a:t>
            </a:r>
            <a:endParaRPr lang="en-US" sz="1200" dirty="0" smtClean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18DDD-C482-4737-BEEC-1702836707A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65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637093" y="2479548"/>
            <a:ext cx="5869813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/>
            <a:fld id="{8F5A7587-D391-4C3E-BCD0-2D4C0C8489E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10/27/2025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/>
            <a:fld id="{42A05F6C-EADF-4953-8EA7-219D40561CA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104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/>
            <a:fld id="{8F5A7587-D391-4C3E-BCD0-2D4C0C8489E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10/27/2025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/>
            <a:fld id="{42A05F6C-EADF-4953-8EA7-219D40561CA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857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/>
            <a:fld id="{8F5A7587-D391-4C3E-BCD0-2D4C0C8489E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10/27/2025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/>
            <a:fld id="{42A05F6C-EADF-4953-8EA7-219D40561CA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30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/>
            <a:fld id="{8F5A7587-D391-4C3E-BCD0-2D4C0C8489E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10/27/2025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/>
            <a:fld id="{42A05F6C-EADF-4953-8EA7-219D40561CA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373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/>
            <a:fld id="{8F5A7587-D391-4C3E-BCD0-2D4C0C8489E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10/27/2025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/>
            <a:fld id="{42A05F6C-EADF-4953-8EA7-219D40561CA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111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/>
            <a:fld id="{8F5A7587-D391-4C3E-BCD0-2D4C0C8489E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10/27/2025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/>
            <a:fld id="{42A05F6C-EADF-4953-8EA7-219D40561CA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622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/>
            <a:fld id="{8F5A7587-D391-4C3E-BCD0-2D4C0C8489E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10/27/2025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/>
            <a:fld id="{42A05F6C-EADF-4953-8EA7-219D40561CA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38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9688" y="2162465"/>
            <a:ext cx="3391978" cy="156186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517549" y="3282214"/>
            <a:ext cx="2273935" cy="1405890"/>
          </a:xfrm>
          <a:custGeom>
            <a:avLst/>
            <a:gdLst/>
            <a:ahLst/>
            <a:cxnLst/>
            <a:rect l="l" t="t" r="r" b="b"/>
            <a:pathLst>
              <a:path w="2273935" h="1405889">
                <a:moveTo>
                  <a:pt x="2039559" y="0"/>
                </a:moveTo>
                <a:lnTo>
                  <a:pt x="234218" y="0"/>
                </a:lnTo>
                <a:lnTo>
                  <a:pt x="187015" y="4758"/>
                </a:lnTo>
                <a:lnTo>
                  <a:pt x="143050" y="18406"/>
                </a:lnTo>
                <a:lnTo>
                  <a:pt x="103264" y="40001"/>
                </a:lnTo>
                <a:lnTo>
                  <a:pt x="68600" y="68601"/>
                </a:lnTo>
                <a:lnTo>
                  <a:pt x="40000" y="103265"/>
                </a:lnTo>
                <a:lnTo>
                  <a:pt x="18406" y="143050"/>
                </a:lnTo>
                <a:lnTo>
                  <a:pt x="4758" y="187015"/>
                </a:lnTo>
                <a:lnTo>
                  <a:pt x="0" y="234218"/>
                </a:lnTo>
                <a:lnTo>
                  <a:pt x="0" y="1171069"/>
                </a:lnTo>
                <a:lnTo>
                  <a:pt x="4758" y="1218272"/>
                </a:lnTo>
                <a:lnTo>
                  <a:pt x="18406" y="1262238"/>
                </a:lnTo>
                <a:lnTo>
                  <a:pt x="40000" y="1302023"/>
                </a:lnTo>
                <a:lnTo>
                  <a:pt x="68600" y="1336687"/>
                </a:lnTo>
                <a:lnTo>
                  <a:pt x="103264" y="1365287"/>
                </a:lnTo>
                <a:lnTo>
                  <a:pt x="143050" y="1386882"/>
                </a:lnTo>
                <a:lnTo>
                  <a:pt x="187015" y="1400529"/>
                </a:lnTo>
                <a:lnTo>
                  <a:pt x="234218" y="1405288"/>
                </a:lnTo>
                <a:lnTo>
                  <a:pt x="2039559" y="1405288"/>
                </a:lnTo>
                <a:lnTo>
                  <a:pt x="2086762" y="1400529"/>
                </a:lnTo>
                <a:lnTo>
                  <a:pt x="2130727" y="1386882"/>
                </a:lnTo>
                <a:lnTo>
                  <a:pt x="2170512" y="1365287"/>
                </a:lnTo>
                <a:lnTo>
                  <a:pt x="2205175" y="1336687"/>
                </a:lnTo>
                <a:lnTo>
                  <a:pt x="2233775" y="1302023"/>
                </a:lnTo>
                <a:lnTo>
                  <a:pt x="2255370" y="1262238"/>
                </a:lnTo>
                <a:lnTo>
                  <a:pt x="2269017" y="1218272"/>
                </a:lnTo>
                <a:lnTo>
                  <a:pt x="2273776" y="1171069"/>
                </a:lnTo>
                <a:lnTo>
                  <a:pt x="2273776" y="234218"/>
                </a:lnTo>
                <a:lnTo>
                  <a:pt x="2269017" y="187015"/>
                </a:lnTo>
                <a:lnTo>
                  <a:pt x="2255370" y="143050"/>
                </a:lnTo>
                <a:lnTo>
                  <a:pt x="2233775" y="103265"/>
                </a:lnTo>
                <a:lnTo>
                  <a:pt x="2205175" y="68601"/>
                </a:lnTo>
                <a:lnTo>
                  <a:pt x="2170512" y="40001"/>
                </a:lnTo>
                <a:lnTo>
                  <a:pt x="2130727" y="18406"/>
                </a:lnTo>
                <a:lnTo>
                  <a:pt x="2086762" y="4758"/>
                </a:lnTo>
                <a:lnTo>
                  <a:pt x="2039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56400" y="3975539"/>
            <a:ext cx="3041331" cy="89006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9648" y="3539496"/>
            <a:ext cx="1406752" cy="1252574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38972" y="3208113"/>
            <a:ext cx="1039529" cy="51621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/>
            <a:fld id="{8F5A7587-D391-4C3E-BCD0-2D4C0C8489E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10/27/2025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/>
            <a:fld id="{42A05F6C-EADF-4953-8EA7-219D40561CA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922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/>
            <a:fld id="{8F5A7587-D391-4C3E-BCD0-2D4C0C8489E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10/27/2025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/>
            <a:fld id="{42A05F6C-EADF-4953-8EA7-219D40561CA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376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/>
            <a:fld id="{8F5A7587-D391-4C3E-BCD0-2D4C0C8489E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10/27/2025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/>
            <a:fld id="{42A05F6C-EADF-4953-8EA7-219D40561CA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066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/>
            <a:fld id="{8F5A7587-D391-4C3E-BCD0-2D4C0C8489E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10/27/2025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/>
            <a:fld id="{42A05F6C-EADF-4953-8EA7-219D40561CA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756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5280" y="122427"/>
            <a:ext cx="8508365" cy="12186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0022" y="3261867"/>
            <a:ext cx="7856855" cy="196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rtl="0"/>
            <a:fld id="{8F5A7587-D391-4C3E-BCD0-2D4C0C8489E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10/27/2025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rtl="0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rtl="0"/>
            <a:fld id="{42A05F6C-EADF-4953-8EA7-219D40561CA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037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9" Type="http://schemas.openxmlformats.org/officeDocument/2006/relationships/image" Target="../media/image59.png"/><Relationship Id="rId21" Type="http://schemas.openxmlformats.org/officeDocument/2006/relationships/image" Target="../media/image41.png"/><Relationship Id="rId34" Type="http://schemas.openxmlformats.org/officeDocument/2006/relationships/image" Target="../media/image54.png"/><Relationship Id="rId42" Type="http://schemas.openxmlformats.org/officeDocument/2006/relationships/image" Target="../media/image62.png"/><Relationship Id="rId47" Type="http://schemas.openxmlformats.org/officeDocument/2006/relationships/image" Target="../media/image67.png"/><Relationship Id="rId50" Type="http://schemas.openxmlformats.org/officeDocument/2006/relationships/image" Target="../media/image70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29" Type="http://schemas.openxmlformats.org/officeDocument/2006/relationships/image" Target="../media/image49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32" Type="http://schemas.openxmlformats.org/officeDocument/2006/relationships/image" Target="../media/image52.png"/><Relationship Id="rId37" Type="http://schemas.openxmlformats.org/officeDocument/2006/relationships/image" Target="../media/image57.png"/><Relationship Id="rId40" Type="http://schemas.openxmlformats.org/officeDocument/2006/relationships/image" Target="../media/image60.png"/><Relationship Id="rId45" Type="http://schemas.openxmlformats.org/officeDocument/2006/relationships/image" Target="../media/image65.png"/><Relationship Id="rId53" Type="http://schemas.openxmlformats.org/officeDocument/2006/relationships/image" Target="../media/image73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31" Type="http://schemas.openxmlformats.org/officeDocument/2006/relationships/image" Target="../media/image51.png"/><Relationship Id="rId44" Type="http://schemas.openxmlformats.org/officeDocument/2006/relationships/image" Target="../media/image64.png"/><Relationship Id="rId52" Type="http://schemas.openxmlformats.org/officeDocument/2006/relationships/image" Target="../media/image72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Relationship Id="rId30" Type="http://schemas.openxmlformats.org/officeDocument/2006/relationships/image" Target="../media/image50.png"/><Relationship Id="rId35" Type="http://schemas.openxmlformats.org/officeDocument/2006/relationships/image" Target="../media/image55.png"/><Relationship Id="rId43" Type="http://schemas.openxmlformats.org/officeDocument/2006/relationships/image" Target="../media/image63.png"/><Relationship Id="rId48" Type="http://schemas.openxmlformats.org/officeDocument/2006/relationships/image" Target="../media/image68.png"/><Relationship Id="rId8" Type="http://schemas.openxmlformats.org/officeDocument/2006/relationships/image" Target="../media/image28.png"/><Relationship Id="rId51" Type="http://schemas.openxmlformats.org/officeDocument/2006/relationships/image" Target="../media/image71.png"/><Relationship Id="rId3" Type="http://schemas.openxmlformats.org/officeDocument/2006/relationships/image" Target="../media/image23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33" Type="http://schemas.openxmlformats.org/officeDocument/2006/relationships/image" Target="../media/image53.png"/><Relationship Id="rId38" Type="http://schemas.openxmlformats.org/officeDocument/2006/relationships/image" Target="../media/image58.png"/><Relationship Id="rId46" Type="http://schemas.openxmlformats.org/officeDocument/2006/relationships/image" Target="../media/image66.png"/><Relationship Id="rId20" Type="http://schemas.openxmlformats.org/officeDocument/2006/relationships/image" Target="../media/image40.png"/><Relationship Id="rId41" Type="http://schemas.openxmlformats.org/officeDocument/2006/relationships/image" Target="../media/image61.png"/><Relationship Id="rId54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36" Type="http://schemas.openxmlformats.org/officeDocument/2006/relationships/image" Target="../media/image56.png"/><Relationship Id="rId49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hare.google/RCPEipgtXr7WDTUxU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garlandscience30308032/review/189178292/e65125c3e8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hyperlink" Target="https://www.nature.com/articles/srep16317/figures/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ature.com/srep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youtu.be/N2x5b5qGxis" TargetMode="External"/><Relationship Id="rId4" Type="http://schemas.openxmlformats.org/officeDocument/2006/relationships/image" Target="../media/image11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304801" y="2479548"/>
            <a:ext cx="8458200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 algn="ctr">
              <a:lnSpc>
                <a:spcPct val="100000"/>
              </a:lnSpc>
              <a:spcBef>
                <a:spcPts val="100"/>
              </a:spcBef>
            </a:pPr>
            <a:r>
              <a:rPr sz="4400" spc="-25" dirty="0" smtClean="0"/>
              <a:t>Tumor</a:t>
            </a:r>
            <a:r>
              <a:rPr sz="4400" spc="-220" dirty="0" smtClean="0"/>
              <a:t> </a:t>
            </a:r>
            <a:r>
              <a:rPr sz="4400" spc="-10" dirty="0" smtClean="0"/>
              <a:t>Microenvironment</a:t>
            </a:r>
            <a:r>
              <a:rPr lang="en-US" sz="4400" spc="-10" dirty="0" smtClean="0"/>
              <a:t>-</a:t>
            </a:r>
            <a:br>
              <a:rPr lang="en-US" sz="4400" spc="-10" dirty="0" smtClean="0"/>
            </a:br>
            <a:r>
              <a:rPr lang="en-US" sz="4400" spc="-10" dirty="0" smtClean="0"/>
              <a:t> What cells play roles</a:t>
            </a:r>
            <a:endParaRPr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78731" y="330708"/>
            <a:ext cx="6598284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5" dirty="0"/>
              <a:t>The</a:t>
            </a:r>
            <a:r>
              <a:rPr spc="-180" dirty="0"/>
              <a:t> </a:t>
            </a:r>
            <a:r>
              <a:rPr spc="-90" dirty="0"/>
              <a:t>Tumor</a:t>
            </a:r>
            <a:r>
              <a:rPr spc="-170" dirty="0"/>
              <a:t> </a:t>
            </a:r>
            <a:r>
              <a:rPr spc="-105" dirty="0"/>
              <a:t>Microenvironment</a:t>
            </a:r>
            <a:r>
              <a:rPr spc="-170" dirty="0"/>
              <a:t> </a:t>
            </a:r>
            <a:r>
              <a:rPr spc="-45" dirty="0"/>
              <a:t>(TME)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136776" y="1831892"/>
            <a:ext cx="1393825" cy="911225"/>
            <a:chOff x="2136776" y="1831892"/>
            <a:chExt cx="1393825" cy="911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36776" y="1831892"/>
              <a:ext cx="1393824" cy="9112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89504" y="2194559"/>
              <a:ext cx="484631" cy="41452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890875" y="2195582"/>
              <a:ext cx="483234" cy="410845"/>
            </a:xfrm>
            <a:custGeom>
              <a:avLst/>
              <a:gdLst/>
              <a:ahLst/>
              <a:cxnLst/>
              <a:rect l="l" t="t" r="r" b="b"/>
              <a:pathLst>
                <a:path w="483235" h="410844">
                  <a:moveTo>
                    <a:pt x="0" y="205414"/>
                  </a:moveTo>
                  <a:lnTo>
                    <a:pt x="4907" y="164016"/>
                  </a:lnTo>
                  <a:lnTo>
                    <a:pt x="18981" y="125457"/>
                  </a:lnTo>
                  <a:lnTo>
                    <a:pt x="41251" y="90565"/>
                  </a:lnTo>
                  <a:lnTo>
                    <a:pt x="70746" y="60164"/>
                  </a:lnTo>
                  <a:lnTo>
                    <a:pt x="106493" y="35081"/>
                  </a:lnTo>
                  <a:lnTo>
                    <a:pt x="147522" y="16142"/>
                  </a:lnTo>
                  <a:lnTo>
                    <a:pt x="192862" y="4173"/>
                  </a:lnTo>
                  <a:lnTo>
                    <a:pt x="241542" y="0"/>
                  </a:lnTo>
                  <a:lnTo>
                    <a:pt x="290221" y="4173"/>
                  </a:lnTo>
                  <a:lnTo>
                    <a:pt x="335561" y="16142"/>
                  </a:lnTo>
                  <a:lnTo>
                    <a:pt x="376590" y="35081"/>
                  </a:lnTo>
                  <a:lnTo>
                    <a:pt x="412337" y="60164"/>
                  </a:lnTo>
                  <a:lnTo>
                    <a:pt x="441832" y="90565"/>
                  </a:lnTo>
                  <a:lnTo>
                    <a:pt x="464102" y="125457"/>
                  </a:lnTo>
                  <a:lnTo>
                    <a:pt x="478176" y="164016"/>
                  </a:lnTo>
                  <a:lnTo>
                    <a:pt x="483084" y="205414"/>
                  </a:lnTo>
                  <a:lnTo>
                    <a:pt x="478176" y="246812"/>
                  </a:lnTo>
                  <a:lnTo>
                    <a:pt x="464102" y="285371"/>
                  </a:lnTo>
                  <a:lnTo>
                    <a:pt x="441832" y="320263"/>
                  </a:lnTo>
                  <a:lnTo>
                    <a:pt x="412337" y="350664"/>
                  </a:lnTo>
                  <a:lnTo>
                    <a:pt x="376590" y="375747"/>
                  </a:lnTo>
                  <a:lnTo>
                    <a:pt x="335561" y="394686"/>
                  </a:lnTo>
                  <a:lnTo>
                    <a:pt x="290221" y="406655"/>
                  </a:lnTo>
                  <a:lnTo>
                    <a:pt x="241542" y="410829"/>
                  </a:lnTo>
                  <a:lnTo>
                    <a:pt x="192862" y="406655"/>
                  </a:lnTo>
                  <a:lnTo>
                    <a:pt x="147522" y="394686"/>
                  </a:lnTo>
                  <a:lnTo>
                    <a:pt x="106493" y="375747"/>
                  </a:lnTo>
                  <a:lnTo>
                    <a:pt x="70746" y="350664"/>
                  </a:lnTo>
                  <a:lnTo>
                    <a:pt x="41251" y="320263"/>
                  </a:lnTo>
                  <a:lnTo>
                    <a:pt x="18981" y="285371"/>
                  </a:lnTo>
                  <a:lnTo>
                    <a:pt x="4907" y="246812"/>
                  </a:lnTo>
                  <a:lnTo>
                    <a:pt x="0" y="205414"/>
                  </a:lnTo>
                  <a:close/>
                </a:path>
              </a:pathLst>
            </a:custGeom>
            <a:ln w="19050">
              <a:solidFill>
                <a:srgbClr val="FF6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87040" y="2304287"/>
              <a:ext cx="225551" cy="21945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81910" y="2298273"/>
              <a:ext cx="234532" cy="2312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67712" y="2008631"/>
              <a:ext cx="487680" cy="41452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270737" y="2009377"/>
              <a:ext cx="483234" cy="410845"/>
            </a:xfrm>
            <a:custGeom>
              <a:avLst/>
              <a:gdLst/>
              <a:ahLst/>
              <a:cxnLst/>
              <a:rect l="l" t="t" r="r" b="b"/>
              <a:pathLst>
                <a:path w="483235" h="410844">
                  <a:moveTo>
                    <a:pt x="0" y="205414"/>
                  </a:moveTo>
                  <a:lnTo>
                    <a:pt x="4907" y="164016"/>
                  </a:lnTo>
                  <a:lnTo>
                    <a:pt x="18981" y="125457"/>
                  </a:lnTo>
                  <a:lnTo>
                    <a:pt x="41251" y="90565"/>
                  </a:lnTo>
                  <a:lnTo>
                    <a:pt x="70746" y="60164"/>
                  </a:lnTo>
                  <a:lnTo>
                    <a:pt x="106493" y="35081"/>
                  </a:lnTo>
                  <a:lnTo>
                    <a:pt x="147522" y="16142"/>
                  </a:lnTo>
                  <a:lnTo>
                    <a:pt x="192862" y="4173"/>
                  </a:lnTo>
                  <a:lnTo>
                    <a:pt x="241542" y="0"/>
                  </a:lnTo>
                  <a:lnTo>
                    <a:pt x="290221" y="4173"/>
                  </a:lnTo>
                  <a:lnTo>
                    <a:pt x="335561" y="16142"/>
                  </a:lnTo>
                  <a:lnTo>
                    <a:pt x="376590" y="35081"/>
                  </a:lnTo>
                  <a:lnTo>
                    <a:pt x="412337" y="60164"/>
                  </a:lnTo>
                  <a:lnTo>
                    <a:pt x="441832" y="90565"/>
                  </a:lnTo>
                  <a:lnTo>
                    <a:pt x="464102" y="125457"/>
                  </a:lnTo>
                  <a:lnTo>
                    <a:pt x="478176" y="164016"/>
                  </a:lnTo>
                  <a:lnTo>
                    <a:pt x="483084" y="205414"/>
                  </a:lnTo>
                  <a:lnTo>
                    <a:pt x="478176" y="246812"/>
                  </a:lnTo>
                  <a:lnTo>
                    <a:pt x="464102" y="285371"/>
                  </a:lnTo>
                  <a:lnTo>
                    <a:pt x="441832" y="320263"/>
                  </a:lnTo>
                  <a:lnTo>
                    <a:pt x="412337" y="350664"/>
                  </a:lnTo>
                  <a:lnTo>
                    <a:pt x="376590" y="375747"/>
                  </a:lnTo>
                  <a:lnTo>
                    <a:pt x="335561" y="394686"/>
                  </a:lnTo>
                  <a:lnTo>
                    <a:pt x="290221" y="406655"/>
                  </a:lnTo>
                  <a:lnTo>
                    <a:pt x="241542" y="410829"/>
                  </a:lnTo>
                  <a:lnTo>
                    <a:pt x="192862" y="406655"/>
                  </a:lnTo>
                  <a:lnTo>
                    <a:pt x="147522" y="394686"/>
                  </a:lnTo>
                  <a:lnTo>
                    <a:pt x="106493" y="375747"/>
                  </a:lnTo>
                  <a:lnTo>
                    <a:pt x="70746" y="350664"/>
                  </a:lnTo>
                  <a:lnTo>
                    <a:pt x="41251" y="320263"/>
                  </a:lnTo>
                  <a:lnTo>
                    <a:pt x="18981" y="285371"/>
                  </a:lnTo>
                  <a:lnTo>
                    <a:pt x="4907" y="246812"/>
                  </a:lnTo>
                  <a:lnTo>
                    <a:pt x="0" y="205414"/>
                  </a:lnTo>
                  <a:close/>
                </a:path>
              </a:pathLst>
            </a:custGeom>
            <a:ln w="19050">
              <a:solidFill>
                <a:srgbClr val="FF6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65248" y="2118359"/>
              <a:ext cx="225551" cy="21945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61770" y="2112068"/>
              <a:ext cx="234532" cy="2312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09088" y="1996439"/>
              <a:ext cx="679703" cy="57607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609372" y="1996937"/>
              <a:ext cx="676910" cy="575945"/>
            </a:xfrm>
            <a:custGeom>
              <a:avLst/>
              <a:gdLst/>
              <a:ahLst/>
              <a:cxnLst/>
              <a:rect l="l" t="t" r="r" b="b"/>
              <a:pathLst>
                <a:path w="676910" h="575944">
                  <a:moveTo>
                    <a:pt x="0" y="287680"/>
                  </a:moveTo>
                  <a:lnTo>
                    <a:pt x="3667" y="245169"/>
                  </a:lnTo>
                  <a:lnTo>
                    <a:pt x="14322" y="204594"/>
                  </a:lnTo>
                  <a:lnTo>
                    <a:pt x="31439" y="166401"/>
                  </a:lnTo>
                  <a:lnTo>
                    <a:pt x="54497" y="131035"/>
                  </a:lnTo>
                  <a:lnTo>
                    <a:pt x="82972" y="98940"/>
                  </a:lnTo>
                  <a:lnTo>
                    <a:pt x="116341" y="70563"/>
                  </a:lnTo>
                  <a:lnTo>
                    <a:pt x="154080" y="46347"/>
                  </a:lnTo>
                  <a:lnTo>
                    <a:pt x="195665" y="26737"/>
                  </a:lnTo>
                  <a:lnTo>
                    <a:pt x="240575" y="12180"/>
                  </a:lnTo>
                  <a:lnTo>
                    <a:pt x="288285" y="3119"/>
                  </a:lnTo>
                  <a:lnTo>
                    <a:pt x="338273" y="0"/>
                  </a:lnTo>
                  <a:lnTo>
                    <a:pt x="388261" y="3119"/>
                  </a:lnTo>
                  <a:lnTo>
                    <a:pt x="435971" y="12180"/>
                  </a:lnTo>
                  <a:lnTo>
                    <a:pt x="480881" y="26737"/>
                  </a:lnTo>
                  <a:lnTo>
                    <a:pt x="522466" y="46347"/>
                  </a:lnTo>
                  <a:lnTo>
                    <a:pt x="560205" y="70563"/>
                  </a:lnTo>
                  <a:lnTo>
                    <a:pt x="593574" y="98940"/>
                  </a:lnTo>
                  <a:lnTo>
                    <a:pt x="622049" y="131035"/>
                  </a:lnTo>
                  <a:lnTo>
                    <a:pt x="645107" y="166401"/>
                  </a:lnTo>
                  <a:lnTo>
                    <a:pt x="662224" y="204594"/>
                  </a:lnTo>
                  <a:lnTo>
                    <a:pt x="672879" y="245169"/>
                  </a:lnTo>
                  <a:lnTo>
                    <a:pt x="676547" y="287680"/>
                  </a:lnTo>
                  <a:lnTo>
                    <a:pt x="672879" y="330191"/>
                  </a:lnTo>
                  <a:lnTo>
                    <a:pt x="662224" y="370766"/>
                  </a:lnTo>
                  <a:lnTo>
                    <a:pt x="645107" y="408959"/>
                  </a:lnTo>
                  <a:lnTo>
                    <a:pt x="622049" y="444325"/>
                  </a:lnTo>
                  <a:lnTo>
                    <a:pt x="593574" y="476420"/>
                  </a:lnTo>
                  <a:lnTo>
                    <a:pt x="560205" y="504797"/>
                  </a:lnTo>
                  <a:lnTo>
                    <a:pt x="522466" y="529013"/>
                  </a:lnTo>
                  <a:lnTo>
                    <a:pt x="480881" y="548623"/>
                  </a:lnTo>
                  <a:lnTo>
                    <a:pt x="435971" y="563180"/>
                  </a:lnTo>
                  <a:lnTo>
                    <a:pt x="388261" y="572241"/>
                  </a:lnTo>
                  <a:lnTo>
                    <a:pt x="338273" y="575361"/>
                  </a:lnTo>
                  <a:lnTo>
                    <a:pt x="288285" y="572241"/>
                  </a:lnTo>
                  <a:lnTo>
                    <a:pt x="240575" y="563180"/>
                  </a:lnTo>
                  <a:lnTo>
                    <a:pt x="195665" y="548623"/>
                  </a:lnTo>
                  <a:lnTo>
                    <a:pt x="154080" y="529013"/>
                  </a:lnTo>
                  <a:lnTo>
                    <a:pt x="116341" y="504797"/>
                  </a:lnTo>
                  <a:lnTo>
                    <a:pt x="82972" y="476420"/>
                  </a:lnTo>
                  <a:lnTo>
                    <a:pt x="54497" y="444325"/>
                  </a:lnTo>
                  <a:lnTo>
                    <a:pt x="31439" y="408959"/>
                  </a:lnTo>
                  <a:lnTo>
                    <a:pt x="14322" y="370766"/>
                  </a:lnTo>
                  <a:lnTo>
                    <a:pt x="3667" y="330191"/>
                  </a:lnTo>
                  <a:lnTo>
                    <a:pt x="0" y="287680"/>
                  </a:lnTo>
                  <a:close/>
                </a:path>
              </a:pathLst>
            </a:custGeom>
            <a:ln w="19050">
              <a:solidFill>
                <a:srgbClr val="FF6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743200" y="2148839"/>
              <a:ext cx="313944" cy="30784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745756" y="2149648"/>
              <a:ext cx="311150" cy="306070"/>
            </a:xfrm>
            <a:custGeom>
              <a:avLst/>
              <a:gdLst/>
              <a:ahLst/>
              <a:cxnLst/>
              <a:rect l="l" t="t" r="r" b="b"/>
              <a:pathLst>
                <a:path w="311150" h="306069">
                  <a:moveTo>
                    <a:pt x="0" y="153003"/>
                  </a:moveTo>
                  <a:lnTo>
                    <a:pt x="7919" y="104642"/>
                  </a:lnTo>
                  <a:lnTo>
                    <a:pt x="29970" y="62641"/>
                  </a:lnTo>
                  <a:lnTo>
                    <a:pt x="63596" y="29520"/>
                  </a:lnTo>
                  <a:lnTo>
                    <a:pt x="106237" y="7800"/>
                  </a:lnTo>
                  <a:lnTo>
                    <a:pt x="155335" y="0"/>
                  </a:lnTo>
                  <a:lnTo>
                    <a:pt x="204432" y="7800"/>
                  </a:lnTo>
                  <a:lnTo>
                    <a:pt x="247073" y="29520"/>
                  </a:lnTo>
                  <a:lnTo>
                    <a:pt x="280699" y="62641"/>
                  </a:lnTo>
                  <a:lnTo>
                    <a:pt x="302750" y="104642"/>
                  </a:lnTo>
                  <a:lnTo>
                    <a:pt x="310670" y="153003"/>
                  </a:lnTo>
                  <a:lnTo>
                    <a:pt x="302750" y="201364"/>
                  </a:lnTo>
                  <a:lnTo>
                    <a:pt x="280699" y="243365"/>
                  </a:lnTo>
                  <a:lnTo>
                    <a:pt x="247073" y="276486"/>
                  </a:lnTo>
                  <a:lnTo>
                    <a:pt x="204432" y="298206"/>
                  </a:lnTo>
                  <a:lnTo>
                    <a:pt x="155335" y="306007"/>
                  </a:lnTo>
                  <a:lnTo>
                    <a:pt x="106237" y="298206"/>
                  </a:lnTo>
                  <a:lnTo>
                    <a:pt x="63596" y="276486"/>
                  </a:lnTo>
                  <a:lnTo>
                    <a:pt x="29970" y="243365"/>
                  </a:lnTo>
                  <a:lnTo>
                    <a:pt x="7919" y="201364"/>
                  </a:lnTo>
                  <a:lnTo>
                    <a:pt x="0" y="153003"/>
                  </a:lnTo>
                  <a:close/>
                </a:path>
              </a:pathLst>
            </a:custGeom>
            <a:ln w="12700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01824" y="2072639"/>
              <a:ext cx="679704" cy="57912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401953" y="2075228"/>
              <a:ext cx="676910" cy="575945"/>
            </a:xfrm>
            <a:custGeom>
              <a:avLst/>
              <a:gdLst/>
              <a:ahLst/>
              <a:cxnLst/>
              <a:rect l="l" t="t" r="r" b="b"/>
              <a:pathLst>
                <a:path w="676910" h="575944">
                  <a:moveTo>
                    <a:pt x="0" y="287680"/>
                  </a:moveTo>
                  <a:lnTo>
                    <a:pt x="3667" y="245169"/>
                  </a:lnTo>
                  <a:lnTo>
                    <a:pt x="14322" y="204594"/>
                  </a:lnTo>
                  <a:lnTo>
                    <a:pt x="31439" y="166401"/>
                  </a:lnTo>
                  <a:lnTo>
                    <a:pt x="54497" y="131035"/>
                  </a:lnTo>
                  <a:lnTo>
                    <a:pt x="82972" y="98940"/>
                  </a:lnTo>
                  <a:lnTo>
                    <a:pt x="116341" y="70563"/>
                  </a:lnTo>
                  <a:lnTo>
                    <a:pt x="154080" y="46347"/>
                  </a:lnTo>
                  <a:lnTo>
                    <a:pt x="195665" y="26737"/>
                  </a:lnTo>
                  <a:lnTo>
                    <a:pt x="240575" y="12180"/>
                  </a:lnTo>
                  <a:lnTo>
                    <a:pt x="288285" y="3119"/>
                  </a:lnTo>
                  <a:lnTo>
                    <a:pt x="338273" y="0"/>
                  </a:lnTo>
                  <a:lnTo>
                    <a:pt x="388261" y="3119"/>
                  </a:lnTo>
                  <a:lnTo>
                    <a:pt x="435971" y="12180"/>
                  </a:lnTo>
                  <a:lnTo>
                    <a:pt x="480881" y="26737"/>
                  </a:lnTo>
                  <a:lnTo>
                    <a:pt x="522466" y="46347"/>
                  </a:lnTo>
                  <a:lnTo>
                    <a:pt x="560205" y="70563"/>
                  </a:lnTo>
                  <a:lnTo>
                    <a:pt x="593574" y="98940"/>
                  </a:lnTo>
                  <a:lnTo>
                    <a:pt x="622049" y="131035"/>
                  </a:lnTo>
                  <a:lnTo>
                    <a:pt x="645107" y="166401"/>
                  </a:lnTo>
                  <a:lnTo>
                    <a:pt x="662224" y="204594"/>
                  </a:lnTo>
                  <a:lnTo>
                    <a:pt x="672879" y="245169"/>
                  </a:lnTo>
                  <a:lnTo>
                    <a:pt x="676547" y="287680"/>
                  </a:lnTo>
                  <a:lnTo>
                    <a:pt x="672879" y="330191"/>
                  </a:lnTo>
                  <a:lnTo>
                    <a:pt x="662224" y="370766"/>
                  </a:lnTo>
                  <a:lnTo>
                    <a:pt x="645107" y="408959"/>
                  </a:lnTo>
                  <a:lnTo>
                    <a:pt x="622049" y="444325"/>
                  </a:lnTo>
                  <a:lnTo>
                    <a:pt x="593574" y="476420"/>
                  </a:lnTo>
                  <a:lnTo>
                    <a:pt x="560205" y="504797"/>
                  </a:lnTo>
                  <a:lnTo>
                    <a:pt x="522466" y="529013"/>
                  </a:lnTo>
                  <a:lnTo>
                    <a:pt x="480881" y="548623"/>
                  </a:lnTo>
                  <a:lnTo>
                    <a:pt x="435971" y="563180"/>
                  </a:lnTo>
                  <a:lnTo>
                    <a:pt x="388261" y="572241"/>
                  </a:lnTo>
                  <a:lnTo>
                    <a:pt x="338273" y="575361"/>
                  </a:lnTo>
                  <a:lnTo>
                    <a:pt x="288285" y="572241"/>
                  </a:lnTo>
                  <a:lnTo>
                    <a:pt x="240575" y="563180"/>
                  </a:lnTo>
                  <a:lnTo>
                    <a:pt x="195665" y="548623"/>
                  </a:lnTo>
                  <a:lnTo>
                    <a:pt x="154080" y="529013"/>
                  </a:lnTo>
                  <a:lnTo>
                    <a:pt x="116341" y="504797"/>
                  </a:lnTo>
                  <a:lnTo>
                    <a:pt x="82972" y="476420"/>
                  </a:lnTo>
                  <a:lnTo>
                    <a:pt x="54497" y="444325"/>
                  </a:lnTo>
                  <a:lnTo>
                    <a:pt x="31439" y="408959"/>
                  </a:lnTo>
                  <a:lnTo>
                    <a:pt x="14322" y="370766"/>
                  </a:lnTo>
                  <a:lnTo>
                    <a:pt x="3667" y="330191"/>
                  </a:lnTo>
                  <a:lnTo>
                    <a:pt x="0" y="287680"/>
                  </a:lnTo>
                  <a:close/>
                </a:path>
              </a:pathLst>
            </a:custGeom>
            <a:ln w="19050">
              <a:solidFill>
                <a:srgbClr val="FF6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35936" y="2225039"/>
              <a:ext cx="313944" cy="31089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538336" y="2227939"/>
              <a:ext cx="311150" cy="306070"/>
            </a:xfrm>
            <a:custGeom>
              <a:avLst/>
              <a:gdLst/>
              <a:ahLst/>
              <a:cxnLst/>
              <a:rect l="l" t="t" r="r" b="b"/>
              <a:pathLst>
                <a:path w="311150" h="306069">
                  <a:moveTo>
                    <a:pt x="0" y="153003"/>
                  </a:moveTo>
                  <a:lnTo>
                    <a:pt x="7919" y="104642"/>
                  </a:lnTo>
                  <a:lnTo>
                    <a:pt x="29970" y="62641"/>
                  </a:lnTo>
                  <a:lnTo>
                    <a:pt x="63596" y="29520"/>
                  </a:lnTo>
                  <a:lnTo>
                    <a:pt x="106237" y="7800"/>
                  </a:lnTo>
                  <a:lnTo>
                    <a:pt x="155335" y="0"/>
                  </a:lnTo>
                  <a:lnTo>
                    <a:pt x="204432" y="7800"/>
                  </a:lnTo>
                  <a:lnTo>
                    <a:pt x="247073" y="29520"/>
                  </a:lnTo>
                  <a:lnTo>
                    <a:pt x="280699" y="62641"/>
                  </a:lnTo>
                  <a:lnTo>
                    <a:pt x="302750" y="104642"/>
                  </a:lnTo>
                  <a:lnTo>
                    <a:pt x="310670" y="153003"/>
                  </a:lnTo>
                  <a:lnTo>
                    <a:pt x="302750" y="201364"/>
                  </a:lnTo>
                  <a:lnTo>
                    <a:pt x="280699" y="243365"/>
                  </a:lnTo>
                  <a:lnTo>
                    <a:pt x="247073" y="276486"/>
                  </a:lnTo>
                  <a:lnTo>
                    <a:pt x="204432" y="298206"/>
                  </a:lnTo>
                  <a:lnTo>
                    <a:pt x="155335" y="306007"/>
                  </a:lnTo>
                  <a:lnTo>
                    <a:pt x="106237" y="298206"/>
                  </a:lnTo>
                  <a:lnTo>
                    <a:pt x="63596" y="276486"/>
                  </a:lnTo>
                  <a:lnTo>
                    <a:pt x="29970" y="243365"/>
                  </a:lnTo>
                  <a:lnTo>
                    <a:pt x="7919" y="201364"/>
                  </a:lnTo>
                  <a:lnTo>
                    <a:pt x="0" y="153003"/>
                  </a:lnTo>
                  <a:close/>
                </a:path>
              </a:pathLst>
            </a:custGeom>
            <a:ln w="12700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4817315" y="1642981"/>
            <a:ext cx="2190115" cy="1289050"/>
            <a:chOff x="4817315" y="1642981"/>
            <a:chExt cx="2190115" cy="1289050"/>
          </a:xfrm>
        </p:grpSpPr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817315" y="1642981"/>
              <a:ext cx="2189909" cy="128905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568695" y="2090928"/>
              <a:ext cx="487679" cy="41452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571515" y="2093832"/>
              <a:ext cx="483234" cy="411480"/>
            </a:xfrm>
            <a:custGeom>
              <a:avLst/>
              <a:gdLst/>
              <a:ahLst/>
              <a:cxnLst/>
              <a:rect l="l" t="t" r="r" b="b"/>
              <a:pathLst>
                <a:path w="483235" h="411480">
                  <a:moveTo>
                    <a:pt x="0" y="205606"/>
                  </a:moveTo>
                  <a:lnTo>
                    <a:pt x="4907" y="164169"/>
                  </a:lnTo>
                  <a:lnTo>
                    <a:pt x="18984" y="125575"/>
                  </a:lnTo>
                  <a:lnTo>
                    <a:pt x="41256" y="90649"/>
                  </a:lnTo>
                  <a:lnTo>
                    <a:pt x="70755" y="60220"/>
                  </a:lnTo>
                  <a:lnTo>
                    <a:pt x="106507" y="35114"/>
                  </a:lnTo>
                  <a:lnTo>
                    <a:pt x="147542" y="16157"/>
                  </a:lnTo>
                  <a:lnTo>
                    <a:pt x="192888" y="4177"/>
                  </a:lnTo>
                  <a:lnTo>
                    <a:pt x="241573" y="0"/>
                  </a:lnTo>
                  <a:lnTo>
                    <a:pt x="290258" y="4177"/>
                  </a:lnTo>
                  <a:lnTo>
                    <a:pt x="335604" y="16157"/>
                  </a:lnTo>
                  <a:lnTo>
                    <a:pt x="376639" y="35114"/>
                  </a:lnTo>
                  <a:lnTo>
                    <a:pt x="412391" y="60220"/>
                  </a:lnTo>
                  <a:lnTo>
                    <a:pt x="441890" y="90649"/>
                  </a:lnTo>
                  <a:lnTo>
                    <a:pt x="464162" y="125575"/>
                  </a:lnTo>
                  <a:lnTo>
                    <a:pt x="478239" y="164169"/>
                  </a:lnTo>
                  <a:lnTo>
                    <a:pt x="483147" y="205606"/>
                  </a:lnTo>
                  <a:lnTo>
                    <a:pt x="478239" y="247043"/>
                  </a:lnTo>
                  <a:lnTo>
                    <a:pt x="464162" y="285637"/>
                  </a:lnTo>
                  <a:lnTo>
                    <a:pt x="441890" y="320563"/>
                  </a:lnTo>
                  <a:lnTo>
                    <a:pt x="412391" y="350992"/>
                  </a:lnTo>
                  <a:lnTo>
                    <a:pt x="376639" y="376098"/>
                  </a:lnTo>
                  <a:lnTo>
                    <a:pt x="335604" y="395055"/>
                  </a:lnTo>
                  <a:lnTo>
                    <a:pt x="290258" y="407035"/>
                  </a:lnTo>
                  <a:lnTo>
                    <a:pt x="241573" y="411213"/>
                  </a:lnTo>
                  <a:lnTo>
                    <a:pt x="192888" y="407035"/>
                  </a:lnTo>
                  <a:lnTo>
                    <a:pt x="147542" y="395055"/>
                  </a:lnTo>
                  <a:lnTo>
                    <a:pt x="106507" y="376098"/>
                  </a:lnTo>
                  <a:lnTo>
                    <a:pt x="70755" y="350992"/>
                  </a:lnTo>
                  <a:lnTo>
                    <a:pt x="41256" y="320563"/>
                  </a:lnTo>
                  <a:lnTo>
                    <a:pt x="18984" y="285637"/>
                  </a:lnTo>
                  <a:lnTo>
                    <a:pt x="4907" y="247043"/>
                  </a:lnTo>
                  <a:lnTo>
                    <a:pt x="0" y="205606"/>
                  </a:lnTo>
                  <a:close/>
                </a:path>
              </a:pathLst>
            </a:custGeom>
            <a:ln w="19050">
              <a:solidFill>
                <a:srgbClr val="FF6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666231" y="2200656"/>
              <a:ext cx="225551" cy="22250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662560" y="2196625"/>
              <a:ext cx="234561" cy="23140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949951" y="1905000"/>
              <a:ext cx="484631" cy="414527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951295" y="1907453"/>
              <a:ext cx="483234" cy="411480"/>
            </a:xfrm>
            <a:custGeom>
              <a:avLst/>
              <a:gdLst/>
              <a:ahLst/>
              <a:cxnLst/>
              <a:rect l="l" t="t" r="r" b="b"/>
              <a:pathLst>
                <a:path w="483235" h="411480">
                  <a:moveTo>
                    <a:pt x="0" y="205606"/>
                  </a:moveTo>
                  <a:lnTo>
                    <a:pt x="4907" y="164169"/>
                  </a:lnTo>
                  <a:lnTo>
                    <a:pt x="18984" y="125575"/>
                  </a:lnTo>
                  <a:lnTo>
                    <a:pt x="41256" y="90649"/>
                  </a:lnTo>
                  <a:lnTo>
                    <a:pt x="70755" y="60220"/>
                  </a:lnTo>
                  <a:lnTo>
                    <a:pt x="106507" y="35114"/>
                  </a:lnTo>
                  <a:lnTo>
                    <a:pt x="147542" y="16157"/>
                  </a:lnTo>
                  <a:lnTo>
                    <a:pt x="192888" y="4177"/>
                  </a:lnTo>
                  <a:lnTo>
                    <a:pt x="241573" y="0"/>
                  </a:lnTo>
                  <a:lnTo>
                    <a:pt x="290258" y="4177"/>
                  </a:lnTo>
                  <a:lnTo>
                    <a:pt x="335604" y="16157"/>
                  </a:lnTo>
                  <a:lnTo>
                    <a:pt x="376639" y="35114"/>
                  </a:lnTo>
                  <a:lnTo>
                    <a:pt x="412391" y="60220"/>
                  </a:lnTo>
                  <a:lnTo>
                    <a:pt x="441890" y="90649"/>
                  </a:lnTo>
                  <a:lnTo>
                    <a:pt x="464162" y="125575"/>
                  </a:lnTo>
                  <a:lnTo>
                    <a:pt x="478239" y="164169"/>
                  </a:lnTo>
                  <a:lnTo>
                    <a:pt x="483147" y="205606"/>
                  </a:lnTo>
                  <a:lnTo>
                    <a:pt x="478239" y="247043"/>
                  </a:lnTo>
                  <a:lnTo>
                    <a:pt x="464162" y="285637"/>
                  </a:lnTo>
                  <a:lnTo>
                    <a:pt x="441890" y="320563"/>
                  </a:lnTo>
                  <a:lnTo>
                    <a:pt x="412391" y="350992"/>
                  </a:lnTo>
                  <a:lnTo>
                    <a:pt x="376639" y="376098"/>
                  </a:lnTo>
                  <a:lnTo>
                    <a:pt x="335604" y="395055"/>
                  </a:lnTo>
                  <a:lnTo>
                    <a:pt x="290258" y="407035"/>
                  </a:lnTo>
                  <a:lnTo>
                    <a:pt x="241573" y="411213"/>
                  </a:lnTo>
                  <a:lnTo>
                    <a:pt x="192888" y="407035"/>
                  </a:lnTo>
                  <a:lnTo>
                    <a:pt x="147542" y="395055"/>
                  </a:lnTo>
                  <a:lnTo>
                    <a:pt x="106507" y="376098"/>
                  </a:lnTo>
                  <a:lnTo>
                    <a:pt x="70755" y="350992"/>
                  </a:lnTo>
                  <a:lnTo>
                    <a:pt x="41256" y="320563"/>
                  </a:lnTo>
                  <a:lnTo>
                    <a:pt x="18984" y="285637"/>
                  </a:lnTo>
                  <a:lnTo>
                    <a:pt x="4907" y="247043"/>
                  </a:lnTo>
                  <a:lnTo>
                    <a:pt x="0" y="205606"/>
                  </a:lnTo>
                  <a:close/>
                </a:path>
              </a:pathLst>
            </a:custGeom>
            <a:ln w="19050">
              <a:solidFill>
                <a:srgbClr val="FF6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047487" y="2014728"/>
              <a:ext cx="225551" cy="22250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042340" y="2010247"/>
              <a:ext cx="234561" cy="23140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288279" y="1892808"/>
              <a:ext cx="679703" cy="579120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5289974" y="1895002"/>
              <a:ext cx="676910" cy="575945"/>
            </a:xfrm>
            <a:custGeom>
              <a:avLst/>
              <a:gdLst/>
              <a:ahLst/>
              <a:cxnLst/>
              <a:rect l="l" t="t" r="r" b="b"/>
              <a:pathLst>
                <a:path w="676910" h="575944">
                  <a:moveTo>
                    <a:pt x="0" y="287949"/>
                  </a:moveTo>
                  <a:lnTo>
                    <a:pt x="3668" y="245398"/>
                  </a:lnTo>
                  <a:lnTo>
                    <a:pt x="14324" y="204785"/>
                  </a:lnTo>
                  <a:lnTo>
                    <a:pt x="31444" y="166556"/>
                  </a:lnTo>
                  <a:lnTo>
                    <a:pt x="54505" y="131157"/>
                  </a:lnTo>
                  <a:lnTo>
                    <a:pt x="82983" y="99033"/>
                  </a:lnTo>
                  <a:lnTo>
                    <a:pt x="116356" y="70629"/>
                  </a:lnTo>
                  <a:lnTo>
                    <a:pt x="154100" y="46390"/>
                  </a:lnTo>
                  <a:lnTo>
                    <a:pt x="195691" y="26762"/>
                  </a:lnTo>
                  <a:lnTo>
                    <a:pt x="240606" y="12191"/>
                  </a:lnTo>
                  <a:lnTo>
                    <a:pt x="288323" y="3122"/>
                  </a:lnTo>
                  <a:lnTo>
                    <a:pt x="338317" y="0"/>
                  </a:lnTo>
                  <a:lnTo>
                    <a:pt x="388311" y="3122"/>
                  </a:lnTo>
                  <a:lnTo>
                    <a:pt x="436028" y="12191"/>
                  </a:lnTo>
                  <a:lnTo>
                    <a:pt x="480943" y="26762"/>
                  </a:lnTo>
                  <a:lnTo>
                    <a:pt x="522534" y="46390"/>
                  </a:lnTo>
                  <a:lnTo>
                    <a:pt x="560278" y="70629"/>
                  </a:lnTo>
                  <a:lnTo>
                    <a:pt x="593651" y="99033"/>
                  </a:lnTo>
                  <a:lnTo>
                    <a:pt x="622129" y="131157"/>
                  </a:lnTo>
                  <a:lnTo>
                    <a:pt x="645190" y="166556"/>
                  </a:lnTo>
                  <a:lnTo>
                    <a:pt x="662310" y="204785"/>
                  </a:lnTo>
                  <a:lnTo>
                    <a:pt x="672966" y="245398"/>
                  </a:lnTo>
                  <a:lnTo>
                    <a:pt x="676635" y="287949"/>
                  </a:lnTo>
                  <a:lnTo>
                    <a:pt x="672966" y="330499"/>
                  </a:lnTo>
                  <a:lnTo>
                    <a:pt x="662310" y="371112"/>
                  </a:lnTo>
                  <a:lnTo>
                    <a:pt x="645190" y="409341"/>
                  </a:lnTo>
                  <a:lnTo>
                    <a:pt x="622129" y="444740"/>
                  </a:lnTo>
                  <a:lnTo>
                    <a:pt x="593651" y="476864"/>
                  </a:lnTo>
                  <a:lnTo>
                    <a:pt x="560278" y="505268"/>
                  </a:lnTo>
                  <a:lnTo>
                    <a:pt x="522534" y="529507"/>
                  </a:lnTo>
                  <a:lnTo>
                    <a:pt x="480943" y="549135"/>
                  </a:lnTo>
                  <a:lnTo>
                    <a:pt x="436028" y="563706"/>
                  </a:lnTo>
                  <a:lnTo>
                    <a:pt x="388311" y="572775"/>
                  </a:lnTo>
                  <a:lnTo>
                    <a:pt x="338317" y="575898"/>
                  </a:lnTo>
                  <a:lnTo>
                    <a:pt x="288323" y="572775"/>
                  </a:lnTo>
                  <a:lnTo>
                    <a:pt x="240606" y="563706"/>
                  </a:lnTo>
                  <a:lnTo>
                    <a:pt x="195691" y="549135"/>
                  </a:lnTo>
                  <a:lnTo>
                    <a:pt x="154100" y="529507"/>
                  </a:lnTo>
                  <a:lnTo>
                    <a:pt x="116356" y="505268"/>
                  </a:lnTo>
                  <a:lnTo>
                    <a:pt x="82983" y="476864"/>
                  </a:lnTo>
                  <a:lnTo>
                    <a:pt x="54505" y="444740"/>
                  </a:lnTo>
                  <a:lnTo>
                    <a:pt x="31444" y="409341"/>
                  </a:lnTo>
                  <a:lnTo>
                    <a:pt x="14324" y="371112"/>
                  </a:lnTo>
                  <a:lnTo>
                    <a:pt x="3668" y="330499"/>
                  </a:lnTo>
                  <a:lnTo>
                    <a:pt x="0" y="287949"/>
                  </a:lnTo>
                  <a:close/>
                </a:path>
              </a:pathLst>
            </a:custGeom>
            <a:ln w="19050">
              <a:solidFill>
                <a:srgbClr val="FF6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425439" y="2045208"/>
              <a:ext cx="313943" cy="310896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5426374" y="2047857"/>
              <a:ext cx="311150" cy="306705"/>
            </a:xfrm>
            <a:custGeom>
              <a:avLst/>
              <a:gdLst/>
              <a:ahLst/>
              <a:cxnLst/>
              <a:rect l="l" t="t" r="r" b="b"/>
              <a:pathLst>
                <a:path w="311150" h="306705">
                  <a:moveTo>
                    <a:pt x="0" y="153146"/>
                  </a:moveTo>
                  <a:lnTo>
                    <a:pt x="7920" y="104740"/>
                  </a:lnTo>
                  <a:lnTo>
                    <a:pt x="29974" y="62699"/>
                  </a:lnTo>
                  <a:lnTo>
                    <a:pt x="63604" y="29548"/>
                  </a:lnTo>
                  <a:lnTo>
                    <a:pt x="106250" y="7807"/>
                  </a:lnTo>
                  <a:lnTo>
                    <a:pt x="155355" y="0"/>
                  </a:lnTo>
                  <a:lnTo>
                    <a:pt x="204459" y="7807"/>
                  </a:lnTo>
                  <a:lnTo>
                    <a:pt x="247105" y="29548"/>
                  </a:lnTo>
                  <a:lnTo>
                    <a:pt x="280735" y="62699"/>
                  </a:lnTo>
                  <a:lnTo>
                    <a:pt x="302789" y="104740"/>
                  </a:lnTo>
                  <a:lnTo>
                    <a:pt x="310710" y="153146"/>
                  </a:lnTo>
                  <a:lnTo>
                    <a:pt x="302789" y="201551"/>
                  </a:lnTo>
                  <a:lnTo>
                    <a:pt x="280735" y="243592"/>
                  </a:lnTo>
                  <a:lnTo>
                    <a:pt x="247105" y="276743"/>
                  </a:lnTo>
                  <a:lnTo>
                    <a:pt x="204459" y="298484"/>
                  </a:lnTo>
                  <a:lnTo>
                    <a:pt x="155355" y="306292"/>
                  </a:lnTo>
                  <a:lnTo>
                    <a:pt x="106250" y="298484"/>
                  </a:lnTo>
                  <a:lnTo>
                    <a:pt x="63604" y="276743"/>
                  </a:lnTo>
                  <a:lnTo>
                    <a:pt x="29974" y="243592"/>
                  </a:lnTo>
                  <a:lnTo>
                    <a:pt x="7920" y="201551"/>
                  </a:lnTo>
                  <a:lnTo>
                    <a:pt x="0" y="153146"/>
                  </a:lnTo>
                  <a:close/>
                </a:path>
              </a:pathLst>
            </a:custGeom>
            <a:ln w="12700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081015" y="1972056"/>
              <a:ext cx="679703" cy="579120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5082528" y="1973365"/>
              <a:ext cx="676910" cy="575945"/>
            </a:xfrm>
            <a:custGeom>
              <a:avLst/>
              <a:gdLst/>
              <a:ahLst/>
              <a:cxnLst/>
              <a:rect l="l" t="t" r="r" b="b"/>
              <a:pathLst>
                <a:path w="676910" h="575944">
                  <a:moveTo>
                    <a:pt x="0" y="287949"/>
                  </a:moveTo>
                  <a:lnTo>
                    <a:pt x="3668" y="245398"/>
                  </a:lnTo>
                  <a:lnTo>
                    <a:pt x="14324" y="204785"/>
                  </a:lnTo>
                  <a:lnTo>
                    <a:pt x="31444" y="166556"/>
                  </a:lnTo>
                  <a:lnTo>
                    <a:pt x="54505" y="131157"/>
                  </a:lnTo>
                  <a:lnTo>
                    <a:pt x="82983" y="99033"/>
                  </a:lnTo>
                  <a:lnTo>
                    <a:pt x="116356" y="70629"/>
                  </a:lnTo>
                  <a:lnTo>
                    <a:pt x="154100" y="46390"/>
                  </a:lnTo>
                  <a:lnTo>
                    <a:pt x="195691" y="26762"/>
                  </a:lnTo>
                  <a:lnTo>
                    <a:pt x="240606" y="12191"/>
                  </a:lnTo>
                  <a:lnTo>
                    <a:pt x="288323" y="3122"/>
                  </a:lnTo>
                  <a:lnTo>
                    <a:pt x="338317" y="0"/>
                  </a:lnTo>
                  <a:lnTo>
                    <a:pt x="388311" y="3122"/>
                  </a:lnTo>
                  <a:lnTo>
                    <a:pt x="436028" y="12191"/>
                  </a:lnTo>
                  <a:lnTo>
                    <a:pt x="480943" y="26762"/>
                  </a:lnTo>
                  <a:lnTo>
                    <a:pt x="522534" y="46390"/>
                  </a:lnTo>
                  <a:lnTo>
                    <a:pt x="560278" y="70629"/>
                  </a:lnTo>
                  <a:lnTo>
                    <a:pt x="593651" y="99033"/>
                  </a:lnTo>
                  <a:lnTo>
                    <a:pt x="622129" y="131157"/>
                  </a:lnTo>
                  <a:lnTo>
                    <a:pt x="645190" y="166556"/>
                  </a:lnTo>
                  <a:lnTo>
                    <a:pt x="662310" y="204785"/>
                  </a:lnTo>
                  <a:lnTo>
                    <a:pt x="672966" y="245398"/>
                  </a:lnTo>
                  <a:lnTo>
                    <a:pt x="676635" y="287949"/>
                  </a:lnTo>
                  <a:lnTo>
                    <a:pt x="672966" y="330499"/>
                  </a:lnTo>
                  <a:lnTo>
                    <a:pt x="662310" y="371112"/>
                  </a:lnTo>
                  <a:lnTo>
                    <a:pt x="645190" y="409341"/>
                  </a:lnTo>
                  <a:lnTo>
                    <a:pt x="622129" y="444740"/>
                  </a:lnTo>
                  <a:lnTo>
                    <a:pt x="593651" y="476864"/>
                  </a:lnTo>
                  <a:lnTo>
                    <a:pt x="560278" y="505268"/>
                  </a:lnTo>
                  <a:lnTo>
                    <a:pt x="522534" y="529507"/>
                  </a:lnTo>
                  <a:lnTo>
                    <a:pt x="480943" y="549135"/>
                  </a:lnTo>
                  <a:lnTo>
                    <a:pt x="436028" y="563706"/>
                  </a:lnTo>
                  <a:lnTo>
                    <a:pt x="388311" y="572775"/>
                  </a:lnTo>
                  <a:lnTo>
                    <a:pt x="338317" y="575898"/>
                  </a:lnTo>
                  <a:lnTo>
                    <a:pt x="288323" y="572775"/>
                  </a:lnTo>
                  <a:lnTo>
                    <a:pt x="240606" y="563706"/>
                  </a:lnTo>
                  <a:lnTo>
                    <a:pt x="195691" y="549135"/>
                  </a:lnTo>
                  <a:lnTo>
                    <a:pt x="154100" y="529507"/>
                  </a:lnTo>
                  <a:lnTo>
                    <a:pt x="116356" y="505268"/>
                  </a:lnTo>
                  <a:lnTo>
                    <a:pt x="82983" y="476864"/>
                  </a:lnTo>
                  <a:lnTo>
                    <a:pt x="54505" y="444740"/>
                  </a:lnTo>
                  <a:lnTo>
                    <a:pt x="31444" y="409341"/>
                  </a:lnTo>
                  <a:lnTo>
                    <a:pt x="14324" y="371112"/>
                  </a:lnTo>
                  <a:lnTo>
                    <a:pt x="3668" y="330499"/>
                  </a:lnTo>
                  <a:lnTo>
                    <a:pt x="0" y="287949"/>
                  </a:lnTo>
                  <a:close/>
                </a:path>
              </a:pathLst>
            </a:custGeom>
            <a:ln w="19050">
              <a:solidFill>
                <a:srgbClr val="FF6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218175" y="2124456"/>
              <a:ext cx="313944" cy="31089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5218929" y="2126218"/>
              <a:ext cx="311150" cy="306705"/>
            </a:xfrm>
            <a:custGeom>
              <a:avLst/>
              <a:gdLst/>
              <a:ahLst/>
              <a:cxnLst/>
              <a:rect l="l" t="t" r="r" b="b"/>
              <a:pathLst>
                <a:path w="311150" h="306705">
                  <a:moveTo>
                    <a:pt x="0" y="153146"/>
                  </a:moveTo>
                  <a:lnTo>
                    <a:pt x="7920" y="104740"/>
                  </a:lnTo>
                  <a:lnTo>
                    <a:pt x="29974" y="62699"/>
                  </a:lnTo>
                  <a:lnTo>
                    <a:pt x="63604" y="29548"/>
                  </a:lnTo>
                  <a:lnTo>
                    <a:pt x="106250" y="7807"/>
                  </a:lnTo>
                  <a:lnTo>
                    <a:pt x="155355" y="0"/>
                  </a:lnTo>
                  <a:lnTo>
                    <a:pt x="204459" y="7807"/>
                  </a:lnTo>
                  <a:lnTo>
                    <a:pt x="247105" y="29548"/>
                  </a:lnTo>
                  <a:lnTo>
                    <a:pt x="280735" y="62699"/>
                  </a:lnTo>
                  <a:lnTo>
                    <a:pt x="302789" y="104740"/>
                  </a:lnTo>
                  <a:lnTo>
                    <a:pt x="310710" y="153146"/>
                  </a:lnTo>
                  <a:lnTo>
                    <a:pt x="302789" y="201551"/>
                  </a:lnTo>
                  <a:lnTo>
                    <a:pt x="280735" y="243592"/>
                  </a:lnTo>
                  <a:lnTo>
                    <a:pt x="247105" y="276743"/>
                  </a:lnTo>
                  <a:lnTo>
                    <a:pt x="204459" y="298484"/>
                  </a:lnTo>
                  <a:lnTo>
                    <a:pt x="155355" y="306292"/>
                  </a:lnTo>
                  <a:lnTo>
                    <a:pt x="106250" y="298484"/>
                  </a:lnTo>
                  <a:lnTo>
                    <a:pt x="63604" y="276743"/>
                  </a:lnTo>
                  <a:lnTo>
                    <a:pt x="29974" y="243592"/>
                  </a:lnTo>
                  <a:lnTo>
                    <a:pt x="7920" y="201551"/>
                  </a:lnTo>
                  <a:lnTo>
                    <a:pt x="0" y="153146"/>
                  </a:lnTo>
                  <a:close/>
                </a:path>
              </a:pathLst>
            </a:custGeom>
            <a:ln w="12700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827775" y="2383536"/>
              <a:ext cx="487679" cy="414527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5829759" y="2383985"/>
              <a:ext cx="483234" cy="411480"/>
            </a:xfrm>
            <a:custGeom>
              <a:avLst/>
              <a:gdLst/>
              <a:ahLst/>
              <a:cxnLst/>
              <a:rect l="l" t="t" r="r" b="b"/>
              <a:pathLst>
                <a:path w="483235" h="411480">
                  <a:moveTo>
                    <a:pt x="0" y="205606"/>
                  </a:moveTo>
                  <a:lnTo>
                    <a:pt x="4907" y="164169"/>
                  </a:lnTo>
                  <a:lnTo>
                    <a:pt x="18984" y="125575"/>
                  </a:lnTo>
                  <a:lnTo>
                    <a:pt x="41256" y="90649"/>
                  </a:lnTo>
                  <a:lnTo>
                    <a:pt x="70755" y="60220"/>
                  </a:lnTo>
                  <a:lnTo>
                    <a:pt x="106507" y="35114"/>
                  </a:lnTo>
                  <a:lnTo>
                    <a:pt x="147542" y="16157"/>
                  </a:lnTo>
                  <a:lnTo>
                    <a:pt x="192888" y="4177"/>
                  </a:lnTo>
                  <a:lnTo>
                    <a:pt x="241573" y="0"/>
                  </a:lnTo>
                  <a:lnTo>
                    <a:pt x="290258" y="4177"/>
                  </a:lnTo>
                  <a:lnTo>
                    <a:pt x="335604" y="16157"/>
                  </a:lnTo>
                  <a:lnTo>
                    <a:pt x="376639" y="35114"/>
                  </a:lnTo>
                  <a:lnTo>
                    <a:pt x="412391" y="60220"/>
                  </a:lnTo>
                  <a:lnTo>
                    <a:pt x="441890" y="90649"/>
                  </a:lnTo>
                  <a:lnTo>
                    <a:pt x="464162" y="125575"/>
                  </a:lnTo>
                  <a:lnTo>
                    <a:pt x="478239" y="164169"/>
                  </a:lnTo>
                  <a:lnTo>
                    <a:pt x="483147" y="205606"/>
                  </a:lnTo>
                  <a:lnTo>
                    <a:pt x="478239" y="247043"/>
                  </a:lnTo>
                  <a:lnTo>
                    <a:pt x="464162" y="285637"/>
                  </a:lnTo>
                  <a:lnTo>
                    <a:pt x="441890" y="320563"/>
                  </a:lnTo>
                  <a:lnTo>
                    <a:pt x="412391" y="350992"/>
                  </a:lnTo>
                  <a:lnTo>
                    <a:pt x="376639" y="376098"/>
                  </a:lnTo>
                  <a:lnTo>
                    <a:pt x="335604" y="395055"/>
                  </a:lnTo>
                  <a:lnTo>
                    <a:pt x="290258" y="407035"/>
                  </a:lnTo>
                  <a:lnTo>
                    <a:pt x="241573" y="411213"/>
                  </a:lnTo>
                  <a:lnTo>
                    <a:pt x="192888" y="407035"/>
                  </a:lnTo>
                  <a:lnTo>
                    <a:pt x="147542" y="395055"/>
                  </a:lnTo>
                  <a:lnTo>
                    <a:pt x="106507" y="376098"/>
                  </a:lnTo>
                  <a:lnTo>
                    <a:pt x="70755" y="350992"/>
                  </a:lnTo>
                  <a:lnTo>
                    <a:pt x="41256" y="320563"/>
                  </a:lnTo>
                  <a:lnTo>
                    <a:pt x="18984" y="285637"/>
                  </a:lnTo>
                  <a:lnTo>
                    <a:pt x="4907" y="247043"/>
                  </a:lnTo>
                  <a:lnTo>
                    <a:pt x="0" y="205606"/>
                  </a:lnTo>
                  <a:close/>
                </a:path>
              </a:pathLst>
            </a:custGeom>
            <a:ln w="19050">
              <a:solidFill>
                <a:srgbClr val="FF6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925311" y="2490216"/>
              <a:ext cx="225551" cy="22250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920805" y="2486778"/>
              <a:ext cx="234561" cy="23140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209031" y="2194560"/>
              <a:ext cx="484632" cy="414527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5209539" y="2197605"/>
              <a:ext cx="483234" cy="411480"/>
            </a:xfrm>
            <a:custGeom>
              <a:avLst/>
              <a:gdLst/>
              <a:ahLst/>
              <a:cxnLst/>
              <a:rect l="l" t="t" r="r" b="b"/>
              <a:pathLst>
                <a:path w="483235" h="411480">
                  <a:moveTo>
                    <a:pt x="0" y="205606"/>
                  </a:moveTo>
                  <a:lnTo>
                    <a:pt x="4907" y="164169"/>
                  </a:lnTo>
                  <a:lnTo>
                    <a:pt x="18984" y="125575"/>
                  </a:lnTo>
                  <a:lnTo>
                    <a:pt x="41256" y="90649"/>
                  </a:lnTo>
                  <a:lnTo>
                    <a:pt x="70755" y="60220"/>
                  </a:lnTo>
                  <a:lnTo>
                    <a:pt x="106507" y="35114"/>
                  </a:lnTo>
                  <a:lnTo>
                    <a:pt x="147542" y="16157"/>
                  </a:lnTo>
                  <a:lnTo>
                    <a:pt x="192888" y="4177"/>
                  </a:lnTo>
                  <a:lnTo>
                    <a:pt x="241573" y="0"/>
                  </a:lnTo>
                  <a:lnTo>
                    <a:pt x="290258" y="4177"/>
                  </a:lnTo>
                  <a:lnTo>
                    <a:pt x="335604" y="16157"/>
                  </a:lnTo>
                  <a:lnTo>
                    <a:pt x="376639" y="35114"/>
                  </a:lnTo>
                  <a:lnTo>
                    <a:pt x="412391" y="60220"/>
                  </a:lnTo>
                  <a:lnTo>
                    <a:pt x="441890" y="90649"/>
                  </a:lnTo>
                  <a:lnTo>
                    <a:pt x="464162" y="125575"/>
                  </a:lnTo>
                  <a:lnTo>
                    <a:pt x="478239" y="164169"/>
                  </a:lnTo>
                  <a:lnTo>
                    <a:pt x="483147" y="205606"/>
                  </a:lnTo>
                  <a:lnTo>
                    <a:pt x="478239" y="247043"/>
                  </a:lnTo>
                  <a:lnTo>
                    <a:pt x="464162" y="285637"/>
                  </a:lnTo>
                  <a:lnTo>
                    <a:pt x="441890" y="320563"/>
                  </a:lnTo>
                  <a:lnTo>
                    <a:pt x="412391" y="350992"/>
                  </a:lnTo>
                  <a:lnTo>
                    <a:pt x="376639" y="376098"/>
                  </a:lnTo>
                  <a:lnTo>
                    <a:pt x="335604" y="395055"/>
                  </a:lnTo>
                  <a:lnTo>
                    <a:pt x="290258" y="407035"/>
                  </a:lnTo>
                  <a:lnTo>
                    <a:pt x="241573" y="411213"/>
                  </a:lnTo>
                  <a:lnTo>
                    <a:pt x="192888" y="407035"/>
                  </a:lnTo>
                  <a:lnTo>
                    <a:pt x="147542" y="395055"/>
                  </a:lnTo>
                  <a:lnTo>
                    <a:pt x="106507" y="376098"/>
                  </a:lnTo>
                  <a:lnTo>
                    <a:pt x="70755" y="350992"/>
                  </a:lnTo>
                  <a:lnTo>
                    <a:pt x="41256" y="320563"/>
                  </a:lnTo>
                  <a:lnTo>
                    <a:pt x="18984" y="285637"/>
                  </a:lnTo>
                  <a:lnTo>
                    <a:pt x="4907" y="247043"/>
                  </a:lnTo>
                  <a:lnTo>
                    <a:pt x="0" y="205606"/>
                  </a:lnTo>
                  <a:close/>
                </a:path>
              </a:pathLst>
            </a:custGeom>
            <a:ln w="19050">
              <a:solidFill>
                <a:srgbClr val="FF6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306567" y="2304288"/>
              <a:ext cx="222503" cy="22250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300586" y="2300399"/>
              <a:ext cx="234561" cy="231404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547359" y="2182368"/>
              <a:ext cx="679703" cy="579120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5548218" y="2185154"/>
              <a:ext cx="676910" cy="575945"/>
            </a:xfrm>
            <a:custGeom>
              <a:avLst/>
              <a:gdLst/>
              <a:ahLst/>
              <a:cxnLst/>
              <a:rect l="l" t="t" r="r" b="b"/>
              <a:pathLst>
                <a:path w="676910" h="575944">
                  <a:moveTo>
                    <a:pt x="0" y="287949"/>
                  </a:moveTo>
                  <a:lnTo>
                    <a:pt x="3668" y="245398"/>
                  </a:lnTo>
                  <a:lnTo>
                    <a:pt x="14324" y="204785"/>
                  </a:lnTo>
                  <a:lnTo>
                    <a:pt x="31444" y="166556"/>
                  </a:lnTo>
                  <a:lnTo>
                    <a:pt x="54505" y="131157"/>
                  </a:lnTo>
                  <a:lnTo>
                    <a:pt x="82983" y="99033"/>
                  </a:lnTo>
                  <a:lnTo>
                    <a:pt x="116356" y="70629"/>
                  </a:lnTo>
                  <a:lnTo>
                    <a:pt x="154100" y="46390"/>
                  </a:lnTo>
                  <a:lnTo>
                    <a:pt x="195691" y="26762"/>
                  </a:lnTo>
                  <a:lnTo>
                    <a:pt x="240606" y="12191"/>
                  </a:lnTo>
                  <a:lnTo>
                    <a:pt x="288323" y="3122"/>
                  </a:lnTo>
                  <a:lnTo>
                    <a:pt x="338317" y="0"/>
                  </a:lnTo>
                  <a:lnTo>
                    <a:pt x="388311" y="3122"/>
                  </a:lnTo>
                  <a:lnTo>
                    <a:pt x="436028" y="12191"/>
                  </a:lnTo>
                  <a:lnTo>
                    <a:pt x="480943" y="26762"/>
                  </a:lnTo>
                  <a:lnTo>
                    <a:pt x="522534" y="46390"/>
                  </a:lnTo>
                  <a:lnTo>
                    <a:pt x="560278" y="70629"/>
                  </a:lnTo>
                  <a:lnTo>
                    <a:pt x="593651" y="99033"/>
                  </a:lnTo>
                  <a:lnTo>
                    <a:pt x="622129" y="131157"/>
                  </a:lnTo>
                  <a:lnTo>
                    <a:pt x="645190" y="166556"/>
                  </a:lnTo>
                  <a:lnTo>
                    <a:pt x="662310" y="204785"/>
                  </a:lnTo>
                  <a:lnTo>
                    <a:pt x="672966" y="245398"/>
                  </a:lnTo>
                  <a:lnTo>
                    <a:pt x="676635" y="287949"/>
                  </a:lnTo>
                  <a:lnTo>
                    <a:pt x="672966" y="330499"/>
                  </a:lnTo>
                  <a:lnTo>
                    <a:pt x="662310" y="371112"/>
                  </a:lnTo>
                  <a:lnTo>
                    <a:pt x="645190" y="409341"/>
                  </a:lnTo>
                  <a:lnTo>
                    <a:pt x="622129" y="444740"/>
                  </a:lnTo>
                  <a:lnTo>
                    <a:pt x="593651" y="476864"/>
                  </a:lnTo>
                  <a:lnTo>
                    <a:pt x="560278" y="505268"/>
                  </a:lnTo>
                  <a:lnTo>
                    <a:pt x="522534" y="529507"/>
                  </a:lnTo>
                  <a:lnTo>
                    <a:pt x="480943" y="549135"/>
                  </a:lnTo>
                  <a:lnTo>
                    <a:pt x="436028" y="563706"/>
                  </a:lnTo>
                  <a:lnTo>
                    <a:pt x="388311" y="572775"/>
                  </a:lnTo>
                  <a:lnTo>
                    <a:pt x="338317" y="575898"/>
                  </a:lnTo>
                  <a:lnTo>
                    <a:pt x="288323" y="572775"/>
                  </a:lnTo>
                  <a:lnTo>
                    <a:pt x="240606" y="563706"/>
                  </a:lnTo>
                  <a:lnTo>
                    <a:pt x="195691" y="549135"/>
                  </a:lnTo>
                  <a:lnTo>
                    <a:pt x="154100" y="529507"/>
                  </a:lnTo>
                  <a:lnTo>
                    <a:pt x="116356" y="505268"/>
                  </a:lnTo>
                  <a:lnTo>
                    <a:pt x="82983" y="476864"/>
                  </a:lnTo>
                  <a:lnTo>
                    <a:pt x="54505" y="444740"/>
                  </a:lnTo>
                  <a:lnTo>
                    <a:pt x="31444" y="409341"/>
                  </a:lnTo>
                  <a:lnTo>
                    <a:pt x="14324" y="371112"/>
                  </a:lnTo>
                  <a:lnTo>
                    <a:pt x="3668" y="330499"/>
                  </a:lnTo>
                  <a:lnTo>
                    <a:pt x="0" y="287949"/>
                  </a:lnTo>
                  <a:close/>
                </a:path>
              </a:pathLst>
            </a:custGeom>
            <a:ln w="19050">
              <a:solidFill>
                <a:srgbClr val="FF6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684519" y="2337816"/>
              <a:ext cx="310896" cy="307848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5684620" y="2338009"/>
              <a:ext cx="311150" cy="306705"/>
            </a:xfrm>
            <a:custGeom>
              <a:avLst/>
              <a:gdLst/>
              <a:ahLst/>
              <a:cxnLst/>
              <a:rect l="l" t="t" r="r" b="b"/>
              <a:pathLst>
                <a:path w="311150" h="306705">
                  <a:moveTo>
                    <a:pt x="0" y="153146"/>
                  </a:moveTo>
                  <a:lnTo>
                    <a:pt x="7920" y="104740"/>
                  </a:lnTo>
                  <a:lnTo>
                    <a:pt x="29974" y="62699"/>
                  </a:lnTo>
                  <a:lnTo>
                    <a:pt x="63604" y="29548"/>
                  </a:lnTo>
                  <a:lnTo>
                    <a:pt x="106250" y="7807"/>
                  </a:lnTo>
                  <a:lnTo>
                    <a:pt x="155355" y="0"/>
                  </a:lnTo>
                  <a:lnTo>
                    <a:pt x="204459" y="7807"/>
                  </a:lnTo>
                  <a:lnTo>
                    <a:pt x="247105" y="29548"/>
                  </a:lnTo>
                  <a:lnTo>
                    <a:pt x="280735" y="62699"/>
                  </a:lnTo>
                  <a:lnTo>
                    <a:pt x="302789" y="104740"/>
                  </a:lnTo>
                  <a:lnTo>
                    <a:pt x="310710" y="153146"/>
                  </a:lnTo>
                  <a:lnTo>
                    <a:pt x="302789" y="201551"/>
                  </a:lnTo>
                  <a:lnTo>
                    <a:pt x="280735" y="243592"/>
                  </a:lnTo>
                  <a:lnTo>
                    <a:pt x="247105" y="276743"/>
                  </a:lnTo>
                  <a:lnTo>
                    <a:pt x="204459" y="298484"/>
                  </a:lnTo>
                  <a:lnTo>
                    <a:pt x="155355" y="306292"/>
                  </a:lnTo>
                  <a:lnTo>
                    <a:pt x="106250" y="298484"/>
                  </a:lnTo>
                  <a:lnTo>
                    <a:pt x="63604" y="276743"/>
                  </a:lnTo>
                  <a:lnTo>
                    <a:pt x="29974" y="243592"/>
                  </a:lnTo>
                  <a:lnTo>
                    <a:pt x="7920" y="201551"/>
                  </a:lnTo>
                  <a:lnTo>
                    <a:pt x="0" y="153146"/>
                  </a:lnTo>
                  <a:close/>
                </a:path>
              </a:pathLst>
            </a:custGeom>
            <a:ln w="12700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340095" y="2261616"/>
              <a:ext cx="679703" cy="579120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5340772" y="2263518"/>
              <a:ext cx="676910" cy="575945"/>
            </a:xfrm>
            <a:custGeom>
              <a:avLst/>
              <a:gdLst/>
              <a:ahLst/>
              <a:cxnLst/>
              <a:rect l="l" t="t" r="r" b="b"/>
              <a:pathLst>
                <a:path w="676910" h="575944">
                  <a:moveTo>
                    <a:pt x="0" y="287949"/>
                  </a:moveTo>
                  <a:lnTo>
                    <a:pt x="3668" y="245398"/>
                  </a:lnTo>
                  <a:lnTo>
                    <a:pt x="14324" y="204785"/>
                  </a:lnTo>
                  <a:lnTo>
                    <a:pt x="31444" y="166556"/>
                  </a:lnTo>
                  <a:lnTo>
                    <a:pt x="54505" y="131157"/>
                  </a:lnTo>
                  <a:lnTo>
                    <a:pt x="82983" y="99033"/>
                  </a:lnTo>
                  <a:lnTo>
                    <a:pt x="116356" y="70629"/>
                  </a:lnTo>
                  <a:lnTo>
                    <a:pt x="154100" y="46390"/>
                  </a:lnTo>
                  <a:lnTo>
                    <a:pt x="195691" y="26762"/>
                  </a:lnTo>
                  <a:lnTo>
                    <a:pt x="240606" y="12191"/>
                  </a:lnTo>
                  <a:lnTo>
                    <a:pt x="288323" y="3122"/>
                  </a:lnTo>
                  <a:lnTo>
                    <a:pt x="338317" y="0"/>
                  </a:lnTo>
                  <a:lnTo>
                    <a:pt x="388311" y="3122"/>
                  </a:lnTo>
                  <a:lnTo>
                    <a:pt x="436028" y="12191"/>
                  </a:lnTo>
                  <a:lnTo>
                    <a:pt x="480943" y="26762"/>
                  </a:lnTo>
                  <a:lnTo>
                    <a:pt x="522534" y="46390"/>
                  </a:lnTo>
                  <a:lnTo>
                    <a:pt x="560278" y="70629"/>
                  </a:lnTo>
                  <a:lnTo>
                    <a:pt x="593651" y="99033"/>
                  </a:lnTo>
                  <a:lnTo>
                    <a:pt x="622129" y="131157"/>
                  </a:lnTo>
                  <a:lnTo>
                    <a:pt x="645190" y="166556"/>
                  </a:lnTo>
                  <a:lnTo>
                    <a:pt x="662310" y="204785"/>
                  </a:lnTo>
                  <a:lnTo>
                    <a:pt x="672966" y="245398"/>
                  </a:lnTo>
                  <a:lnTo>
                    <a:pt x="676635" y="287949"/>
                  </a:lnTo>
                  <a:lnTo>
                    <a:pt x="672966" y="330499"/>
                  </a:lnTo>
                  <a:lnTo>
                    <a:pt x="662310" y="371112"/>
                  </a:lnTo>
                  <a:lnTo>
                    <a:pt x="645190" y="409341"/>
                  </a:lnTo>
                  <a:lnTo>
                    <a:pt x="622129" y="444740"/>
                  </a:lnTo>
                  <a:lnTo>
                    <a:pt x="593651" y="476864"/>
                  </a:lnTo>
                  <a:lnTo>
                    <a:pt x="560278" y="505268"/>
                  </a:lnTo>
                  <a:lnTo>
                    <a:pt x="522534" y="529507"/>
                  </a:lnTo>
                  <a:lnTo>
                    <a:pt x="480943" y="549135"/>
                  </a:lnTo>
                  <a:lnTo>
                    <a:pt x="436028" y="563706"/>
                  </a:lnTo>
                  <a:lnTo>
                    <a:pt x="388311" y="572775"/>
                  </a:lnTo>
                  <a:lnTo>
                    <a:pt x="338317" y="575898"/>
                  </a:lnTo>
                  <a:lnTo>
                    <a:pt x="288323" y="572775"/>
                  </a:lnTo>
                  <a:lnTo>
                    <a:pt x="240606" y="563706"/>
                  </a:lnTo>
                  <a:lnTo>
                    <a:pt x="195691" y="549135"/>
                  </a:lnTo>
                  <a:lnTo>
                    <a:pt x="154100" y="529507"/>
                  </a:lnTo>
                  <a:lnTo>
                    <a:pt x="116356" y="505268"/>
                  </a:lnTo>
                  <a:lnTo>
                    <a:pt x="82983" y="476864"/>
                  </a:lnTo>
                  <a:lnTo>
                    <a:pt x="54505" y="444740"/>
                  </a:lnTo>
                  <a:lnTo>
                    <a:pt x="31444" y="409341"/>
                  </a:lnTo>
                  <a:lnTo>
                    <a:pt x="14324" y="371112"/>
                  </a:lnTo>
                  <a:lnTo>
                    <a:pt x="3668" y="330499"/>
                  </a:lnTo>
                  <a:lnTo>
                    <a:pt x="0" y="287949"/>
                  </a:lnTo>
                  <a:close/>
                </a:path>
              </a:pathLst>
            </a:custGeom>
            <a:ln w="19050">
              <a:solidFill>
                <a:srgbClr val="FF6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474207" y="2414016"/>
              <a:ext cx="313943" cy="310896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5477173" y="2416371"/>
              <a:ext cx="311150" cy="306705"/>
            </a:xfrm>
            <a:custGeom>
              <a:avLst/>
              <a:gdLst/>
              <a:ahLst/>
              <a:cxnLst/>
              <a:rect l="l" t="t" r="r" b="b"/>
              <a:pathLst>
                <a:path w="311150" h="306705">
                  <a:moveTo>
                    <a:pt x="0" y="153146"/>
                  </a:moveTo>
                  <a:lnTo>
                    <a:pt x="7920" y="104740"/>
                  </a:lnTo>
                  <a:lnTo>
                    <a:pt x="29974" y="62699"/>
                  </a:lnTo>
                  <a:lnTo>
                    <a:pt x="63604" y="29548"/>
                  </a:lnTo>
                  <a:lnTo>
                    <a:pt x="106250" y="7807"/>
                  </a:lnTo>
                  <a:lnTo>
                    <a:pt x="155355" y="0"/>
                  </a:lnTo>
                  <a:lnTo>
                    <a:pt x="204459" y="7807"/>
                  </a:lnTo>
                  <a:lnTo>
                    <a:pt x="247105" y="29548"/>
                  </a:lnTo>
                  <a:lnTo>
                    <a:pt x="280735" y="62699"/>
                  </a:lnTo>
                  <a:lnTo>
                    <a:pt x="302789" y="104740"/>
                  </a:lnTo>
                  <a:lnTo>
                    <a:pt x="310710" y="153146"/>
                  </a:lnTo>
                  <a:lnTo>
                    <a:pt x="302789" y="201551"/>
                  </a:lnTo>
                  <a:lnTo>
                    <a:pt x="280735" y="243592"/>
                  </a:lnTo>
                  <a:lnTo>
                    <a:pt x="247105" y="276743"/>
                  </a:lnTo>
                  <a:lnTo>
                    <a:pt x="204459" y="298484"/>
                  </a:lnTo>
                  <a:lnTo>
                    <a:pt x="155355" y="306292"/>
                  </a:lnTo>
                  <a:lnTo>
                    <a:pt x="106250" y="298484"/>
                  </a:lnTo>
                  <a:lnTo>
                    <a:pt x="63604" y="276743"/>
                  </a:lnTo>
                  <a:lnTo>
                    <a:pt x="29974" y="243592"/>
                  </a:lnTo>
                  <a:lnTo>
                    <a:pt x="7920" y="201551"/>
                  </a:lnTo>
                  <a:lnTo>
                    <a:pt x="0" y="153146"/>
                  </a:lnTo>
                  <a:close/>
                </a:path>
              </a:pathLst>
            </a:custGeom>
            <a:ln w="12700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108191" y="2005584"/>
              <a:ext cx="484632" cy="414527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6109172" y="2007009"/>
              <a:ext cx="483234" cy="411480"/>
            </a:xfrm>
            <a:custGeom>
              <a:avLst/>
              <a:gdLst/>
              <a:ahLst/>
              <a:cxnLst/>
              <a:rect l="l" t="t" r="r" b="b"/>
              <a:pathLst>
                <a:path w="483234" h="411480">
                  <a:moveTo>
                    <a:pt x="0" y="205606"/>
                  </a:moveTo>
                  <a:lnTo>
                    <a:pt x="4907" y="164169"/>
                  </a:lnTo>
                  <a:lnTo>
                    <a:pt x="18984" y="125575"/>
                  </a:lnTo>
                  <a:lnTo>
                    <a:pt x="41256" y="90649"/>
                  </a:lnTo>
                  <a:lnTo>
                    <a:pt x="70755" y="60220"/>
                  </a:lnTo>
                  <a:lnTo>
                    <a:pt x="106507" y="35114"/>
                  </a:lnTo>
                  <a:lnTo>
                    <a:pt x="147542" y="16157"/>
                  </a:lnTo>
                  <a:lnTo>
                    <a:pt x="192888" y="4177"/>
                  </a:lnTo>
                  <a:lnTo>
                    <a:pt x="241573" y="0"/>
                  </a:lnTo>
                  <a:lnTo>
                    <a:pt x="290258" y="4177"/>
                  </a:lnTo>
                  <a:lnTo>
                    <a:pt x="335604" y="16157"/>
                  </a:lnTo>
                  <a:lnTo>
                    <a:pt x="376639" y="35114"/>
                  </a:lnTo>
                  <a:lnTo>
                    <a:pt x="412391" y="60220"/>
                  </a:lnTo>
                  <a:lnTo>
                    <a:pt x="441890" y="90649"/>
                  </a:lnTo>
                  <a:lnTo>
                    <a:pt x="464162" y="125575"/>
                  </a:lnTo>
                  <a:lnTo>
                    <a:pt x="478239" y="164169"/>
                  </a:lnTo>
                  <a:lnTo>
                    <a:pt x="483147" y="205606"/>
                  </a:lnTo>
                  <a:lnTo>
                    <a:pt x="478239" y="247043"/>
                  </a:lnTo>
                  <a:lnTo>
                    <a:pt x="464162" y="285637"/>
                  </a:lnTo>
                  <a:lnTo>
                    <a:pt x="441890" y="320563"/>
                  </a:lnTo>
                  <a:lnTo>
                    <a:pt x="412391" y="350992"/>
                  </a:lnTo>
                  <a:lnTo>
                    <a:pt x="376639" y="376098"/>
                  </a:lnTo>
                  <a:lnTo>
                    <a:pt x="335604" y="395055"/>
                  </a:lnTo>
                  <a:lnTo>
                    <a:pt x="290258" y="407035"/>
                  </a:lnTo>
                  <a:lnTo>
                    <a:pt x="241573" y="411213"/>
                  </a:lnTo>
                  <a:lnTo>
                    <a:pt x="192888" y="407035"/>
                  </a:lnTo>
                  <a:lnTo>
                    <a:pt x="147542" y="395055"/>
                  </a:lnTo>
                  <a:lnTo>
                    <a:pt x="106507" y="376098"/>
                  </a:lnTo>
                  <a:lnTo>
                    <a:pt x="70755" y="350992"/>
                  </a:lnTo>
                  <a:lnTo>
                    <a:pt x="41256" y="320563"/>
                  </a:lnTo>
                  <a:lnTo>
                    <a:pt x="18984" y="285637"/>
                  </a:lnTo>
                  <a:lnTo>
                    <a:pt x="4907" y="247043"/>
                  </a:lnTo>
                  <a:lnTo>
                    <a:pt x="0" y="205606"/>
                  </a:lnTo>
                  <a:close/>
                </a:path>
              </a:pathLst>
            </a:custGeom>
            <a:ln w="19050">
              <a:solidFill>
                <a:srgbClr val="FF6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205727" y="2115312"/>
              <a:ext cx="225551" cy="222503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200217" y="2109801"/>
              <a:ext cx="234561" cy="231404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486399" y="1819656"/>
              <a:ext cx="487679" cy="414527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5488951" y="1820631"/>
              <a:ext cx="483234" cy="411480"/>
            </a:xfrm>
            <a:custGeom>
              <a:avLst/>
              <a:gdLst/>
              <a:ahLst/>
              <a:cxnLst/>
              <a:rect l="l" t="t" r="r" b="b"/>
              <a:pathLst>
                <a:path w="483235" h="411480">
                  <a:moveTo>
                    <a:pt x="0" y="205606"/>
                  </a:moveTo>
                  <a:lnTo>
                    <a:pt x="4907" y="164169"/>
                  </a:lnTo>
                  <a:lnTo>
                    <a:pt x="18984" y="125575"/>
                  </a:lnTo>
                  <a:lnTo>
                    <a:pt x="41256" y="90649"/>
                  </a:lnTo>
                  <a:lnTo>
                    <a:pt x="70755" y="60220"/>
                  </a:lnTo>
                  <a:lnTo>
                    <a:pt x="106507" y="35114"/>
                  </a:lnTo>
                  <a:lnTo>
                    <a:pt x="147542" y="16157"/>
                  </a:lnTo>
                  <a:lnTo>
                    <a:pt x="192888" y="4177"/>
                  </a:lnTo>
                  <a:lnTo>
                    <a:pt x="241573" y="0"/>
                  </a:lnTo>
                  <a:lnTo>
                    <a:pt x="290258" y="4177"/>
                  </a:lnTo>
                  <a:lnTo>
                    <a:pt x="335604" y="16157"/>
                  </a:lnTo>
                  <a:lnTo>
                    <a:pt x="376639" y="35114"/>
                  </a:lnTo>
                  <a:lnTo>
                    <a:pt x="412391" y="60220"/>
                  </a:lnTo>
                  <a:lnTo>
                    <a:pt x="441890" y="90649"/>
                  </a:lnTo>
                  <a:lnTo>
                    <a:pt x="464162" y="125575"/>
                  </a:lnTo>
                  <a:lnTo>
                    <a:pt x="478239" y="164169"/>
                  </a:lnTo>
                  <a:lnTo>
                    <a:pt x="483147" y="205606"/>
                  </a:lnTo>
                  <a:lnTo>
                    <a:pt x="478239" y="247043"/>
                  </a:lnTo>
                  <a:lnTo>
                    <a:pt x="464162" y="285637"/>
                  </a:lnTo>
                  <a:lnTo>
                    <a:pt x="441890" y="320563"/>
                  </a:lnTo>
                  <a:lnTo>
                    <a:pt x="412391" y="350992"/>
                  </a:lnTo>
                  <a:lnTo>
                    <a:pt x="376639" y="376098"/>
                  </a:lnTo>
                  <a:lnTo>
                    <a:pt x="335604" y="395055"/>
                  </a:lnTo>
                  <a:lnTo>
                    <a:pt x="290258" y="407035"/>
                  </a:lnTo>
                  <a:lnTo>
                    <a:pt x="241573" y="411213"/>
                  </a:lnTo>
                  <a:lnTo>
                    <a:pt x="192888" y="407035"/>
                  </a:lnTo>
                  <a:lnTo>
                    <a:pt x="147542" y="395055"/>
                  </a:lnTo>
                  <a:lnTo>
                    <a:pt x="106507" y="376098"/>
                  </a:lnTo>
                  <a:lnTo>
                    <a:pt x="70755" y="350992"/>
                  </a:lnTo>
                  <a:lnTo>
                    <a:pt x="41256" y="320563"/>
                  </a:lnTo>
                  <a:lnTo>
                    <a:pt x="18984" y="285637"/>
                  </a:lnTo>
                  <a:lnTo>
                    <a:pt x="4907" y="247043"/>
                  </a:lnTo>
                  <a:lnTo>
                    <a:pt x="0" y="205606"/>
                  </a:lnTo>
                  <a:close/>
                </a:path>
              </a:pathLst>
            </a:custGeom>
            <a:ln w="19050">
              <a:solidFill>
                <a:srgbClr val="FF6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583935" y="1929384"/>
              <a:ext cx="225551" cy="21945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579997" y="1923423"/>
              <a:ext cx="234561" cy="23140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824727" y="1807464"/>
              <a:ext cx="679703" cy="579120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5827632" y="1808180"/>
              <a:ext cx="676910" cy="575945"/>
            </a:xfrm>
            <a:custGeom>
              <a:avLst/>
              <a:gdLst/>
              <a:ahLst/>
              <a:cxnLst/>
              <a:rect l="l" t="t" r="r" b="b"/>
              <a:pathLst>
                <a:path w="676909" h="575944">
                  <a:moveTo>
                    <a:pt x="0" y="287949"/>
                  </a:moveTo>
                  <a:lnTo>
                    <a:pt x="3668" y="245398"/>
                  </a:lnTo>
                  <a:lnTo>
                    <a:pt x="14324" y="204785"/>
                  </a:lnTo>
                  <a:lnTo>
                    <a:pt x="31444" y="166556"/>
                  </a:lnTo>
                  <a:lnTo>
                    <a:pt x="54505" y="131157"/>
                  </a:lnTo>
                  <a:lnTo>
                    <a:pt x="82983" y="99033"/>
                  </a:lnTo>
                  <a:lnTo>
                    <a:pt x="116356" y="70629"/>
                  </a:lnTo>
                  <a:lnTo>
                    <a:pt x="154100" y="46390"/>
                  </a:lnTo>
                  <a:lnTo>
                    <a:pt x="195691" y="26762"/>
                  </a:lnTo>
                  <a:lnTo>
                    <a:pt x="240606" y="12191"/>
                  </a:lnTo>
                  <a:lnTo>
                    <a:pt x="288323" y="3122"/>
                  </a:lnTo>
                  <a:lnTo>
                    <a:pt x="338317" y="0"/>
                  </a:lnTo>
                  <a:lnTo>
                    <a:pt x="388311" y="3122"/>
                  </a:lnTo>
                  <a:lnTo>
                    <a:pt x="436028" y="12191"/>
                  </a:lnTo>
                  <a:lnTo>
                    <a:pt x="480943" y="26762"/>
                  </a:lnTo>
                  <a:lnTo>
                    <a:pt x="522534" y="46390"/>
                  </a:lnTo>
                  <a:lnTo>
                    <a:pt x="560278" y="70629"/>
                  </a:lnTo>
                  <a:lnTo>
                    <a:pt x="593651" y="99033"/>
                  </a:lnTo>
                  <a:lnTo>
                    <a:pt x="622129" y="131157"/>
                  </a:lnTo>
                  <a:lnTo>
                    <a:pt x="645190" y="166556"/>
                  </a:lnTo>
                  <a:lnTo>
                    <a:pt x="662310" y="204785"/>
                  </a:lnTo>
                  <a:lnTo>
                    <a:pt x="672966" y="245398"/>
                  </a:lnTo>
                  <a:lnTo>
                    <a:pt x="676635" y="287949"/>
                  </a:lnTo>
                  <a:lnTo>
                    <a:pt x="672966" y="330499"/>
                  </a:lnTo>
                  <a:lnTo>
                    <a:pt x="662310" y="371112"/>
                  </a:lnTo>
                  <a:lnTo>
                    <a:pt x="645190" y="409341"/>
                  </a:lnTo>
                  <a:lnTo>
                    <a:pt x="622129" y="444740"/>
                  </a:lnTo>
                  <a:lnTo>
                    <a:pt x="593651" y="476864"/>
                  </a:lnTo>
                  <a:lnTo>
                    <a:pt x="560278" y="505268"/>
                  </a:lnTo>
                  <a:lnTo>
                    <a:pt x="522534" y="529507"/>
                  </a:lnTo>
                  <a:lnTo>
                    <a:pt x="480943" y="549135"/>
                  </a:lnTo>
                  <a:lnTo>
                    <a:pt x="436028" y="563706"/>
                  </a:lnTo>
                  <a:lnTo>
                    <a:pt x="388311" y="572775"/>
                  </a:lnTo>
                  <a:lnTo>
                    <a:pt x="338317" y="575898"/>
                  </a:lnTo>
                  <a:lnTo>
                    <a:pt x="288323" y="572775"/>
                  </a:lnTo>
                  <a:lnTo>
                    <a:pt x="240606" y="563706"/>
                  </a:lnTo>
                  <a:lnTo>
                    <a:pt x="195691" y="549135"/>
                  </a:lnTo>
                  <a:lnTo>
                    <a:pt x="154100" y="529507"/>
                  </a:lnTo>
                  <a:lnTo>
                    <a:pt x="116356" y="505268"/>
                  </a:lnTo>
                  <a:lnTo>
                    <a:pt x="82983" y="476864"/>
                  </a:lnTo>
                  <a:lnTo>
                    <a:pt x="54505" y="444740"/>
                  </a:lnTo>
                  <a:lnTo>
                    <a:pt x="31444" y="409341"/>
                  </a:lnTo>
                  <a:lnTo>
                    <a:pt x="14324" y="371112"/>
                  </a:lnTo>
                  <a:lnTo>
                    <a:pt x="3668" y="330499"/>
                  </a:lnTo>
                  <a:lnTo>
                    <a:pt x="0" y="287949"/>
                  </a:lnTo>
                  <a:close/>
                </a:path>
              </a:pathLst>
            </a:custGeom>
            <a:ln w="19050">
              <a:solidFill>
                <a:srgbClr val="FF6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961887" y="1959864"/>
              <a:ext cx="313943" cy="307848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5964032" y="1961033"/>
              <a:ext cx="311150" cy="306705"/>
            </a:xfrm>
            <a:custGeom>
              <a:avLst/>
              <a:gdLst/>
              <a:ahLst/>
              <a:cxnLst/>
              <a:rect l="l" t="t" r="r" b="b"/>
              <a:pathLst>
                <a:path w="311150" h="306705">
                  <a:moveTo>
                    <a:pt x="0" y="153146"/>
                  </a:moveTo>
                  <a:lnTo>
                    <a:pt x="7920" y="104740"/>
                  </a:lnTo>
                  <a:lnTo>
                    <a:pt x="29974" y="62699"/>
                  </a:lnTo>
                  <a:lnTo>
                    <a:pt x="63604" y="29548"/>
                  </a:lnTo>
                  <a:lnTo>
                    <a:pt x="106250" y="7807"/>
                  </a:lnTo>
                  <a:lnTo>
                    <a:pt x="155355" y="0"/>
                  </a:lnTo>
                  <a:lnTo>
                    <a:pt x="204459" y="7807"/>
                  </a:lnTo>
                  <a:lnTo>
                    <a:pt x="247105" y="29548"/>
                  </a:lnTo>
                  <a:lnTo>
                    <a:pt x="280735" y="62699"/>
                  </a:lnTo>
                  <a:lnTo>
                    <a:pt x="302789" y="104740"/>
                  </a:lnTo>
                  <a:lnTo>
                    <a:pt x="310710" y="153146"/>
                  </a:lnTo>
                  <a:lnTo>
                    <a:pt x="302789" y="201551"/>
                  </a:lnTo>
                  <a:lnTo>
                    <a:pt x="280735" y="243592"/>
                  </a:lnTo>
                  <a:lnTo>
                    <a:pt x="247105" y="276743"/>
                  </a:lnTo>
                  <a:lnTo>
                    <a:pt x="204459" y="298484"/>
                  </a:lnTo>
                  <a:lnTo>
                    <a:pt x="155355" y="306292"/>
                  </a:lnTo>
                  <a:lnTo>
                    <a:pt x="106250" y="298484"/>
                  </a:lnTo>
                  <a:lnTo>
                    <a:pt x="63604" y="276743"/>
                  </a:lnTo>
                  <a:lnTo>
                    <a:pt x="29974" y="243592"/>
                  </a:lnTo>
                  <a:lnTo>
                    <a:pt x="7920" y="201551"/>
                  </a:lnTo>
                  <a:lnTo>
                    <a:pt x="0" y="153146"/>
                  </a:lnTo>
                  <a:close/>
                </a:path>
              </a:pathLst>
            </a:custGeom>
            <a:ln w="12700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617463" y="1883664"/>
              <a:ext cx="679703" cy="579120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5620185" y="1886541"/>
              <a:ext cx="676910" cy="575945"/>
            </a:xfrm>
            <a:custGeom>
              <a:avLst/>
              <a:gdLst/>
              <a:ahLst/>
              <a:cxnLst/>
              <a:rect l="l" t="t" r="r" b="b"/>
              <a:pathLst>
                <a:path w="676910" h="575944">
                  <a:moveTo>
                    <a:pt x="0" y="287949"/>
                  </a:moveTo>
                  <a:lnTo>
                    <a:pt x="3668" y="245398"/>
                  </a:lnTo>
                  <a:lnTo>
                    <a:pt x="14324" y="204785"/>
                  </a:lnTo>
                  <a:lnTo>
                    <a:pt x="31444" y="166556"/>
                  </a:lnTo>
                  <a:lnTo>
                    <a:pt x="54505" y="131157"/>
                  </a:lnTo>
                  <a:lnTo>
                    <a:pt x="82983" y="99033"/>
                  </a:lnTo>
                  <a:lnTo>
                    <a:pt x="116356" y="70629"/>
                  </a:lnTo>
                  <a:lnTo>
                    <a:pt x="154100" y="46390"/>
                  </a:lnTo>
                  <a:lnTo>
                    <a:pt x="195691" y="26762"/>
                  </a:lnTo>
                  <a:lnTo>
                    <a:pt x="240606" y="12191"/>
                  </a:lnTo>
                  <a:lnTo>
                    <a:pt x="288323" y="3122"/>
                  </a:lnTo>
                  <a:lnTo>
                    <a:pt x="338317" y="0"/>
                  </a:lnTo>
                  <a:lnTo>
                    <a:pt x="388311" y="3122"/>
                  </a:lnTo>
                  <a:lnTo>
                    <a:pt x="436028" y="12191"/>
                  </a:lnTo>
                  <a:lnTo>
                    <a:pt x="480943" y="26762"/>
                  </a:lnTo>
                  <a:lnTo>
                    <a:pt x="522534" y="46390"/>
                  </a:lnTo>
                  <a:lnTo>
                    <a:pt x="560278" y="70629"/>
                  </a:lnTo>
                  <a:lnTo>
                    <a:pt x="593651" y="99033"/>
                  </a:lnTo>
                  <a:lnTo>
                    <a:pt x="622129" y="131157"/>
                  </a:lnTo>
                  <a:lnTo>
                    <a:pt x="645190" y="166556"/>
                  </a:lnTo>
                  <a:lnTo>
                    <a:pt x="662310" y="204785"/>
                  </a:lnTo>
                  <a:lnTo>
                    <a:pt x="672966" y="245398"/>
                  </a:lnTo>
                  <a:lnTo>
                    <a:pt x="676635" y="287949"/>
                  </a:lnTo>
                  <a:lnTo>
                    <a:pt x="672966" y="330499"/>
                  </a:lnTo>
                  <a:lnTo>
                    <a:pt x="662310" y="371112"/>
                  </a:lnTo>
                  <a:lnTo>
                    <a:pt x="645190" y="409341"/>
                  </a:lnTo>
                  <a:lnTo>
                    <a:pt x="622129" y="444740"/>
                  </a:lnTo>
                  <a:lnTo>
                    <a:pt x="593651" y="476864"/>
                  </a:lnTo>
                  <a:lnTo>
                    <a:pt x="560278" y="505268"/>
                  </a:lnTo>
                  <a:lnTo>
                    <a:pt x="522534" y="529507"/>
                  </a:lnTo>
                  <a:lnTo>
                    <a:pt x="480943" y="549135"/>
                  </a:lnTo>
                  <a:lnTo>
                    <a:pt x="436028" y="563706"/>
                  </a:lnTo>
                  <a:lnTo>
                    <a:pt x="388311" y="572775"/>
                  </a:lnTo>
                  <a:lnTo>
                    <a:pt x="338317" y="575898"/>
                  </a:lnTo>
                  <a:lnTo>
                    <a:pt x="288323" y="572775"/>
                  </a:lnTo>
                  <a:lnTo>
                    <a:pt x="240606" y="563706"/>
                  </a:lnTo>
                  <a:lnTo>
                    <a:pt x="195691" y="549135"/>
                  </a:lnTo>
                  <a:lnTo>
                    <a:pt x="154100" y="529507"/>
                  </a:lnTo>
                  <a:lnTo>
                    <a:pt x="116356" y="505268"/>
                  </a:lnTo>
                  <a:lnTo>
                    <a:pt x="82983" y="476864"/>
                  </a:lnTo>
                  <a:lnTo>
                    <a:pt x="54505" y="444740"/>
                  </a:lnTo>
                  <a:lnTo>
                    <a:pt x="31444" y="409341"/>
                  </a:lnTo>
                  <a:lnTo>
                    <a:pt x="14324" y="371112"/>
                  </a:lnTo>
                  <a:lnTo>
                    <a:pt x="3668" y="330499"/>
                  </a:lnTo>
                  <a:lnTo>
                    <a:pt x="0" y="287949"/>
                  </a:lnTo>
                  <a:close/>
                </a:path>
              </a:pathLst>
            </a:custGeom>
            <a:ln w="19050">
              <a:solidFill>
                <a:srgbClr val="FF6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754623" y="2039112"/>
              <a:ext cx="313944" cy="307848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5756587" y="2039396"/>
              <a:ext cx="311150" cy="306705"/>
            </a:xfrm>
            <a:custGeom>
              <a:avLst/>
              <a:gdLst/>
              <a:ahLst/>
              <a:cxnLst/>
              <a:rect l="l" t="t" r="r" b="b"/>
              <a:pathLst>
                <a:path w="311150" h="306705">
                  <a:moveTo>
                    <a:pt x="0" y="153146"/>
                  </a:moveTo>
                  <a:lnTo>
                    <a:pt x="7920" y="104740"/>
                  </a:lnTo>
                  <a:lnTo>
                    <a:pt x="29974" y="62699"/>
                  </a:lnTo>
                  <a:lnTo>
                    <a:pt x="63604" y="29548"/>
                  </a:lnTo>
                  <a:lnTo>
                    <a:pt x="106250" y="7807"/>
                  </a:lnTo>
                  <a:lnTo>
                    <a:pt x="155355" y="0"/>
                  </a:lnTo>
                  <a:lnTo>
                    <a:pt x="204459" y="7807"/>
                  </a:lnTo>
                  <a:lnTo>
                    <a:pt x="247105" y="29548"/>
                  </a:lnTo>
                  <a:lnTo>
                    <a:pt x="280735" y="62699"/>
                  </a:lnTo>
                  <a:lnTo>
                    <a:pt x="302789" y="104740"/>
                  </a:lnTo>
                  <a:lnTo>
                    <a:pt x="310710" y="153146"/>
                  </a:lnTo>
                  <a:lnTo>
                    <a:pt x="302789" y="201551"/>
                  </a:lnTo>
                  <a:lnTo>
                    <a:pt x="280735" y="243592"/>
                  </a:lnTo>
                  <a:lnTo>
                    <a:pt x="247105" y="276743"/>
                  </a:lnTo>
                  <a:lnTo>
                    <a:pt x="204459" y="298484"/>
                  </a:lnTo>
                  <a:lnTo>
                    <a:pt x="155355" y="306292"/>
                  </a:lnTo>
                  <a:lnTo>
                    <a:pt x="106250" y="298484"/>
                  </a:lnTo>
                  <a:lnTo>
                    <a:pt x="63604" y="276743"/>
                  </a:lnTo>
                  <a:lnTo>
                    <a:pt x="29974" y="243592"/>
                  </a:lnTo>
                  <a:lnTo>
                    <a:pt x="7920" y="201551"/>
                  </a:lnTo>
                  <a:lnTo>
                    <a:pt x="0" y="153146"/>
                  </a:lnTo>
                  <a:close/>
                </a:path>
              </a:pathLst>
            </a:custGeom>
            <a:ln w="12700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367271" y="2273808"/>
              <a:ext cx="484631" cy="414527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6367416" y="2275983"/>
              <a:ext cx="483234" cy="411480"/>
            </a:xfrm>
            <a:custGeom>
              <a:avLst/>
              <a:gdLst/>
              <a:ahLst/>
              <a:cxnLst/>
              <a:rect l="l" t="t" r="r" b="b"/>
              <a:pathLst>
                <a:path w="483234" h="411480">
                  <a:moveTo>
                    <a:pt x="0" y="205606"/>
                  </a:moveTo>
                  <a:lnTo>
                    <a:pt x="4907" y="164169"/>
                  </a:lnTo>
                  <a:lnTo>
                    <a:pt x="18984" y="125575"/>
                  </a:lnTo>
                  <a:lnTo>
                    <a:pt x="41256" y="90649"/>
                  </a:lnTo>
                  <a:lnTo>
                    <a:pt x="70755" y="60220"/>
                  </a:lnTo>
                  <a:lnTo>
                    <a:pt x="106507" y="35114"/>
                  </a:lnTo>
                  <a:lnTo>
                    <a:pt x="147542" y="16157"/>
                  </a:lnTo>
                  <a:lnTo>
                    <a:pt x="192888" y="4177"/>
                  </a:lnTo>
                  <a:lnTo>
                    <a:pt x="241573" y="0"/>
                  </a:lnTo>
                  <a:lnTo>
                    <a:pt x="290258" y="4177"/>
                  </a:lnTo>
                  <a:lnTo>
                    <a:pt x="335604" y="16157"/>
                  </a:lnTo>
                  <a:lnTo>
                    <a:pt x="376639" y="35114"/>
                  </a:lnTo>
                  <a:lnTo>
                    <a:pt x="412391" y="60220"/>
                  </a:lnTo>
                  <a:lnTo>
                    <a:pt x="441890" y="90649"/>
                  </a:lnTo>
                  <a:lnTo>
                    <a:pt x="464162" y="125575"/>
                  </a:lnTo>
                  <a:lnTo>
                    <a:pt x="478239" y="164169"/>
                  </a:lnTo>
                  <a:lnTo>
                    <a:pt x="483147" y="205606"/>
                  </a:lnTo>
                  <a:lnTo>
                    <a:pt x="478239" y="247043"/>
                  </a:lnTo>
                  <a:lnTo>
                    <a:pt x="464162" y="285637"/>
                  </a:lnTo>
                  <a:lnTo>
                    <a:pt x="441890" y="320563"/>
                  </a:lnTo>
                  <a:lnTo>
                    <a:pt x="412391" y="350992"/>
                  </a:lnTo>
                  <a:lnTo>
                    <a:pt x="376639" y="376098"/>
                  </a:lnTo>
                  <a:lnTo>
                    <a:pt x="335604" y="395055"/>
                  </a:lnTo>
                  <a:lnTo>
                    <a:pt x="290258" y="407035"/>
                  </a:lnTo>
                  <a:lnTo>
                    <a:pt x="241573" y="411213"/>
                  </a:lnTo>
                  <a:lnTo>
                    <a:pt x="192888" y="407035"/>
                  </a:lnTo>
                  <a:lnTo>
                    <a:pt x="147542" y="395055"/>
                  </a:lnTo>
                  <a:lnTo>
                    <a:pt x="106507" y="376098"/>
                  </a:lnTo>
                  <a:lnTo>
                    <a:pt x="70755" y="350992"/>
                  </a:lnTo>
                  <a:lnTo>
                    <a:pt x="41256" y="320563"/>
                  </a:lnTo>
                  <a:lnTo>
                    <a:pt x="18984" y="285637"/>
                  </a:lnTo>
                  <a:lnTo>
                    <a:pt x="4907" y="247043"/>
                  </a:lnTo>
                  <a:lnTo>
                    <a:pt x="0" y="205606"/>
                  </a:lnTo>
                  <a:close/>
                </a:path>
              </a:pathLst>
            </a:custGeom>
            <a:ln w="19050">
              <a:solidFill>
                <a:srgbClr val="FF6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464807" y="2383536"/>
              <a:ext cx="222504" cy="222503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458462" y="2378776"/>
              <a:ext cx="234561" cy="231404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5745479" y="2087880"/>
              <a:ext cx="487679" cy="414527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5747196" y="2089604"/>
              <a:ext cx="483234" cy="411480"/>
            </a:xfrm>
            <a:custGeom>
              <a:avLst/>
              <a:gdLst/>
              <a:ahLst/>
              <a:cxnLst/>
              <a:rect l="l" t="t" r="r" b="b"/>
              <a:pathLst>
                <a:path w="483235" h="411480">
                  <a:moveTo>
                    <a:pt x="0" y="205606"/>
                  </a:moveTo>
                  <a:lnTo>
                    <a:pt x="4907" y="164169"/>
                  </a:lnTo>
                  <a:lnTo>
                    <a:pt x="18984" y="125575"/>
                  </a:lnTo>
                  <a:lnTo>
                    <a:pt x="41256" y="90649"/>
                  </a:lnTo>
                  <a:lnTo>
                    <a:pt x="70755" y="60220"/>
                  </a:lnTo>
                  <a:lnTo>
                    <a:pt x="106507" y="35114"/>
                  </a:lnTo>
                  <a:lnTo>
                    <a:pt x="147542" y="16157"/>
                  </a:lnTo>
                  <a:lnTo>
                    <a:pt x="192888" y="4177"/>
                  </a:lnTo>
                  <a:lnTo>
                    <a:pt x="241573" y="0"/>
                  </a:lnTo>
                  <a:lnTo>
                    <a:pt x="290258" y="4177"/>
                  </a:lnTo>
                  <a:lnTo>
                    <a:pt x="335604" y="16157"/>
                  </a:lnTo>
                  <a:lnTo>
                    <a:pt x="376639" y="35114"/>
                  </a:lnTo>
                  <a:lnTo>
                    <a:pt x="412391" y="60220"/>
                  </a:lnTo>
                  <a:lnTo>
                    <a:pt x="441890" y="90649"/>
                  </a:lnTo>
                  <a:lnTo>
                    <a:pt x="464162" y="125575"/>
                  </a:lnTo>
                  <a:lnTo>
                    <a:pt x="478239" y="164169"/>
                  </a:lnTo>
                  <a:lnTo>
                    <a:pt x="483147" y="205606"/>
                  </a:lnTo>
                  <a:lnTo>
                    <a:pt x="478239" y="247043"/>
                  </a:lnTo>
                  <a:lnTo>
                    <a:pt x="464162" y="285637"/>
                  </a:lnTo>
                  <a:lnTo>
                    <a:pt x="441890" y="320563"/>
                  </a:lnTo>
                  <a:lnTo>
                    <a:pt x="412391" y="350992"/>
                  </a:lnTo>
                  <a:lnTo>
                    <a:pt x="376639" y="376098"/>
                  </a:lnTo>
                  <a:lnTo>
                    <a:pt x="335604" y="395055"/>
                  </a:lnTo>
                  <a:lnTo>
                    <a:pt x="290258" y="407035"/>
                  </a:lnTo>
                  <a:lnTo>
                    <a:pt x="241573" y="411213"/>
                  </a:lnTo>
                  <a:lnTo>
                    <a:pt x="192888" y="407035"/>
                  </a:lnTo>
                  <a:lnTo>
                    <a:pt x="147542" y="395055"/>
                  </a:lnTo>
                  <a:lnTo>
                    <a:pt x="106507" y="376098"/>
                  </a:lnTo>
                  <a:lnTo>
                    <a:pt x="70755" y="350992"/>
                  </a:lnTo>
                  <a:lnTo>
                    <a:pt x="41256" y="320563"/>
                  </a:lnTo>
                  <a:lnTo>
                    <a:pt x="18984" y="285637"/>
                  </a:lnTo>
                  <a:lnTo>
                    <a:pt x="4907" y="247043"/>
                  </a:lnTo>
                  <a:lnTo>
                    <a:pt x="0" y="205606"/>
                  </a:lnTo>
                  <a:close/>
                </a:path>
              </a:pathLst>
            </a:custGeom>
            <a:ln w="19050">
              <a:solidFill>
                <a:srgbClr val="FF6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843015" y="2197608"/>
              <a:ext cx="225551" cy="222503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838241" y="2192398"/>
              <a:ext cx="234561" cy="231404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083807" y="2075688"/>
              <a:ext cx="679704" cy="579120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6085876" y="2077153"/>
              <a:ext cx="676910" cy="575945"/>
            </a:xfrm>
            <a:custGeom>
              <a:avLst/>
              <a:gdLst/>
              <a:ahLst/>
              <a:cxnLst/>
              <a:rect l="l" t="t" r="r" b="b"/>
              <a:pathLst>
                <a:path w="676909" h="575944">
                  <a:moveTo>
                    <a:pt x="0" y="287949"/>
                  </a:moveTo>
                  <a:lnTo>
                    <a:pt x="3668" y="245398"/>
                  </a:lnTo>
                  <a:lnTo>
                    <a:pt x="14324" y="204785"/>
                  </a:lnTo>
                  <a:lnTo>
                    <a:pt x="31444" y="166556"/>
                  </a:lnTo>
                  <a:lnTo>
                    <a:pt x="54505" y="131157"/>
                  </a:lnTo>
                  <a:lnTo>
                    <a:pt x="82983" y="99033"/>
                  </a:lnTo>
                  <a:lnTo>
                    <a:pt x="116356" y="70629"/>
                  </a:lnTo>
                  <a:lnTo>
                    <a:pt x="154100" y="46390"/>
                  </a:lnTo>
                  <a:lnTo>
                    <a:pt x="195691" y="26762"/>
                  </a:lnTo>
                  <a:lnTo>
                    <a:pt x="240606" y="12191"/>
                  </a:lnTo>
                  <a:lnTo>
                    <a:pt x="288323" y="3122"/>
                  </a:lnTo>
                  <a:lnTo>
                    <a:pt x="338317" y="0"/>
                  </a:lnTo>
                  <a:lnTo>
                    <a:pt x="388311" y="3122"/>
                  </a:lnTo>
                  <a:lnTo>
                    <a:pt x="436028" y="12191"/>
                  </a:lnTo>
                  <a:lnTo>
                    <a:pt x="480943" y="26762"/>
                  </a:lnTo>
                  <a:lnTo>
                    <a:pt x="522534" y="46390"/>
                  </a:lnTo>
                  <a:lnTo>
                    <a:pt x="560278" y="70629"/>
                  </a:lnTo>
                  <a:lnTo>
                    <a:pt x="593651" y="99033"/>
                  </a:lnTo>
                  <a:lnTo>
                    <a:pt x="622129" y="131157"/>
                  </a:lnTo>
                  <a:lnTo>
                    <a:pt x="645190" y="166556"/>
                  </a:lnTo>
                  <a:lnTo>
                    <a:pt x="662310" y="204785"/>
                  </a:lnTo>
                  <a:lnTo>
                    <a:pt x="672966" y="245398"/>
                  </a:lnTo>
                  <a:lnTo>
                    <a:pt x="676635" y="287949"/>
                  </a:lnTo>
                  <a:lnTo>
                    <a:pt x="672966" y="330499"/>
                  </a:lnTo>
                  <a:lnTo>
                    <a:pt x="662310" y="371112"/>
                  </a:lnTo>
                  <a:lnTo>
                    <a:pt x="645190" y="409341"/>
                  </a:lnTo>
                  <a:lnTo>
                    <a:pt x="622129" y="444740"/>
                  </a:lnTo>
                  <a:lnTo>
                    <a:pt x="593651" y="476864"/>
                  </a:lnTo>
                  <a:lnTo>
                    <a:pt x="560278" y="505268"/>
                  </a:lnTo>
                  <a:lnTo>
                    <a:pt x="522534" y="529507"/>
                  </a:lnTo>
                  <a:lnTo>
                    <a:pt x="480943" y="549135"/>
                  </a:lnTo>
                  <a:lnTo>
                    <a:pt x="436028" y="563706"/>
                  </a:lnTo>
                  <a:lnTo>
                    <a:pt x="388311" y="572775"/>
                  </a:lnTo>
                  <a:lnTo>
                    <a:pt x="338317" y="575898"/>
                  </a:lnTo>
                  <a:lnTo>
                    <a:pt x="288323" y="572775"/>
                  </a:lnTo>
                  <a:lnTo>
                    <a:pt x="240606" y="563706"/>
                  </a:lnTo>
                  <a:lnTo>
                    <a:pt x="195691" y="549135"/>
                  </a:lnTo>
                  <a:lnTo>
                    <a:pt x="154100" y="529507"/>
                  </a:lnTo>
                  <a:lnTo>
                    <a:pt x="116356" y="505268"/>
                  </a:lnTo>
                  <a:lnTo>
                    <a:pt x="82983" y="476864"/>
                  </a:lnTo>
                  <a:lnTo>
                    <a:pt x="54505" y="444740"/>
                  </a:lnTo>
                  <a:lnTo>
                    <a:pt x="31444" y="409341"/>
                  </a:lnTo>
                  <a:lnTo>
                    <a:pt x="14324" y="371112"/>
                  </a:lnTo>
                  <a:lnTo>
                    <a:pt x="3668" y="330499"/>
                  </a:lnTo>
                  <a:lnTo>
                    <a:pt x="0" y="287949"/>
                  </a:lnTo>
                  <a:close/>
                </a:path>
              </a:pathLst>
            </a:custGeom>
            <a:ln w="19050">
              <a:solidFill>
                <a:srgbClr val="FF6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6220967" y="2228088"/>
              <a:ext cx="313943" cy="310896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6222277" y="2230007"/>
              <a:ext cx="311150" cy="306705"/>
            </a:xfrm>
            <a:custGeom>
              <a:avLst/>
              <a:gdLst/>
              <a:ahLst/>
              <a:cxnLst/>
              <a:rect l="l" t="t" r="r" b="b"/>
              <a:pathLst>
                <a:path w="311150" h="306705">
                  <a:moveTo>
                    <a:pt x="0" y="153146"/>
                  </a:moveTo>
                  <a:lnTo>
                    <a:pt x="7920" y="104740"/>
                  </a:lnTo>
                  <a:lnTo>
                    <a:pt x="29974" y="62699"/>
                  </a:lnTo>
                  <a:lnTo>
                    <a:pt x="63604" y="29548"/>
                  </a:lnTo>
                  <a:lnTo>
                    <a:pt x="106250" y="7807"/>
                  </a:lnTo>
                  <a:lnTo>
                    <a:pt x="155355" y="0"/>
                  </a:lnTo>
                  <a:lnTo>
                    <a:pt x="204459" y="7807"/>
                  </a:lnTo>
                  <a:lnTo>
                    <a:pt x="247105" y="29548"/>
                  </a:lnTo>
                  <a:lnTo>
                    <a:pt x="280735" y="62699"/>
                  </a:lnTo>
                  <a:lnTo>
                    <a:pt x="302789" y="104740"/>
                  </a:lnTo>
                  <a:lnTo>
                    <a:pt x="310710" y="153146"/>
                  </a:lnTo>
                  <a:lnTo>
                    <a:pt x="302789" y="201551"/>
                  </a:lnTo>
                  <a:lnTo>
                    <a:pt x="280735" y="243592"/>
                  </a:lnTo>
                  <a:lnTo>
                    <a:pt x="247105" y="276743"/>
                  </a:lnTo>
                  <a:lnTo>
                    <a:pt x="204459" y="298484"/>
                  </a:lnTo>
                  <a:lnTo>
                    <a:pt x="155355" y="306292"/>
                  </a:lnTo>
                  <a:lnTo>
                    <a:pt x="106250" y="298484"/>
                  </a:lnTo>
                  <a:lnTo>
                    <a:pt x="63604" y="276743"/>
                  </a:lnTo>
                  <a:lnTo>
                    <a:pt x="29974" y="243592"/>
                  </a:lnTo>
                  <a:lnTo>
                    <a:pt x="7920" y="201551"/>
                  </a:lnTo>
                  <a:lnTo>
                    <a:pt x="0" y="153146"/>
                  </a:lnTo>
                  <a:close/>
                </a:path>
              </a:pathLst>
            </a:custGeom>
            <a:ln w="12700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5876543" y="2154936"/>
              <a:ext cx="679703" cy="579120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5878431" y="2155516"/>
              <a:ext cx="676910" cy="575945"/>
            </a:xfrm>
            <a:custGeom>
              <a:avLst/>
              <a:gdLst/>
              <a:ahLst/>
              <a:cxnLst/>
              <a:rect l="l" t="t" r="r" b="b"/>
              <a:pathLst>
                <a:path w="676909" h="575944">
                  <a:moveTo>
                    <a:pt x="0" y="287949"/>
                  </a:moveTo>
                  <a:lnTo>
                    <a:pt x="3668" y="245398"/>
                  </a:lnTo>
                  <a:lnTo>
                    <a:pt x="14324" y="204785"/>
                  </a:lnTo>
                  <a:lnTo>
                    <a:pt x="31444" y="166556"/>
                  </a:lnTo>
                  <a:lnTo>
                    <a:pt x="54505" y="131157"/>
                  </a:lnTo>
                  <a:lnTo>
                    <a:pt x="82983" y="99033"/>
                  </a:lnTo>
                  <a:lnTo>
                    <a:pt x="116356" y="70629"/>
                  </a:lnTo>
                  <a:lnTo>
                    <a:pt x="154100" y="46390"/>
                  </a:lnTo>
                  <a:lnTo>
                    <a:pt x="195691" y="26762"/>
                  </a:lnTo>
                  <a:lnTo>
                    <a:pt x="240606" y="12191"/>
                  </a:lnTo>
                  <a:lnTo>
                    <a:pt x="288323" y="3122"/>
                  </a:lnTo>
                  <a:lnTo>
                    <a:pt x="338317" y="0"/>
                  </a:lnTo>
                  <a:lnTo>
                    <a:pt x="388311" y="3122"/>
                  </a:lnTo>
                  <a:lnTo>
                    <a:pt x="436028" y="12191"/>
                  </a:lnTo>
                  <a:lnTo>
                    <a:pt x="480943" y="26762"/>
                  </a:lnTo>
                  <a:lnTo>
                    <a:pt x="522534" y="46390"/>
                  </a:lnTo>
                  <a:lnTo>
                    <a:pt x="560278" y="70629"/>
                  </a:lnTo>
                  <a:lnTo>
                    <a:pt x="593651" y="99033"/>
                  </a:lnTo>
                  <a:lnTo>
                    <a:pt x="622129" y="131157"/>
                  </a:lnTo>
                  <a:lnTo>
                    <a:pt x="645190" y="166556"/>
                  </a:lnTo>
                  <a:lnTo>
                    <a:pt x="662310" y="204785"/>
                  </a:lnTo>
                  <a:lnTo>
                    <a:pt x="672966" y="245398"/>
                  </a:lnTo>
                  <a:lnTo>
                    <a:pt x="676635" y="287949"/>
                  </a:lnTo>
                  <a:lnTo>
                    <a:pt x="672966" y="330499"/>
                  </a:lnTo>
                  <a:lnTo>
                    <a:pt x="662310" y="371112"/>
                  </a:lnTo>
                  <a:lnTo>
                    <a:pt x="645190" y="409341"/>
                  </a:lnTo>
                  <a:lnTo>
                    <a:pt x="622129" y="444740"/>
                  </a:lnTo>
                  <a:lnTo>
                    <a:pt x="593651" y="476864"/>
                  </a:lnTo>
                  <a:lnTo>
                    <a:pt x="560278" y="505268"/>
                  </a:lnTo>
                  <a:lnTo>
                    <a:pt x="522534" y="529507"/>
                  </a:lnTo>
                  <a:lnTo>
                    <a:pt x="480943" y="549135"/>
                  </a:lnTo>
                  <a:lnTo>
                    <a:pt x="436028" y="563706"/>
                  </a:lnTo>
                  <a:lnTo>
                    <a:pt x="388311" y="572775"/>
                  </a:lnTo>
                  <a:lnTo>
                    <a:pt x="338317" y="575898"/>
                  </a:lnTo>
                  <a:lnTo>
                    <a:pt x="288323" y="572775"/>
                  </a:lnTo>
                  <a:lnTo>
                    <a:pt x="240606" y="563706"/>
                  </a:lnTo>
                  <a:lnTo>
                    <a:pt x="195691" y="549135"/>
                  </a:lnTo>
                  <a:lnTo>
                    <a:pt x="154100" y="529507"/>
                  </a:lnTo>
                  <a:lnTo>
                    <a:pt x="116356" y="505268"/>
                  </a:lnTo>
                  <a:lnTo>
                    <a:pt x="82983" y="476864"/>
                  </a:lnTo>
                  <a:lnTo>
                    <a:pt x="54505" y="444740"/>
                  </a:lnTo>
                  <a:lnTo>
                    <a:pt x="31444" y="409341"/>
                  </a:lnTo>
                  <a:lnTo>
                    <a:pt x="14324" y="371112"/>
                  </a:lnTo>
                  <a:lnTo>
                    <a:pt x="3668" y="330499"/>
                  </a:lnTo>
                  <a:lnTo>
                    <a:pt x="0" y="287949"/>
                  </a:lnTo>
                  <a:close/>
                </a:path>
              </a:pathLst>
            </a:custGeom>
            <a:ln w="19050">
              <a:solidFill>
                <a:srgbClr val="FF6F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013703" y="2307336"/>
              <a:ext cx="313944" cy="307848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6014831" y="2308369"/>
              <a:ext cx="311150" cy="306705"/>
            </a:xfrm>
            <a:custGeom>
              <a:avLst/>
              <a:gdLst/>
              <a:ahLst/>
              <a:cxnLst/>
              <a:rect l="l" t="t" r="r" b="b"/>
              <a:pathLst>
                <a:path w="311150" h="306705">
                  <a:moveTo>
                    <a:pt x="0" y="153146"/>
                  </a:moveTo>
                  <a:lnTo>
                    <a:pt x="7920" y="104740"/>
                  </a:lnTo>
                  <a:lnTo>
                    <a:pt x="29974" y="62699"/>
                  </a:lnTo>
                  <a:lnTo>
                    <a:pt x="63604" y="29548"/>
                  </a:lnTo>
                  <a:lnTo>
                    <a:pt x="106250" y="7807"/>
                  </a:lnTo>
                  <a:lnTo>
                    <a:pt x="155355" y="0"/>
                  </a:lnTo>
                  <a:lnTo>
                    <a:pt x="204459" y="7807"/>
                  </a:lnTo>
                  <a:lnTo>
                    <a:pt x="247105" y="29548"/>
                  </a:lnTo>
                  <a:lnTo>
                    <a:pt x="280735" y="62699"/>
                  </a:lnTo>
                  <a:lnTo>
                    <a:pt x="302789" y="104740"/>
                  </a:lnTo>
                  <a:lnTo>
                    <a:pt x="310710" y="153146"/>
                  </a:lnTo>
                  <a:lnTo>
                    <a:pt x="302789" y="201551"/>
                  </a:lnTo>
                  <a:lnTo>
                    <a:pt x="280735" y="243592"/>
                  </a:lnTo>
                  <a:lnTo>
                    <a:pt x="247105" y="276743"/>
                  </a:lnTo>
                  <a:lnTo>
                    <a:pt x="204459" y="298484"/>
                  </a:lnTo>
                  <a:lnTo>
                    <a:pt x="155355" y="306292"/>
                  </a:lnTo>
                  <a:lnTo>
                    <a:pt x="106250" y="298484"/>
                  </a:lnTo>
                  <a:lnTo>
                    <a:pt x="63604" y="276743"/>
                  </a:lnTo>
                  <a:lnTo>
                    <a:pt x="29974" y="243592"/>
                  </a:lnTo>
                  <a:lnTo>
                    <a:pt x="7920" y="201551"/>
                  </a:lnTo>
                  <a:lnTo>
                    <a:pt x="0" y="153146"/>
                  </a:lnTo>
                  <a:close/>
                </a:path>
              </a:pathLst>
            </a:custGeom>
            <a:ln w="12700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7" name="object 87"/>
          <p:cNvSpPr/>
          <p:nvPr/>
        </p:nvSpPr>
        <p:spPr>
          <a:xfrm>
            <a:off x="3587686" y="2228557"/>
            <a:ext cx="1184910" cy="219710"/>
          </a:xfrm>
          <a:custGeom>
            <a:avLst/>
            <a:gdLst/>
            <a:ahLst/>
            <a:cxnLst/>
            <a:rect l="l" t="t" r="r" b="b"/>
            <a:pathLst>
              <a:path w="1184910" h="219710">
                <a:moveTo>
                  <a:pt x="1184338" y="147853"/>
                </a:moveTo>
                <a:lnTo>
                  <a:pt x="72174" y="147853"/>
                </a:lnTo>
                <a:lnTo>
                  <a:pt x="113855" y="123532"/>
                </a:lnTo>
                <a:lnTo>
                  <a:pt x="115912" y="115760"/>
                </a:lnTo>
                <a:lnTo>
                  <a:pt x="108839" y="103644"/>
                </a:lnTo>
                <a:lnTo>
                  <a:pt x="101066" y="101600"/>
                </a:lnTo>
                <a:lnTo>
                  <a:pt x="0" y="160553"/>
                </a:lnTo>
                <a:lnTo>
                  <a:pt x="101066" y="219506"/>
                </a:lnTo>
                <a:lnTo>
                  <a:pt x="108839" y="217462"/>
                </a:lnTo>
                <a:lnTo>
                  <a:pt x="115912" y="205346"/>
                </a:lnTo>
                <a:lnTo>
                  <a:pt x="113855" y="197561"/>
                </a:lnTo>
                <a:lnTo>
                  <a:pt x="72186" y="173253"/>
                </a:lnTo>
                <a:lnTo>
                  <a:pt x="1184338" y="173253"/>
                </a:lnTo>
                <a:lnTo>
                  <a:pt x="1184338" y="147853"/>
                </a:lnTo>
                <a:close/>
              </a:path>
              <a:path w="1184910" h="219710">
                <a:moveTo>
                  <a:pt x="1184389" y="58953"/>
                </a:moveTo>
                <a:lnTo>
                  <a:pt x="1162621" y="46253"/>
                </a:lnTo>
                <a:lnTo>
                  <a:pt x="1083322" y="0"/>
                </a:lnTo>
                <a:lnTo>
                  <a:pt x="1075550" y="2044"/>
                </a:lnTo>
                <a:lnTo>
                  <a:pt x="1068476" y="14160"/>
                </a:lnTo>
                <a:lnTo>
                  <a:pt x="1070533" y="21945"/>
                </a:lnTo>
                <a:lnTo>
                  <a:pt x="1112202" y="46253"/>
                </a:lnTo>
                <a:lnTo>
                  <a:pt x="63" y="46253"/>
                </a:lnTo>
                <a:lnTo>
                  <a:pt x="63" y="71653"/>
                </a:lnTo>
                <a:lnTo>
                  <a:pt x="1112202" y="71653"/>
                </a:lnTo>
                <a:lnTo>
                  <a:pt x="1133983" y="58953"/>
                </a:lnTo>
                <a:lnTo>
                  <a:pt x="1070533" y="95973"/>
                </a:lnTo>
                <a:lnTo>
                  <a:pt x="1068476" y="103746"/>
                </a:lnTo>
                <a:lnTo>
                  <a:pt x="1075550" y="115862"/>
                </a:lnTo>
                <a:lnTo>
                  <a:pt x="1083322" y="117906"/>
                </a:lnTo>
                <a:lnTo>
                  <a:pt x="1162621" y="71653"/>
                </a:lnTo>
                <a:lnTo>
                  <a:pt x="1184389" y="589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 txBox="1"/>
          <p:nvPr/>
        </p:nvSpPr>
        <p:spPr>
          <a:xfrm>
            <a:off x="534352" y="966723"/>
            <a:ext cx="8011795" cy="2578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415"/>
              </a:lnSpc>
              <a:spcBef>
                <a:spcPts val="100"/>
              </a:spcBef>
            </a:pPr>
            <a:r>
              <a:rPr sz="2200" b="1" dirty="0">
                <a:latin typeface="Arial"/>
                <a:cs typeface="Arial"/>
              </a:rPr>
              <a:t>Neoplasm</a:t>
            </a:r>
            <a:r>
              <a:rPr sz="2200" b="1" spc="-90" dirty="0">
                <a:latin typeface="Arial"/>
                <a:cs typeface="Arial"/>
              </a:rPr>
              <a:t> </a:t>
            </a:r>
            <a:r>
              <a:rPr sz="2200" b="1" spc="-10" dirty="0">
                <a:latin typeface="Arial"/>
                <a:cs typeface="Arial"/>
              </a:rPr>
              <a:t>(tumor)</a:t>
            </a:r>
            <a:endParaRPr sz="2200" dirty="0">
              <a:latin typeface="Arial"/>
              <a:cs typeface="Arial"/>
            </a:endParaRPr>
          </a:p>
          <a:p>
            <a:pPr marL="239395" indent="-226695">
              <a:lnSpc>
                <a:spcPts val="2175"/>
              </a:lnSpc>
              <a:buFont typeface="Arial"/>
              <a:buChar char="•"/>
              <a:tabLst>
                <a:tab pos="239395" algn="l"/>
              </a:tabLst>
            </a:pPr>
            <a:r>
              <a:rPr sz="2000" b="1" dirty="0">
                <a:latin typeface="Arial"/>
                <a:cs typeface="Arial"/>
              </a:rPr>
              <a:t>Neoplasm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growth/regression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–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increased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cell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proliferation/death</a:t>
            </a:r>
            <a:endParaRPr sz="2000" dirty="0">
              <a:latin typeface="Arial"/>
              <a:cs typeface="Arial"/>
            </a:endParaRPr>
          </a:p>
          <a:p>
            <a:pPr marL="3210560" marR="3844925" algn="ctr">
              <a:lnSpc>
                <a:spcPct val="172500"/>
              </a:lnSpc>
              <a:spcBef>
                <a:spcPts val="1860"/>
              </a:spcBef>
            </a:pPr>
            <a:r>
              <a:rPr sz="1600" spc="-10" dirty="0">
                <a:latin typeface="Arial"/>
                <a:cs typeface="Arial"/>
              </a:rPr>
              <a:t>growth regression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45"/>
              </a:spcBef>
            </a:pPr>
            <a:endParaRPr sz="1600" dirty="0">
              <a:latin typeface="Arial"/>
              <a:cs typeface="Arial"/>
            </a:endParaRPr>
          </a:p>
          <a:p>
            <a:pPr marL="240029" marR="5080" indent="-227329">
              <a:lnSpc>
                <a:spcPts val="2020"/>
              </a:lnSpc>
              <a:buChar char="•"/>
              <a:tabLst>
                <a:tab pos="240029" algn="l"/>
              </a:tabLst>
            </a:pPr>
            <a:r>
              <a:rPr sz="2000" dirty="0" smtClean="0">
                <a:latin typeface="Arial"/>
                <a:cs typeface="Arial"/>
              </a:rPr>
              <a:t>Composed</a:t>
            </a:r>
            <a:r>
              <a:rPr sz="2000" spc="-80" dirty="0" smtClean="0">
                <a:latin typeface="Arial"/>
                <a:cs typeface="Arial"/>
              </a:rPr>
              <a:t> </a:t>
            </a:r>
            <a:r>
              <a:rPr sz="2000" dirty="0" smtClean="0">
                <a:latin typeface="Arial"/>
                <a:cs typeface="Arial"/>
              </a:rPr>
              <a:t>of</a:t>
            </a:r>
            <a:r>
              <a:rPr sz="2000" spc="-80" dirty="0" smtClean="0">
                <a:latin typeface="Arial"/>
                <a:cs typeface="Arial"/>
              </a:rPr>
              <a:t> </a:t>
            </a:r>
            <a:r>
              <a:rPr sz="2000" b="1" dirty="0" smtClean="0">
                <a:solidFill>
                  <a:srgbClr val="FF0000"/>
                </a:solidFill>
                <a:latin typeface="Arial"/>
                <a:cs typeface="Arial"/>
              </a:rPr>
              <a:t>neoplastic</a:t>
            </a:r>
            <a:r>
              <a:rPr sz="2000" b="1" spc="-7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 smtClean="0">
                <a:solidFill>
                  <a:srgbClr val="FF0000"/>
                </a:solidFill>
                <a:latin typeface="Arial"/>
                <a:cs typeface="Arial"/>
              </a:rPr>
              <a:t>parenchyma</a:t>
            </a:r>
            <a:r>
              <a:rPr sz="2000" b="1" spc="-7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 smtClean="0">
                <a:latin typeface="Arial"/>
                <a:cs typeface="Arial"/>
              </a:rPr>
              <a:t>and</a:t>
            </a:r>
            <a:r>
              <a:rPr sz="2000" spc="-75" dirty="0" smtClean="0"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non-</a:t>
            </a:r>
            <a:r>
              <a:rPr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neoplastic</a:t>
            </a:r>
            <a:r>
              <a:rPr sz="2000" b="1" spc="-75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stroma</a:t>
            </a:r>
            <a:r>
              <a:rPr sz="2000" spc="-10" dirty="0">
                <a:latin typeface="Arial"/>
                <a:cs typeface="Arial"/>
              </a:rPr>
              <a:t>, </a:t>
            </a:r>
            <a:r>
              <a:rPr sz="2000" dirty="0">
                <a:latin typeface="Arial"/>
                <a:cs typeface="Arial"/>
              </a:rPr>
              <a:t>which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provides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blood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supply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for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oxygen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nutrients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89" name="object 89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4812629" y="3642235"/>
            <a:ext cx="2544894" cy="2740436"/>
          </a:xfrm>
          <a:prstGeom prst="rect">
            <a:avLst/>
          </a:prstGeom>
        </p:spPr>
      </p:pic>
      <p:pic>
        <p:nvPicPr>
          <p:cNvPr id="90" name="object 90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320040" y="3639311"/>
            <a:ext cx="2542032" cy="2746248"/>
          </a:xfrm>
          <a:prstGeom prst="rect">
            <a:avLst/>
          </a:prstGeom>
        </p:spPr>
      </p:pic>
      <p:sp>
        <p:nvSpPr>
          <p:cNvPr id="91" name="object 91"/>
          <p:cNvSpPr txBox="1"/>
          <p:nvPr/>
        </p:nvSpPr>
        <p:spPr>
          <a:xfrm>
            <a:off x="2992959" y="3578860"/>
            <a:ext cx="1660525" cy="2747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2905" marR="347980" indent="2540">
              <a:lnSpc>
                <a:spcPct val="121200"/>
              </a:lnSpc>
              <a:spcBef>
                <a:spcPts val="100"/>
              </a:spcBef>
            </a:pPr>
            <a:r>
              <a:rPr sz="1600" spc="-50" dirty="0">
                <a:latin typeface="Arial"/>
                <a:cs typeface="Arial"/>
              </a:rPr>
              <a:t>normal</a:t>
            </a:r>
            <a:r>
              <a:rPr sz="1600" spc="-80" dirty="0">
                <a:latin typeface="Arial"/>
                <a:cs typeface="Arial"/>
              </a:rPr>
              <a:t> </a:t>
            </a:r>
            <a:r>
              <a:rPr sz="1600" spc="-45" dirty="0">
                <a:latin typeface="Arial"/>
                <a:cs typeface="Arial"/>
              </a:rPr>
              <a:t>cell </a:t>
            </a:r>
            <a:r>
              <a:rPr sz="1600" spc="-50" dirty="0">
                <a:latin typeface="Arial"/>
                <a:cs typeface="Arial"/>
              </a:rPr>
              <a:t>cancer</a:t>
            </a:r>
            <a:r>
              <a:rPr sz="1600" spc="-8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cell</a:t>
            </a:r>
            <a:endParaRPr sz="1600">
              <a:latin typeface="Arial"/>
              <a:cs typeface="Arial"/>
            </a:endParaRPr>
          </a:p>
          <a:p>
            <a:pPr marL="12700" marR="99695">
              <a:lnSpc>
                <a:spcPts val="1700"/>
              </a:lnSpc>
              <a:spcBef>
                <a:spcPts val="645"/>
              </a:spcBef>
            </a:pPr>
            <a:r>
              <a:rPr sz="1600" spc="-65" dirty="0">
                <a:latin typeface="Arial"/>
                <a:cs typeface="Arial"/>
              </a:rPr>
              <a:t>cancer-</a:t>
            </a:r>
            <a:r>
              <a:rPr sz="1600" spc="-55" dirty="0">
                <a:latin typeface="Arial"/>
                <a:cs typeface="Arial"/>
              </a:rPr>
              <a:t>associated </a:t>
            </a:r>
            <a:r>
              <a:rPr sz="1600" spc="-50" dirty="0">
                <a:latin typeface="Arial"/>
                <a:cs typeface="Arial"/>
              </a:rPr>
              <a:t>fibroblast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(CAF)</a:t>
            </a:r>
            <a:endParaRPr sz="1600">
              <a:latin typeface="Arial"/>
              <a:cs typeface="Arial"/>
            </a:endParaRPr>
          </a:p>
          <a:p>
            <a:pPr marL="354330">
              <a:lnSpc>
                <a:spcPct val="100000"/>
              </a:lnSpc>
              <a:spcBef>
                <a:spcPts val="420"/>
              </a:spcBef>
            </a:pPr>
            <a:r>
              <a:rPr sz="1600" spc="-10" dirty="0">
                <a:latin typeface="Arial"/>
                <a:cs typeface="Arial"/>
              </a:rPr>
              <a:t>lymphocyte</a:t>
            </a:r>
            <a:endParaRPr sz="1600">
              <a:latin typeface="Arial"/>
              <a:cs typeface="Arial"/>
            </a:endParaRPr>
          </a:p>
          <a:p>
            <a:pPr marL="241300" marR="288925">
              <a:lnSpc>
                <a:spcPts val="1680"/>
              </a:lnSpc>
              <a:spcBef>
                <a:spcPts val="660"/>
              </a:spcBef>
            </a:pPr>
            <a:r>
              <a:rPr sz="1600" spc="-10" dirty="0">
                <a:latin typeface="Arial"/>
                <a:cs typeface="Arial"/>
              </a:rPr>
              <a:t>extracellular </a:t>
            </a:r>
            <a:r>
              <a:rPr sz="1600" spc="-55" dirty="0">
                <a:latin typeface="Arial"/>
                <a:cs typeface="Arial"/>
              </a:rPr>
              <a:t>matrix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spc="-55" dirty="0">
                <a:latin typeface="Arial"/>
                <a:cs typeface="Arial"/>
              </a:rPr>
              <a:t>(ECM)</a:t>
            </a:r>
            <a:endParaRPr sz="1600">
              <a:latin typeface="Arial"/>
              <a:cs typeface="Arial"/>
            </a:endParaRPr>
          </a:p>
          <a:p>
            <a:pPr marL="295275">
              <a:lnSpc>
                <a:spcPct val="100000"/>
              </a:lnSpc>
              <a:spcBef>
                <a:spcPts val="440"/>
              </a:spcBef>
            </a:pPr>
            <a:r>
              <a:rPr sz="1600" spc="-50" dirty="0">
                <a:latin typeface="Arial"/>
                <a:cs typeface="Arial"/>
              </a:rPr>
              <a:t>blood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vessel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ts val="1680"/>
              </a:lnSpc>
              <a:spcBef>
                <a:spcPts val="665"/>
              </a:spcBef>
            </a:pPr>
            <a:r>
              <a:rPr sz="1600" spc="-65" dirty="0">
                <a:latin typeface="Arial"/>
                <a:cs typeface="Arial"/>
              </a:rPr>
              <a:t>tumor-</a:t>
            </a:r>
            <a:r>
              <a:rPr sz="1600" spc="-10" dirty="0">
                <a:latin typeface="Arial"/>
                <a:cs typeface="Arial"/>
              </a:rPr>
              <a:t>associated </a:t>
            </a:r>
            <a:r>
              <a:rPr sz="1600" spc="-60" dirty="0">
                <a:latin typeface="Arial"/>
                <a:cs typeface="Arial"/>
              </a:rPr>
              <a:t>macrophage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75" dirty="0">
                <a:latin typeface="Arial"/>
                <a:cs typeface="Arial"/>
              </a:rPr>
              <a:t>(TAM)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92" name="object 92"/>
          <p:cNvGrpSpPr/>
          <p:nvPr/>
        </p:nvGrpSpPr>
        <p:grpSpPr>
          <a:xfrm>
            <a:off x="1992808" y="3777451"/>
            <a:ext cx="1355725" cy="2347595"/>
            <a:chOff x="1992808" y="3777451"/>
            <a:chExt cx="1355725" cy="2347595"/>
          </a:xfrm>
        </p:grpSpPr>
        <p:sp>
          <p:nvSpPr>
            <p:cNvPr id="93" name="object 93"/>
            <p:cNvSpPr/>
            <p:nvPr/>
          </p:nvSpPr>
          <p:spPr>
            <a:xfrm>
              <a:off x="2002333" y="3786976"/>
              <a:ext cx="1336675" cy="308610"/>
            </a:xfrm>
            <a:custGeom>
              <a:avLst/>
              <a:gdLst/>
              <a:ahLst/>
              <a:cxnLst/>
              <a:rect l="l" t="t" r="r" b="b"/>
              <a:pathLst>
                <a:path w="1336675" h="308610">
                  <a:moveTo>
                    <a:pt x="0" y="308541"/>
                  </a:moveTo>
                  <a:lnTo>
                    <a:pt x="1336446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2250293" y="4084065"/>
              <a:ext cx="1087120" cy="153035"/>
            </a:xfrm>
            <a:custGeom>
              <a:avLst/>
              <a:gdLst/>
              <a:ahLst/>
              <a:cxnLst/>
              <a:rect l="l" t="t" r="r" b="b"/>
              <a:pathLst>
                <a:path w="1087120" h="153035">
                  <a:moveTo>
                    <a:pt x="0" y="152710"/>
                  </a:moveTo>
                  <a:lnTo>
                    <a:pt x="1086601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2422805" y="4392577"/>
              <a:ext cx="540385" cy="95885"/>
            </a:xfrm>
            <a:custGeom>
              <a:avLst/>
              <a:gdLst/>
              <a:ahLst/>
              <a:cxnLst/>
              <a:rect l="l" t="t" r="r" b="b"/>
              <a:pathLst>
                <a:path w="540385" h="95885">
                  <a:moveTo>
                    <a:pt x="0" y="95269"/>
                  </a:moveTo>
                  <a:lnTo>
                    <a:pt x="540305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2159803" y="4857765"/>
              <a:ext cx="1142365" cy="40005"/>
            </a:xfrm>
            <a:custGeom>
              <a:avLst/>
              <a:gdLst/>
              <a:ahLst/>
              <a:cxnLst/>
              <a:rect l="l" t="t" r="r" b="b"/>
              <a:pathLst>
                <a:path w="1142364" h="40004">
                  <a:moveTo>
                    <a:pt x="0" y="39889"/>
                  </a:moveTo>
                  <a:lnTo>
                    <a:pt x="1142303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2729821" y="5270742"/>
              <a:ext cx="457200" cy="16510"/>
            </a:xfrm>
            <a:custGeom>
              <a:avLst/>
              <a:gdLst/>
              <a:ahLst/>
              <a:cxnLst/>
              <a:rect l="l" t="t" r="r" b="b"/>
              <a:pathLst>
                <a:path w="457200" h="16510">
                  <a:moveTo>
                    <a:pt x="0" y="15955"/>
                  </a:moveTo>
                  <a:lnTo>
                    <a:pt x="456921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2164963" y="5535167"/>
              <a:ext cx="1087120" cy="153035"/>
            </a:xfrm>
            <a:custGeom>
              <a:avLst/>
              <a:gdLst/>
              <a:ahLst/>
              <a:cxnLst/>
              <a:rect l="l" t="t" r="r" b="b"/>
              <a:pathLst>
                <a:path w="1087120" h="153035">
                  <a:moveTo>
                    <a:pt x="0" y="0"/>
                  </a:moveTo>
                  <a:lnTo>
                    <a:pt x="1086601" y="152712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2562993" y="5245102"/>
              <a:ext cx="405765" cy="870585"/>
            </a:xfrm>
            <a:custGeom>
              <a:avLst/>
              <a:gdLst/>
              <a:ahLst/>
              <a:cxnLst/>
              <a:rect l="l" t="t" r="r" b="b"/>
              <a:pathLst>
                <a:path w="405764" h="870585">
                  <a:moveTo>
                    <a:pt x="0" y="0"/>
                  </a:moveTo>
                  <a:lnTo>
                    <a:pt x="405763" y="870164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0" name="object 100"/>
          <p:cNvGrpSpPr/>
          <p:nvPr/>
        </p:nvGrpSpPr>
        <p:grpSpPr>
          <a:xfrm>
            <a:off x="4311826" y="3709878"/>
            <a:ext cx="3191510" cy="2447290"/>
            <a:chOff x="4311826" y="3709878"/>
            <a:chExt cx="3191510" cy="2447290"/>
          </a:xfrm>
        </p:grpSpPr>
        <p:sp>
          <p:nvSpPr>
            <p:cNvPr id="101" name="object 101"/>
            <p:cNvSpPr/>
            <p:nvPr/>
          </p:nvSpPr>
          <p:spPr>
            <a:xfrm>
              <a:off x="4335685" y="3783777"/>
              <a:ext cx="1148715" cy="307975"/>
            </a:xfrm>
            <a:custGeom>
              <a:avLst/>
              <a:gdLst/>
              <a:ahLst/>
              <a:cxnLst/>
              <a:rect l="l" t="t" r="r" b="b"/>
              <a:pathLst>
                <a:path w="1148714" h="307975">
                  <a:moveTo>
                    <a:pt x="1148215" y="307662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4321351" y="4069312"/>
              <a:ext cx="796290" cy="537210"/>
            </a:xfrm>
            <a:custGeom>
              <a:avLst/>
              <a:gdLst/>
              <a:ahLst/>
              <a:cxnLst/>
              <a:rect l="l" t="t" r="r" b="b"/>
              <a:pathLst>
                <a:path w="796289" h="537210">
                  <a:moveTo>
                    <a:pt x="795976" y="536891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4598037" y="4365994"/>
              <a:ext cx="795020" cy="213360"/>
            </a:xfrm>
            <a:custGeom>
              <a:avLst/>
              <a:gdLst/>
              <a:ahLst/>
              <a:cxnLst/>
              <a:rect l="l" t="t" r="r" b="b"/>
              <a:pathLst>
                <a:path w="795020" h="213360">
                  <a:moveTo>
                    <a:pt x="794918" y="212996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4356073" y="5268054"/>
              <a:ext cx="728980" cy="64135"/>
            </a:xfrm>
            <a:custGeom>
              <a:avLst/>
              <a:gdLst/>
              <a:ahLst/>
              <a:cxnLst/>
              <a:rect l="l" t="t" r="r" b="b"/>
              <a:pathLst>
                <a:path w="728979" h="64135">
                  <a:moveTo>
                    <a:pt x="728736" y="63755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4385807" y="5294208"/>
              <a:ext cx="1268095" cy="387985"/>
            </a:xfrm>
            <a:custGeom>
              <a:avLst/>
              <a:gdLst/>
              <a:ahLst/>
              <a:cxnLst/>
              <a:rect l="l" t="t" r="r" b="b"/>
              <a:pathLst>
                <a:path w="1268095" h="387985">
                  <a:moveTo>
                    <a:pt x="1267945" y="0"/>
                  </a:moveTo>
                  <a:lnTo>
                    <a:pt x="0" y="38765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4674124" y="6089895"/>
              <a:ext cx="1096010" cy="57785"/>
            </a:xfrm>
            <a:custGeom>
              <a:avLst/>
              <a:gdLst/>
              <a:ahLst/>
              <a:cxnLst/>
              <a:rect l="l" t="t" r="r" b="b"/>
              <a:pathLst>
                <a:path w="1096010" h="57785">
                  <a:moveTo>
                    <a:pt x="1095776" y="57426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4355027" y="4694754"/>
              <a:ext cx="1591945" cy="167640"/>
            </a:xfrm>
            <a:custGeom>
              <a:avLst/>
              <a:gdLst/>
              <a:ahLst/>
              <a:cxnLst/>
              <a:rect l="l" t="t" r="r" b="b"/>
              <a:pathLst>
                <a:path w="1591945" h="167639">
                  <a:moveTo>
                    <a:pt x="1591433" y="0"/>
                  </a:moveTo>
                  <a:lnTo>
                    <a:pt x="0" y="167267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" name="object 10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7312489" y="3709878"/>
              <a:ext cx="190500" cy="190500"/>
            </a:xfrm>
            <a:prstGeom prst="rect">
              <a:avLst/>
            </a:prstGeom>
          </p:spPr>
        </p:pic>
      </p:grpSp>
      <p:sp>
        <p:nvSpPr>
          <p:cNvPr id="109" name="object 109"/>
          <p:cNvSpPr txBox="1"/>
          <p:nvPr/>
        </p:nvSpPr>
        <p:spPr>
          <a:xfrm>
            <a:off x="7327603" y="3667252"/>
            <a:ext cx="1542415" cy="1144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2410">
              <a:lnSpc>
                <a:spcPts val="1800"/>
              </a:lnSpc>
              <a:spcBef>
                <a:spcPts val="100"/>
              </a:spcBef>
            </a:pPr>
            <a:r>
              <a:rPr sz="1600" b="1" spc="-45" dirty="0">
                <a:latin typeface="Arial"/>
                <a:cs typeface="Arial"/>
              </a:rPr>
              <a:t>Tumor</a:t>
            </a:r>
            <a:r>
              <a:rPr sz="1600" b="1" spc="-95" dirty="0">
                <a:latin typeface="Arial"/>
                <a:cs typeface="Arial"/>
              </a:rPr>
              <a:t> </a:t>
            </a:r>
            <a:r>
              <a:rPr sz="1600" b="1" spc="-40" dirty="0">
                <a:latin typeface="Arial"/>
                <a:cs typeface="Arial"/>
              </a:rPr>
              <a:t>growth</a:t>
            </a:r>
            <a:endParaRPr sz="1600">
              <a:latin typeface="Arial"/>
              <a:cs typeface="Arial"/>
            </a:endParaRPr>
          </a:p>
          <a:p>
            <a:pPr marL="184785">
              <a:lnSpc>
                <a:spcPts val="1739"/>
              </a:lnSpc>
            </a:pPr>
            <a:r>
              <a:rPr sz="1600" spc="-50" dirty="0">
                <a:latin typeface="Arial"/>
                <a:cs typeface="Arial"/>
              </a:rPr>
              <a:t>CAFs,</a:t>
            </a:r>
            <a:r>
              <a:rPr sz="1600" spc="-7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TAMs,</a:t>
            </a:r>
            <a:endParaRPr sz="1600">
              <a:latin typeface="Arial"/>
              <a:cs typeface="Arial"/>
            </a:endParaRPr>
          </a:p>
          <a:p>
            <a:pPr marL="12700" marR="33020" algn="ctr">
              <a:lnSpc>
                <a:spcPts val="1700"/>
              </a:lnSpc>
              <a:spcBef>
                <a:spcPts val="180"/>
              </a:spcBef>
            </a:pPr>
            <a:r>
              <a:rPr sz="1600" spc="-60" dirty="0">
                <a:latin typeface="Arial"/>
                <a:cs typeface="Arial"/>
              </a:rPr>
              <a:t>regulatory</a:t>
            </a:r>
            <a:r>
              <a:rPr sz="1600" spc="-6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spc="-45" dirty="0">
                <a:latin typeface="Arial"/>
                <a:cs typeface="Arial"/>
              </a:rPr>
              <a:t>cells, </a:t>
            </a:r>
            <a:r>
              <a:rPr sz="1600" spc="-40" dirty="0">
                <a:latin typeface="Arial"/>
                <a:cs typeface="Arial"/>
              </a:rPr>
              <a:t>and</a:t>
            </a:r>
            <a:r>
              <a:rPr sz="1600" spc="-9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immature </a:t>
            </a:r>
            <a:r>
              <a:rPr sz="1600" spc="-55" dirty="0">
                <a:latin typeface="Arial"/>
                <a:cs typeface="Arial"/>
              </a:rPr>
              <a:t>myeloid</a:t>
            </a:r>
            <a:r>
              <a:rPr sz="1600" spc="-6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cells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10" name="object 110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7312490" y="5572206"/>
            <a:ext cx="190500" cy="190500"/>
          </a:xfrm>
          <a:prstGeom prst="rect">
            <a:avLst/>
          </a:prstGeom>
        </p:spPr>
      </p:pic>
      <p:sp>
        <p:nvSpPr>
          <p:cNvPr id="111" name="object 111"/>
          <p:cNvSpPr txBox="1"/>
          <p:nvPr/>
        </p:nvSpPr>
        <p:spPr>
          <a:xfrm>
            <a:off x="7352177" y="5529579"/>
            <a:ext cx="1517650" cy="927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 algn="ctr">
              <a:lnSpc>
                <a:spcPts val="1810"/>
              </a:lnSpc>
              <a:spcBef>
                <a:spcPts val="100"/>
              </a:spcBef>
            </a:pPr>
            <a:r>
              <a:rPr sz="1600" b="1" spc="-45" dirty="0">
                <a:latin typeface="Arial"/>
                <a:cs typeface="Arial"/>
              </a:rPr>
              <a:t>Tumor</a:t>
            </a:r>
            <a:r>
              <a:rPr sz="1600" b="1" spc="-95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growth</a:t>
            </a:r>
            <a:endParaRPr sz="1600">
              <a:latin typeface="Arial"/>
              <a:cs typeface="Arial"/>
            </a:endParaRPr>
          </a:p>
          <a:p>
            <a:pPr marL="12700" marR="56515" indent="-1270" algn="ctr">
              <a:lnSpc>
                <a:spcPct val="90600"/>
              </a:lnSpc>
              <a:spcBef>
                <a:spcPts val="70"/>
              </a:spcBef>
            </a:pPr>
            <a:r>
              <a:rPr sz="1600" spc="-55" dirty="0">
                <a:latin typeface="Arial"/>
                <a:cs typeface="Arial"/>
              </a:rPr>
              <a:t>Cytotoxic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cells, NK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spc="-55" dirty="0">
                <a:latin typeface="Arial"/>
                <a:cs typeface="Arial"/>
              </a:rPr>
              <a:t>cells,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spc="-40" dirty="0">
                <a:latin typeface="Arial"/>
                <a:cs typeface="Arial"/>
              </a:rPr>
              <a:t>and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M1 </a:t>
            </a:r>
            <a:r>
              <a:rPr sz="1600" spc="-10" dirty="0">
                <a:latin typeface="Arial"/>
                <a:cs typeface="Arial"/>
              </a:rPr>
              <a:t>macrophages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31001" y="6626818"/>
            <a:ext cx="758444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65"/>
              </a:lnSpc>
            </a:pPr>
            <a:r>
              <a:rPr sz="1200" spc="-50" dirty="0">
                <a:latin typeface="Arial"/>
                <a:cs typeface="Arial"/>
              </a:rPr>
              <a:t>Sources: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50" dirty="0">
                <a:latin typeface="Arial"/>
                <a:cs typeface="Arial"/>
              </a:rPr>
              <a:t>Hanahan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i="1" spc="-45" dirty="0">
                <a:latin typeface="Arial"/>
                <a:cs typeface="Arial"/>
              </a:rPr>
              <a:t>Cancer </a:t>
            </a:r>
            <a:r>
              <a:rPr sz="1200" i="1" spc="-50" dirty="0">
                <a:latin typeface="Arial"/>
                <a:cs typeface="Arial"/>
              </a:rPr>
              <a:t>Discovery</a:t>
            </a:r>
            <a:r>
              <a:rPr sz="1200" i="1" spc="-40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(12)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2022; </a:t>
            </a:r>
            <a:r>
              <a:rPr sz="1200" spc="-30" dirty="0">
                <a:latin typeface="Arial"/>
                <a:cs typeface="Arial"/>
              </a:rPr>
              <a:t>Lee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RJ,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Abramson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JS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and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Goldsby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RA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i="1" spc="-35" dirty="0">
                <a:latin typeface="Arial"/>
                <a:cs typeface="Arial"/>
              </a:rPr>
              <a:t>Case</a:t>
            </a:r>
            <a:r>
              <a:rPr sz="1200" i="1" spc="-55" dirty="0">
                <a:latin typeface="Arial"/>
                <a:cs typeface="Arial"/>
              </a:rPr>
              <a:t> </a:t>
            </a:r>
            <a:r>
              <a:rPr sz="1200" i="1" spc="-50" dirty="0">
                <a:latin typeface="Arial"/>
                <a:cs typeface="Arial"/>
              </a:rPr>
              <a:t>Studies </a:t>
            </a:r>
            <a:r>
              <a:rPr sz="1200" i="1" spc="-30" dirty="0">
                <a:latin typeface="Arial"/>
                <a:cs typeface="Arial"/>
              </a:rPr>
              <a:t>in</a:t>
            </a:r>
            <a:r>
              <a:rPr sz="1200" i="1" spc="-55" dirty="0">
                <a:latin typeface="Arial"/>
                <a:cs typeface="Arial"/>
              </a:rPr>
              <a:t> </a:t>
            </a:r>
            <a:r>
              <a:rPr sz="1200" i="1" spc="-45" dirty="0">
                <a:latin typeface="Arial"/>
                <a:cs typeface="Arial"/>
              </a:rPr>
              <a:t>Cancer </a:t>
            </a:r>
            <a:r>
              <a:rPr sz="1200" spc="-10" dirty="0">
                <a:latin typeface="Arial"/>
                <a:cs typeface="Arial"/>
              </a:rPr>
              <a:t>2019.</a:t>
            </a:r>
            <a:endParaRPr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964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3164" rIns="0" bIns="0" rtlCol="0">
            <a:spAutoFit/>
          </a:bodyPr>
          <a:lstStyle/>
          <a:p>
            <a:pPr marL="978535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Important</a:t>
            </a:r>
            <a:r>
              <a:rPr sz="3600" spc="-110" dirty="0"/>
              <a:t> </a:t>
            </a:r>
            <a:r>
              <a:rPr sz="3600" dirty="0"/>
              <a:t>components</a:t>
            </a:r>
            <a:r>
              <a:rPr sz="3600" spc="-95" dirty="0"/>
              <a:t> </a:t>
            </a:r>
            <a:r>
              <a:rPr sz="3600" dirty="0"/>
              <a:t>of</a:t>
            </a:r>
            <a:r>
              <a:rPr sz="3600" spc="-105" dirty="0"/>
              <a:t> </a:t>
            </a:r>
            <a:r>
              <a:rPr sz="3600" dirty="0"/>
              <a:t>the</a:t>
            </a:r>
            <a:r>
              <a:rPr sz="3600" spc="-105" dirty="0"/>
              <a:t> </a:t>
            </a:r>
            <a:r>
              <a:rPr sz="3600" spc="-25" dirty="0"/>
              <a:t>TME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471293" y="1483867"/>
            <a:ext cx="15030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latin typeface="Calibri"/>
                <a:cs typeface="Calibri"/>
              </a:rPr>
              <a:t>Tumor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cells: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80781" y="1590547"/>
            <a:ext cx="67138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Bulk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cancer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cells,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cancer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stem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cells,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tumor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cells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with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diverse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phenotypes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8593" y="2066035"/>
            <a:ext cx="2002155" cy="973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Calibri"/>
                <a:cs typeface="Calibri"/>
              </a:rPr>
              <a:t>Infiltrating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cells: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700"/>
              </a:spcBef>
            </a:pPr>
            <a:r>
              <a:rPr sz="2400" spc="-10" dirty="0">
                <a:latin typeface="Calibri"/>
                <a:cs typeface="Calibri"/>
              </a:rPr>
              <a:t>Resident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cells: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77815" y="2160523"/>
            <a:ext cx="25952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Lymphocytes,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macrophages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27984" y="2733547"/>
            <a:ext cx="47212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Fibroblasts,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pericytes,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adipocytes,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endothelial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cells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40640" marR="5080">
              <a:lnSpc>
                <a:spcPct val="104200"/>
              </a:lnSpc>
              <a:spcBef>
                <a:spcPts val="140"/>
              </a:spcBef>
            </a:pPr>
            <a:r>
              <a:rPr sz="2400" spc="-10" dirty="0"/>
              <a:t>Secreted</a:t>
            </a:r>
            <a:r>
              <a:rPr sz="2400" spc="-80" dirty="0"/>
              <a:t> </a:t>
            </a:r>
            <a:r>
              <a:rPr sz="2400" dirty="0"/>
              <a:t>soluble</a:t>
            </a:r>
            <a:r>
              <a:rPr sz="2400" spc="-80" dirty="0"/>
              <a:t> </a:t>
            </a:r>
            <a:r>
              <a:rPr sz="2400" spc="-10" dirty="0"/>
              <a:t>factors:</a:t>
            </a:r>
            <a:r>
              <a:rPr sz="2400" spc="-90" dirty="0"/>
              <a:t> </a:t>
            </a:r>
            <a:r>
              <a:rPr dirty="0"/>
              <a:t>cytokines,</a:t>
            </a:r>
            <a:r>
              <a:rPr spc="-55" dirty="0"/>
              <a:t> </a:t>
            </a:r>
            <a:r>
              <a:rPr dirty="0"/>
              <a:t>chemokines,</a:t>
            </a:r>
            <a:r>
              <a:rPr spc="-55" dirty="0"/>
              <a:t> </a:t>
            </a:r>
            <a:r>
              <a:rPr dirty="0"/>
              <a:t>matrix</a:t>
            </a:r>
            <a:r>
              <a:rPr spc="-55" dirty="0"/>
              <a:t> </a:t>
            </a:r>
            <a:r>
              <a:rPr spc="-10" dirty="0"/>
              <a:t>metalloproteinases, </a:t>
            </a:r>
            <a:r>
              <a:rPr dirty="0"/>
              <a:t>growth</a:t>
            </a:r>
            <a:r>
              <a:rPr spc="-60" dirty="0"/>
              <a:t> </a:t>
            </a:r>
            <a:r>
              <a:rPr spc="-10" dirty="0"/>
              <a:t>factors</a:t>
            </a:r>
            <a:r>
              <a:rPr spc="-50" dirty="0"/>
              <a:t> </a:t>
            </a:r>
            <a:r>
              <a:rPr spc="-20" dirty="0"/>
              <a:t>(TGF-</a:t>
            </a:r>
            <a:r>
              <a:rPr spc="-65" dirty="0">
                <a:latin typeface="Symbol"/>
                <a:cs typeface="Symbol"/>
              </a:rPr>
              <a:t>�</a:t>
            </a:r>
            <a:r>
              <a:rPr spc="-65" dirty="0"/>
              <a:t>,</a:t>
            </a:r>
            <a:r>
              <a:rPr spc="-40" dirty="0"/>
              <a:t> </a:t>
            </a:r>
            <a:r>
              <a:rPr spc="-30" dirty="0"/>
              <a:t>PDGF,</a:t>
            </a:r>
            <a:r>
              <a:rPr spc="-50" dirty="0"/>
              <a:t> </a:t>
            </a:r>
            <a:r>
              <a:rPr spc="-10" dirty="0"/>
              <a:t>VEGF)</a:t>
            </a:r>
            <a:endParaRPr sz="2400">
              <a:latin typeface="Symbol"/>
              <a:cs typeface="Symbol"/>
            </a:endParaRPr>
          </a:p>
          <a:p>
            <a:pPr>
              <a:lnSpc>
                <a:spcPct val="100000"/>
              </a:lnSpc>
              <a:spcBef>
                <a:spcPts val="365"/>
              </a:spcBef>
            </a:pPr>
            <a:endParaRPr sz="240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600" spc="-30" baseline="1157" dirty="0">
                <a:solidFill>
                  <a:srgbClr val="7F7F7F"/>
                </a:solidFill>
              </a:rPr>
              <a:t>Hypoxia:</a:t>
            </a:r>
            <a:r>
              <a:rPr sz="3600" spc="-209" baseline="1157" dirty="0">
                <a:solidFill>
                  <a:srgbClr val="7F7F7F"/>
                </a:solidFill>
              </a:rPr>
              <a:t> </a:t>
            </a:r>
            <a:r>
              <a:rPr sz="1800" dirty="0">
                <a:solidFill>
                  <a:srgbClr val="7F7F7F"/>
                </a:solidFill>
              </a:rPr>
              <a:t>Low</a:t>
            </a:r>
            <a:r>
              <a:rPr sz="1800" spc="-25" dirty="0">
                <a:solidFill>
                  <a:srgbClr val="7F7F7F"/>
                </a:solidFill>
              </a:rPr>
              <a:t> </a:t>
            </a:r>
            <a:r>
              <a:rPr sz="1800" spc="-10" dirty="0">
                <a:solidFill>
                  <a:srgbClr val="7F7F7F"/>
                </a:solidFill>
              </a:rPr>
              <a:t>oxygen, angiogenesis</a:t>
            </a:r>
            <a:endParaRPr sz="1800"/>
          </a:p>
          <a:p>
            <a:pPr marL="40640">
              <a:lnSpc>
                <a:spcPct val="100000"/>
              </a:lnSpc>
              <a:spcBef>
                <a:spcPts val="1630"/>
              </a:spcBef>
            </a:pPr>
            <a:r>
              <a:rPr sz="2400" dirty="0">
                <a:solidFill>
                  <a:srgbClr val="7F7F7F"/>
                </a:solidFill>
              </a:rPr>
              <a:t>Dying</a:t>
            </a:r>
            <a:r>
              <a:rPr sz="2400" spc="-65" dirty="0">
                <a:solidFill>
                  <a:srgbClr val="7F7F7F"/>
                </a:solidFill>
              </a:rPr>
              <a:t> </a:t>
            </a:r>
            <a:r>
              <a:rPr sz="2400" dirty="0">
                <a:solidFill>
                  <a:srgbClr val="7F7F7F"/>
                </a:solidFill>
              </a:rPr>
              <a:t>tumor</a:t>
            </a:r>
            <a:r>
              <a:rPr sz="2400" spc="-60" dirty="0">
                <a:solidFill>
                  <a:srgbClr val="7F7F7F"/>
                </a:solidFill>
              </a:rPr>
              <a:t> </a:t>
            </a:r>
            <a:r>
              <a:rPr sz="2400" dirty="0">
                <a:solidFill>
                  <a:srgbClr val="7F7F7F"/>
                </a:solidFill>
              </a:rPr>
              <a:t>cells:</a:t>
            </a:r>
            <a:r>
              <a:rPr sz="2400" spc="-65" dirty="0">
                <a:solidFill>
                  <a:srgbClr val="7F7F7F"/>
                </a:solidFill>
              </a:rPr>
              <a:t> </a:t>
            </a:r>
            <a:r>
              <a:rPr dirty="0">
                <a:solidFill>
                  <a:srgbClr val="7F7F7F"/>
                </a:solidFill>
              </a:rPr>
              <a:t>apoptosis,</a:t>
            </a:r>
            <a:r>
              <a:rPr spc="-35" dirty="0">
                <a:solidFill>
                  <a:srgbClr val="7F7F7F"/>
                </a:solidFill>
              </a:rPr>
              <a:t> </a:t>
            </a:r>
            <a:r>
              <a:rPr dirty="0">
                <a:solidFill>
                  <a:srgbClr val="7F7F7F"/>
                </a:solidFill>
              </a:rPr>
              <a:t>necrosis,</a:t>
            </a:r>
            <a:r>
              <a:rPr spc="-40" dirty="0">
                <a:solidFill>
                  <a:srgbClr val="7F7F7F"/>
                </a:solidFill>
              </a:rPr>
              <a:t> </a:t>
            </a:r>
            <a:r>
              <a:rPr spc="-10" dirty="0">
                <a:solidFill>
                  <a:srgbClr val="7F7F7F"/>
                </a:solidFill>
              </a:rPr>
              <a:t>pyroptosis</a:t>
            </a:r>
            <a:r>
              <a:rPr spc="-40" dirty="0">
                <a:solidFill>
                  <a:srgbClr val="7F7F7F"/>
                </a:solidFill>
              </a:rPr>
              <a:t> </a:t>
            </a:r>
            <a:r>
              <a:rPr dirty="0">
                <a:solidFill>
                  <a:srgbClr val="7F7F7F"/>
                </a:solidFill>
              </a:rPr>
              <a:t>of</a:t>
            </a:r>
            <a:r>
              <a:rPr spc="-35" dirty="0">
                <a:solidFill>
                  <a:srgbClr val="7F7F7F"/>
                </a:solidFill>
              </a:rPr>
              <a:t> </a:t>
            </a:r>
            <a:r>
              <a:rPr dirty="0">
                <a:solidFill>
                  <a:srgbClr val="7F7F7F"/>
                </a:solidFill>
              </a:rPr>
              <a:t>immune</a:t>
            </a:r>
            <a:r>
              <a:rPr spc="-40" dirty="0">
                <a:solidFill>
                  <a:srgbClr val="7F7F7F"/>
                </a:solidFill>
              </a:rPr>
              <a:t> </a:t>
            </a:r>
            <a:r>
              <a:rPr spc="-10" dirty="0">
                <a:solidFill>
                  <a:srgbClr val="7F7F7F"/>
                </a:solidFill>
              </a:rPr>
              <a:t>cells</a:t>
            </a:r>
            <a:endParaRPr sz="2400"/>
          </a:p>
        </p:txBody>
      </p:sp>
      <p:grpSp>
        <p:nvGrpSpPr>
          <p:cNvPr id="9" name="object 9"/>
          <p:cNvGrpSpPr/>
          <p:nvPr/>
        </p:nvGrpSpPr>
        <p:grpSpPr>
          <a:xfrm>
            <a:off x="262127" y="1444752"/>
            <a:ext cx="8872855" cy="692150"/>
            <a:chOff x="262127" y="1444752"/>
            <a:chExt cx="8872855" cy="69215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2127" y="1444752"/>
              <a:ext cx="8872728" cy="69189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17141" y="1476245"/>
              <a:ext cx="8763000" cy="582930"/>
            </a:xfrm>
            <a:custGeom>
              <a:avLst/>
              <a:gdLst/>
              <a:ahLst/>
              <a:cxnLst/>
              <a:rect l="l" t="t" r="r" b="b"/>
              <a:pathLst>
                <a:path w="8763000" h="582930">
                  <a:moveTo>
                    <a:pt x="0" y="0"/>
                  </a:moveTo>
                  <a:lnTo>
                    <a:pt x="8762564" y="0"/>
                  </a:lnTo>
                  <a:lnTo>
                    <a:pt x="8762564" y="582612"/>
                  </a:lnTo>
                  <a:lnTo>
                    <a:pt x="0" y="582612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7735" y="1842277"/>
            <a:ext cx="7938758" cy="412815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0886" rIns="0" bIns="0" rtlCol="0">
            <a:spAutoFit/>
          </a:bodyPr>
          <a:lstStyle/>
          <a:p>
            <a:pPr marL="3024505" marR="5080" indent="-2150745">
              <a:lnSpc>
                <a:spcPts val="3790"/>
              </a:lnSpc>
              <a:spcBef>
                <a:spcPts val="250"/>
              </a:spcBef>
            </a:pPr>
            <a:r>
              <a:rPr spc="-10" dirty="0"/>
              <a:t>Cooperation</a:t>
            </a:r>
            <a:r>
              <a:rPr spc="-45" dirty="0"/>
              <a:t> </a:t>
            </a:r>
            <a:r>
              <a:rPr dirty="0"/>
              <a:t>of</a:t>
            </a:r>
            <a:r>
              <a:rPr spc="-55" dirty="0"/>
              <a:t> </a:t>
            </a:r>
            <a:r>
              <a:rPr dirty="0"/>
              <a:t>cells</a:t>
            </a:r>
            <a:r>
              <a:rPr spc="-50" dirty="0"/>
              <a:t> </a:t>
            </a:r>
            <a:r>
              <a:rPr dirty="0"/>
              <a:t>within</a:t>
            </a:r>
            <a:r>
              <a:rPr spc="-45" dirty="0"/>
              <a:t> </a:t>
            </a:r>
            <a:r>
              <a:rPr dirty="0"/>
              <a:t>TME</a:t>
            </a:r>
            <a:r>
              <a:rPr spc="-45" dirty="0"/>
              <a:t> </a:t>
            </a:r>
            <a:r>
              <a:rPr spc="-10" dirty="0"/>
              <a:t>support tumorigenesis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540595" y="6602476"/>
            <a:ext cx="24980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Calibri"/>
                <a:cs typeface="Calibri"/>
              </a:rPr>
              <a:t>Tabassum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D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Polyak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K.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Nat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Rev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Cancer,</a:t>
            </a:r>
            <a:r>
              <a:rPr sz="1000" spc="-20" dirty="0">
                <a:latin typeface="Calibri"/>
                <a:cs typeface="Calibri"/>
              </a:rPr>
              <a:t> 2015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943600" y="4572000"/>
            <a:ext cx="29718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3886" y="0"/>
            <a:ext cx="8692514" cy="509114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 marR="5080" indent="487045">
              <a:lnSpc>
                <a:spcPts val="3410"/>
              </a:lnSpc>
              <a:spcBef>
                <a:spcPts val="570"/>
              </a:spcBef>
            </a:pPr>
            <a:r>
              <a:rPr spc="-20" dirty="0" smtClean="0">
                <a:solidFill>
                  <a:schemeClr val="tx1"/>
                </a:solidFill>
              </a:rPr>
              <a:t>TME</a:t>
            </a:r>
            <a:r>
              <a:rPr spc="-20" dirty="0">
                <a:solidFill>
                  <a:schemeClr val="tx1"/>
                </a:solidFill>
              </a:rPr>
              <a:t>: </a:t>
            </a:r>
            <a:r>
              <a:rPr spc="-85" dirty="0">
                <a:solidFill>
                  <a:schemeClr val="tx1"/>
                </a:solidFill>
              </a:rPr>
              <a:t>Stem</a:t>
            </a:r>
            <a:r>
              <a:rPr spc="-175" dirty="0">
                <a:solidFill>
                  <a:schemeClr val="tx1"/>
                </a:solidFill>
              </a:rPr>
              <a:t> </a:t>
            </a:r>
            <a:r>
              <a:rPr spc="-80" dirty="0">
                <a:solidFill>
                  <a:schemeClr val="tx1"/>
                </a:solidFill>
              </a:rPr>
              <a:t>Cell</a:t>
            </a:r>
            <a:r>
              <a:rPr spc="-180" dirty="0">
                <a:solidFill>
                  <a:schemeClr val="tx1"/>
                </a:solidFill>
              </a:rPr>
              <a:t> </a:t>
            </a:r>
            <a:r>
              <a:rPr spc="-105" dirty="0">
                <a:solidFill>
                  <a:schemeClr val="tx1"/>
                </a:solidFill>
              </a:rPr>
              <a:t>Properties</a:t>
            </a:r>
            <a:r>
              <a:rPr spc="-180" dirty="0">
                <a:solidFill>
                  <a:schemeClr val="tx1"/>
                </a:solidFill>
              </a:rPr>
              <a:t> </a:t>
            </a:r>
            <a:r>
              <a:rPr spc="-55" dirty="0">
                <a:solidFill>
                  <a:schemeClr val="tx1"/>
                </a:solidFill>
              </a:rPr>
              <a:t>of</a:t>
            </a:r>
            <a:r>
              <a:rPr spc="-180" dirty="0">
                <a:solidFill>
                  <a:schemeClr val="tx1"/>
                </a:solidFill>
              </a:rPr>
              <a:t> </a:t>
            </a:r>
            <a:r>
              <a:rPr spc="-105" dirty="0">
                <a:solidFill>
                  <a:schemeClr val="tx1"/>
                </a:solidFill>
              </a:rPr>
              <a:t>Tumorigenic</a:t>
            </a:r>
            <a:r>
              <a:rPr spc="-185" dirty="0">
                <a:solidFill>
                  <a:schemeClr val="tx1"/>
                </a:solidFill>
              </a:rPr>
              <a:t> </a:t>
            </a:r>
            <a:r>
              <a:rPr spc="-45" dirty="0">
                <a:solidFill>
                  <a:schemeClr val="tx1"/>
                </a:solidFill>
              </a:rPr>
              <a:t>Cells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4087" y="1066800"/>
            <a:ext cx="8831313" cy="5909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220"/>
              </a:lnSpc>
            </a:pPr>
            <a:r>
              <a:rPr sz="2800" b="1" spc="-55" dirty="0" smtClean="0">
                <a:solidFill>
                  <a:schemeClr val="accent1"/>
                </a:solidFill>
                <a:latin typeface="+mn-lt"/>
                <a:cs typeface="Arial"/>
              </a:rPr>
              <a:t>Cancer</a:t>
            </a:r>
            <a:r>
              <a:rPr sz="2800" b="1" spc="-90" dirty="0" smtClean="0">
                <a:solidFill>
                  <a:schemeClr val="accent1"/>
                </a:solidFill>
                <a:latin typeface="+mn-lt"/>
                <a:cs typeface="Arial"/>
              </a:rPr>
              <a:t> </a:t>
            </a:r>
            <a:r>
              <a:rPr sz="2800" b="1" spc="-55" dirty="0">
                <a:solidFill>
                  <a:schemeClr val="accent1"/>
                </a:solidFill>
                <a:latin typeface="+mn-lt"/>
                <a:cs typeface="Arial"/>
              </a:rPr>
              <a:t>stem</a:t>
            </a:r>
            <a:r>
              <a:rPr sz="2800" b="1" spc="-90" dirty="0">
                <a:solidFill>
                  <a:schemeClr val="accent1"/>
                </a:solidFill>
                <a:latin typeface="+mn-lt"/>
                <a:cs typeface="Arial"/>
              </a:rPr>
              <a:t> </a:t>
            </a:r>
            <a:r>
              <a:rPr sz="2800" b="1" spc="-55" dirty="0">
                <a:solidFill>
                  <a:schemeClr val="accent1"/>
                </a:solidFill>
                <a:latin typeface="+mn-lt"/>
                <a:cs typeface="Arial"/>
              </a:rPr>
              <a:t>cells</a:t>
            </a:r>
            <a:r>
              <a:rPr sz="2800" b="1" spc="-85" dirty="0">
                <a:solidFill>
                  <a:schemeClr val="accent1"/>
                </a:solidFill>
                <a:latin typeface="+mn-lt"/>
                <a:cs typeface="Arial"/>
              </a:rPr>
              <a:t> </a:t>
            </a:r>
            <a:r>
              <a:rPr sz="2800" b="1" spc="-10" dirty="0">
                <a:solidFill>
                  <a:schemeClr val="accent1"/>
                </a:solidFill>
                <a:latin typeface="+mn-lt"/>
                <a:cs typeface="Arial"/>
              </a:rPr>
              <a:t>(CSCs</a:t>
            </a:r>
            <a:r>
              <a:rPr sz="2800" b="1" spc="-10" dirty="0" smtClean="0">
                <a:solidFill>
                  <a:schemeClr val="accent1"/>
                </a:solidFill>
                <a:latin typeface="+mn-lt"/>
                <a:cs typeface="Arial"/>
              </a:rPr>
              <a:t>)</a:t>
            </a:r>
            <a:endParaRPr lang="en-US" sz="2800" b="1" spc="-10" dirty="0" smtClean="0">
              <a:solidFill>
                <a:schemeClr val="accent1"/>
              </a:solidFill>
              <a:latin typeface="+mn-lt"/>
              <a:cs typeface="Arial"/>
            </a:endParaRPr>
          </a:p>
          <a:p>
            <a:pPr marL="12700">
              <a:lnSpc>
                <a:spcPts val="2220"/>
              </a:lnSpc>
            </a:pPr>
            <a:endParaRPr sz="2800" dirty="0">
              <a:solidFill>
                <a:schemeClr val="accent1"/>
              </a:solidFill>
              <a:latin typeface="+mn-lt"/>
              <a:cs typeface="Arial"/>
            </a:endParaRPr>
          </a:p>
          <a:p>
            <a:pPr marL="190500" indent="-177800">
              <a:lnSpc>
                <a:spcPct val="150000"/>
              </a:lnSpc>
              <a:buChar char="•"/>
              <a:tabLst>
                <a:tab pos="190500" algn="l"/>
              </a:tabLst>
            </a:pPr>
            <a:r>
              <a:rPr sz="2400" spc="-50" dirty="0">
                <a:latin typeface="+mn-lt"/>
                <a:cs typeface="Arial"/>
              </a:rPr>
              <a:t>identified</a:t>
            </a:r>
            <a:r>
              <a:rPr sz="2400" spc="-90" dirty="0">
                <a:latin typeface="+mn-lt"/>
                <a:cs typeface="Arial"/>
              </a:rPr>
              <a:t> </a:t>
            </a:r>
            <a:r>
              <a:rPr sz="2400" spc="-25" dirty="0">
                <a:latin typeface="+mn-lt"/>
                <a:cs typeface="Arial"/>
              </a:rPr>
              <a:t>in</a:t>
            </a:r>
            <a:r>
              <a:rPr sz="2400" spc="-80" dirty="0">
                <a:latin typeface="+mn-lt"/>
                <a:cs typeface="Arial"/>
              </a:rPr>
              <a:t> </a:t>
            </a:r>
            <a:r>
              <a:rPr sz="2400" spc="-40" dirty="0">
                <a:latin typeface="+mn-lt"/>
                <a:cs typeface="Arial"/>
              </a:rPr>
              <a:t>many</a:t>
            </a:r>
            <a:r>
              <a:rPr sz="2400" spc="-75" dirty="0">
                <a:latin typeface="+mn-lt"/>
                <a:cs typeface="Arial"/>
              </a:rPr>
              <a:t> </a:t>
            </a:r>
            <a:r>
              <a:rPr sz="2400" spc="-45" dirty="0">
                <a:latin typeface="+mn-lt"/>
                <a:cs typeface="Arial"/>
              </a:rPr>
              <a:t>solid</a:t>
            </a:r>
            <a:r>
              <a:rPr sz="2400" spc="-80" dirty="0">
                <a:latin typeface="+mn-lt"/>
                <a:cs typeface="Arial"/>
              </a:rPr>
              <a:t> </a:t>
            </a:r>
            <a:r>
              <a:rPr sz="2400" spc="-50" dirty="0">
                <a:latin typeface="+mn-lt"/>
                <a:cs typeface="Arial"/>
              </a:rPr>
              <a:t>tumors</a:t>
            </a:r>
            <a:r>
              <a:rPr sz="2400" spc="-75" dirty="0">
                <a:latin typeface="+mn-lt"/>
                <a:cs typeface="Arial"/>
              </a:rPr>
              <a:t> </a:t>
            </a:r>
            <a:r>
              <a:rPr sz="2400" spc="-45" dirty="0">
                <a:latin typeface="+mn-lt"/>
                <a:cs typeface="Arial"/>
              </a:rPr>
              <a:t>(e.g.,</a:t>
            </a:r>
            <a:r>
              <a:rPr sz="2400" spc="-75" dirty="0">
                <a:latin typeface="+mn-lt"/>
                <a:cs typeface="Arial"/>
              </a:rPr>
              <a:t> </a:t>
            </a:r>
            <a:r>
              <a:rPr sz="2400" spc="-50" dirty="0">
                <a:latin typeface="+mn-lt"/>
                <a:cs typeface="Arial"/>
              </a:rPr>
              <a:t>colon,</a:t>
            </a:r>
            <a:r>
              <a:rPr sz="2400" spc="-75" dirty="0">
                <a:latin typeface="+mn-lt"/>
                <a:cs typeface="Arial"/>
              </a:rPr>
              <a:t> </a:t>
            </a:r>
            <a:r>
              <a:rPr sz="2400" spc="-50" dirty="0">
                <a:latin typeface="+mn-lt"/>
                <a:cs typeface="Arial"/>
              </a:rPr>
              <a:t>breast,</a:t>
            </a:r>
            <a:r>
              <a:rPr sz="2400" spc="-75" dirty="0">
                <a:latin typeface="+mn-lt"/>
                <a:cs typeface="Arial"/>
              </a:rPr>
              <a:t> </a:t>
            </a:r>
            <a:r>
              <a:rPr sz="2400" spc="-50" dirty="0">
                <a:latin typeface="+mn-lt"/>
                <a:cs typeface="Arial"/>
              </a:rPr>
              <a:t>pancreas,</a:t>
            </a:r>
            <a:r>
              <a:rPr sz="2400" spc="-70" dirty="0">
                <a:latin typeface="+mn-lt"/>
                <a:cs typeface="Arial"/>
              </a:rPr>
              <a:t> </a:t>
            </a:r>
            <a:r>
              <a:rPr sz="2400" spc="-10" dirty="0">
                <a:latin typeface="+mn-lt"/>
                <a:cs typeface="Arial"/>
              </a:rPr>
              <a:t>melanoma)</a:t>
            </a:r>
            <a:endParaRPr sz="2400" dirty="0">
              <a:latin typeface="+mn-lt"/>
              <a:cs typeface="Arial"/>
            </a:endParaRPr>
          </a:p>
          <a:p>
            <a:pPr marL="190500" indent="-177800">
              <a:lnSpc>
                <a:spcPct val="150000"/>
              </a:lnSpc>
              <a:buChar char="•"/>
              <a:tabLst>
                <a:tab pos="190500" algn="l"/>
              </a:tabLst>
            </a:pPr>
            <a:r>
              <a:rPr sz="2400" spc="-35" dirty="0">
                <a:latin typeface="+mn-lt"/>
                <a:cs typeface="Arial"/>
              </a:rPr>
              <a:t>are</a:t>
            </a:r>
            <a:r>
              <a:rPr sz="2400" spc="-100" dirty="0">
                <a:latin typeface="+mn-lt"/>
                <a:cs typeface="Arial"/>
              </a:rPr>
              <a:t> </a:t>
            </a:r>
            <a:r>
              <a:rPr sz="2400" dirty="0">
                <a:latin typeface="+mn-lt"/>
                <a:cs typeface="Arial"/>
              </a:rPr>
              <a:t>a</a:t>
            </a:r>
            <a:r>
              <a:rPr sz="2400" spc="-100" dirty="0">
                <a:solidFill>
                  <a:schemeClr val="accent2"/>
                </a:solidFill>
                <a:latin typeface="+mn-lt"/>
                <a:cs typeface="Arial"/>
              </a:rPr>
              <a:t> </a:t>
            </a:r>
            <a:r>
              <a:rPr sz="2400" spc="-30" dirty="0">
                <a:solidFill>
                  <a:schemeClr val="accent2"/>
                </a:solidFill>
                <a:uFill>
                  <a:solidFill>
                    <a:srgbClr val="000000"/>
                  </a:solidFill>
                </a:uFill>
                <a:latin typeface="+mn-lt"/>
                <a:cs typeface="Arial"/>
              </a:rPr>
              <a:t>rare</a:t>
            </a:r>
            <a:r>
              <a:rPr sz="2400" spc="-50" dirty="0">
                <a:solidFill>
                  <a:schemeClr val="accent2"/>
                </a:solidFill>
                <a:latin typeface="+mn-lt"/>
                <a:cs typeface="Arial"/>
              </a:rPr>
              <a:t> </a:t>
            </a:r>
            <a:r>
              <a:rPr sz="2400" spc="-55" dirty="0">
                <a:latin typeface="+mn-lt"/>
                <a:cs typeface="Arial"/>
              </a:rPr>
              <a:t>subpopulation</a:t>
            </a:r>
            <a:r>
              <a:rPr sz="2400" spc="-100" dirty="0">
                <a:latin typeface="+mn-lt"/>
                <a:cs typeface="Arial"/>
              </a:rPr>
              <a:t> </a:t>
            </a:r>
            <a:r>
              <a:rPr sz="2400" spc="-30" dirty="0">
                <a:latin typeface="+mn-lt"/>
                <a:cs typeface="Arial"/>
              </a:rPr>
              <a:t>of</a:t>
            </a:r>
            <a:r>
              <a:rPr sz="2400" spc="-95" dirty="0">
                <a:latin typeface="+mn-lt"/>
                <a:cs typeface="Arial"/>
              </a:rPr>
              <a:t> </a:t>
            </a:r>
            <a:r>
              <a:rPr sz="2400" spc="-45" dirty="0">
                <a:latin typeface="+mn-lt"/>
                <a:cs typeface="Arial"/>
              </a:rPr>
              <a:t>tumor</a:t>
            </a:r>
            <a:r>
              <a:rPr sz="2400" spc="-90" dirty="0">
                <a:latin typeface="+mn-lt"/>
                <a:cs typeface="Arial"/>
              </a:rPr>
              <a:t> </a:t>
            </a:r>
            <a:r>
              <a:rPr sz="2400" spc="-10" dirty="0">
                <a:latin typeface="+mn-lt"/>
                <a:cs typeface="Arial"/>
              </a:rPr>
              <a:t>cells</a:t>
            </a:r>
            <a:endParaRPr sz="2400" dirty="0">
              <a:latin typeface="+mn-lt"/>
              <a:cs typeface="Arial"/>
            </a:endParaRPr>
          </a:p>
          <a:p>
            <a:pPr marL="190500" marR="646430" indent="-177800">
              <a:lnSpc>
                <a:spcPct val="150000"/>
              </a:lnSpc>
              <a:spcBef>
                <a:spcPts val="145"/>
              </a:spcBef>
              <a:buChar char="•"/>
              <a:tabLst>
                <a:tab pos="190500" algn="l"/>
              </a:tabLst>
            </a:pPr>
            <a:r>
              <a:rPr sz="2400" spc="-50" dirty="0">
                <a:latin typeface="+mn-lt"/>
                <a:cs typeface="Arial"/>
              </a:rPr>
              <a:t>exhibit</a:t>
            </a:r>
            <a:r>
              <a:rPr sz="2400" spc="-75" dirty="0">
                <a:latin typeface="+mn-lt"/>
                <a:cs typeface="Arial"/>
              </a:rPr>
              <a:t> </a:t>
            </a:r>
            <a:r>
              <a:rPr sz="2400" spc="-55" dirty="0">
                <a:solidFill>
                  <a:schemeClr val="accent2"/>
                </a:solidFill>
                <a:uFill>
                  <a:solidFill>
                    <a:srgbClr val="000000"/>
                  </a:solidFill>
                </a:uFill>
                <a:latin typeface="+mn-lt"/>
                <a:cs typeface="Arial"/>
              </a:rPr>
              <a:t>enhanced</a:t>
            </a:r>
            <a:r>
              <a:rPr sz="2400" spc="-75" dirty="0">
                <a:solidFill>
                  <a:schemeClr val="accent2"/>
                </a:solidFill>
                <a:uFill>
                  <a:solidFill>
                    <a:srgbClr val="000000"/>
                  </a:solidFill>
                </a:uFill>
                <a:latin typeface="+mn-lt"/>
                <a:cs typeface="Arial"/>
              </a:rPr>
              <a:t> </a:t>
            </a:r>
            <a:r>
              <a:rPr sz="2400" spc="-60" dirty="0">
                <a:solidFill>
                  <a:schemeClr val="accent2"/>
                </a:solidFill>
                <a:uFill>
                  <a:solidFill>
                    <a:srgbClr val="000000"/>
                  </a:solidFill>
                </a:uFill>
                <a:latin typeface="+mn-lt"/>
                <a:cs typeface="Arial"/>
              </a:rPr>
              <a:t>tumor-</a:t>
            </a:r>
            <a:r>
              <a:rPr sz="2400" spc="-50" dirty="0">
                <a:solidFill>
                  <a:schemeClr val="accent2"/>
                </a:solidFill>
                <a:uFill>
                  <a:solidFill>
                    <a:srgbClr val="000000"/>
                  </a:solidFill>
                </a:uFill>
                <a:latin typeface="+mn-lt"/>
                <a:cs typeface="Arial"/>
              </a:rPr>
              <a:t>initiating</a:t>
            </a:r>
            <a:r>
              <a:rPr sz="2400" spc="-75" dirty="0">
                <a:solidFill>
                  <a:schemeClr val="accent2"/>
                </a:solidFill>
                <a:uFill>
                  <a:solidFill>
                    <a:srgbClr val="000000"/>
                  </a:solidFill>
                </a:uFill>
                <a:latin typeface="+mn-lt"/>
                <a:cs typeface="Arial"/>
              </a:rPr>
              <a:t> </a:t>
            </a:r>
            <a:r>
              <a:rPr sz="2400" spc="-50" dirty="0">
                <a:solidFill>
                  <a:schemeClr val="accent2"/>
                </a:solidFill>
                <a:uFill>
                  <a:solidFill>
                    <a:srgbClr val="000000"/>
                  </a:solidFill>
                </a:uFill>
                <a:latin typeface="+mn-lt"/>
                <a:cs typeface="Arial"/>
              </a:rPr>
              <a:t>potential</a:t>
            </a:r>
            <a:r>
              <a:rPr sz="2400" spc="-60" dirty="0">
                <a:solidFill>
                  <a:schemeClr val="accent2"/>
                </a:solidFill>
                <a:latin typeface="+mn-lt"/>
                <a:cs typeface="Arial"/>
              </a:rPr>
              <a:t> </a:t>
            </a:r>
            <a:r>
              <a:rPr sz="2400" spc="-40" dirty="0">
                <a:latin typeface="+mn-lt"/>
                <a:cs typeface="Arial"/>
              </a:rPr>
              <a:t>due</a:t>
            </a:r>
            <a:r>
              <a:rPr sz="2400" spc="-75" dirty="0">
                <a:latin typeface="+mn-lt"/>
                <a:cs typeface="Arial"/>
              </a:rPr>
              <a:t> </a:t>
            </a:r>
            <a:r>
              <a:rPr sz="2400" spc="-35" dirty="0">
                <a:latin typeface="+mn-lt"/>
                <a:cs typeface="Arial"/>
              </a:rPr>
              <a:t>to</a:t>
            </a:r>
            <a:r>
              <a:rPr sz="2400" spc="-75" dirty="0">
                <a:latin typeface="+mn-lt"/>
                <a:cs typeface="Arial"/>
              </a:rPr>
              <a:t> </a:t>
            </a:r>
            <a:r>
              <a:rPr sz="2400" spc="-45" dirty="0">
                <a:latin typeface="+mn-lt"/>
                <a:cs typeface="Arial"/>
              </a:rPr>
              <a:t>their</a:t>
            </a:r>
            <a:r>
              <a:rPr sz="2400" spc="-70" dirty="0">
                <a:latin typeface="+mn-lt"/>
                <a:cs typeface="Arial"/>
              </a:rPr>
              <a:t> </a:t>
            </a:r>
            <a:r>
              <a:rPr sz="2400" spc="-50" dirty="0">
                <a:latin typeface="+mn-lt"/>
                <a:cs typeface="Arial"/>
              </a:rPr>
              <a:t>ability</a:t>
            </a:r>
            <a:r>
              <a:rPr sz="2400" spc="-75" dirty="0">
                <a:latin typeface="+mn-lt"/>
                <a:cs typeface="Arial"/>
              </a:rPr>
              <a:t> </a:t>
            </a:r>
            <a:r>
              <a:rPr sz="2400" spc="-35" dirty="0">
                <a:latin typeface="+mn-lt"/>
                <a:cs typeface="Arial"/>
              </a:rPr>
              <a:t>to</a:t>
            </a:r>
            <a:r>
              <a:rPr sz="2400" spc="-65" dirty="0">
                <a:latin typeface="+mn-lt"/>
                <a:cs typeface="Arial"/>
              </a:rPr>
              <a:t> </a:t>
            </a:r>
            <a:r>
              <a:rPr sz="2400" spc="-60" dirty="0">
                <a:solidFill>
                  <a:schemeClr val="accent2"/>
                </a:solidFill>
                <a:uFill>
                  <a:solidFill>
                    <a:srgbClr val="000000"/>
                  </a:solidFill>
                </a:uFill>
                <a:latin typeface="+mn-lt"/>
                <a:cs typeface="Arial"/>
              </a:rPr>
              <a:t>self-</a:t>
            </a:r>
            <a:r>
              <a:rPr sz="2400" spc="-50" dirty="0">
                <a:solidFill>
                  <a:schemeClr val="accent2"/>
                </a:solidFill>
                <a:uFill>
                  <a:solidFill>
                    <a:srgbClr val="000000"/>
                  </a:solidFill>
                </a:uFill>
                <a:latin typeface="+mn-lt"/>
                <a:cs typeface="Arial"/>
              </a:rPr>
              <a:t>renew</a:t>
            </a:r>
            <a:r>
              <a:rPr sz="2400" spc="-75" dirty="0">
                <a:latin typeface="+mn-lt"/>
                <a:cs typeface="Arial"/>
              </a:rPr>
              <a:t> </a:t>
            </a:r>
            <a:r>
              <a:rPr sz="2400" spc="-25" dirty="0">
                <a:solidFill>
                  <a:schemeClr val="accent2"/>
                </a:solidFill>
                <a:latin typeface="+mn-lt"/>
                <a:cs typeface="Arial"/>
              </a:rPr>
              <a:t>and </a:t>
            </a:r>
            <a:r>
              <a:rPr sz="2400" spc="-50" dirty="0">
                <a:solidFill>
                  <a:schemeClr val="accent2"/>
                </a:solidFill>
                <a:uFill>
                  <a:solidFill>
                    <a:srgbClr val="000000"/>
                  </a:solidFill>
                </a:uFill>
                <a:latin typeface="+mn-lt"/>
                <a:cs typeface="Arial"/>
              </a:rPr>
              <a:t>differentiate</a:t>
            </a:r>
            <a:r>
              <a:rPr sz="2400" spc="-30" dirty="0">
                <a:solidFill>
                  <a:schemeClr val="accent2"/>
                </a:solidFill>
                <a:latin typeface="+mn-lt"/>
                <a:cs typeface="Arial"/>
              </a:rPr>
              <a:t> </a:t>
            </a:r>
            <a:r>
              <a:rPr sz="2400" spc="-40" dirty="0">
                <a:latin typeface="+mn-lt"/>
                <a:cs typeface="Arial"/>
              </a:rPr>
              <a:t>into</a:t>
            </a:r>
            <a:r>
              <a:rPr sz="2400" spc="-85" dirty="0">
                <a:latin typeface="+mn-lt"/>
                <a:cs typeface="Arial"/>
              </a:rPr>
              <a:t> </a:t>
            </a:r>
            <a:r>
              <a:rPr sz="2400" spc="-50" dirty="0">
                <a:latin typeface="+mn-lt"/>
                <a:cs typeface="Arial"/>
              </a:rPr>
              <a:t>multiple</a:t>
            </a:r>
            <a:r>
              <a:rPr sz="2400" spc="-80" dirty="0">
                <a:latin typeface="+mn-lt"/>
                <a:cs typeface="Arial"/>
              </a:rPr>
              <a:t> </a:t>
            </a:r>
            <a:r>
              <a:rPr sz="2400" spc="-50" dirty="0">
                <a:latin typeface="+mn-lt"/>
                <a:cs typeface="Arial"/>
              </a:rPr>
              <a:t>cell</a:t>
            </a:r>
            <a:r>
              <a:rPr sz="2400" spc="-80" dirty="0">
                <a:latin typeface="+mn-lt"/>
                <a:cs typeface="Arial"/>
              </a:rPr>
              <a:t> </a:t>
            </a:r>
            <a:r>
              <a:rPr sz="2400" spc="-10" dirty="0">
                <a:latin typeface="+mn-lt"/>
                <a:cs typeface="Arial"/>
              </a:rPr>
              <a:t>types</a:t>
            </a:r>
            <a:endParaRPr sz="2400" dirty="0">
              <a:latin typeface="+mn-lt"/>
              <a:cs typeface="Arial"/>
            </a:endParaRPr>
          </a:p>
          <a:p>
            <a:pPr marL="190500" indent="-177800">
              <a:lnSpc>
                <a:spcPct val="150000"/>
              </a:lnSpc>
              <a:buChar char="•"/>
              <a:tabLst>
                <a:tab pos="190500" algn="l"/>
              </a:tabLst>
            </a:pPr>
            <a:r>
              <a:rPr sz="2400" spc="-35" dirty="0" smtClean="0">
                <a:latin typeface="+mn-lt"/>
                <a:cs typeface="Arial"/>
              </a:rPr>
              <a:t>may</a:t>
            </a:r>
            <a:r>
              <a:rPr sz="2400" spc="-80" dirty="0" smtClean="0">
                <a:latin typeface="+mn-lt"/>
                <a:cs typeface="Arial"/>
              </a:rPr>
              <a:t> </a:t>
            </a:r>
            <a:r>
              <a:rPr sz="2400" spc="-35" dirty="0">
                <a:latin typeface="+mn-lt"/>
                <a:cs typeface="Arial"/>
              </a:rPr>
              <a:t>be</a:t>
            </a:r>
            <a:r>
              <a:rPr sz="2400" spc="-75" dirty="0">
                <a:latin typeface="+mn-lt"/>
                <a:cs typeface="Arial"/>
              </a:rPr>
              <a:t> </a:t>
            </a:r>
            <a:r>
              <a:rPr sz="2400" spc="-55" dirty="0">
                <a:latin typeface="+mn-lt"/>
                <a:cs typeface="Arial"/>
              </a:rPr>
              <a:t>responsible</a:t>
            </a:r>
            <a:r>
              <a:rPr sz="2400" spc="-80" dirty="0">
                <a:latin typeface="+mn-lt"/>
                <a:cs typeface="Arial"/>
              </a:rPr>
              <a:t> </a:t>
            </a:r>
            <a:r>
              <a:rPr sz="2400" spc="-40" dirty="0">
                <a:latin typeface="+mn-lt"/>
                <a:cs typeface="Arial"/>
              </a:rPr>
              <a:t>for</a:t>
            </a:r>
            <a:r>
              <a:rPr sz="2400" spc="-75" dirty="0">
                <a:latin typeface="+mn-lt"/>
                <a:cs typeface="Arial"/>
              </a:rPr>
              <a:t> </a:t>
            </a:r>
            <a:r>
              <a:rPr sz="2400" spc="-55" dirty="0">
                <a:latin typeface="+mn-lt"/>
                <a:cs typeface="Arial"/>
              </a:rPr>
              <a:t>metastatic</a:t>
            </a:r>
            <a:r>
              <a:rPr sz="2400" spc="-85" dirty="0">
                <a:latin typeface="+mn-lt"/>
                <a:cs typeface="Arial"/>
              </a:rPr>
              <a:t> </a:t>
            </a:r>
            <a:r>
              <a:rPr sz="2400" spc="-50" dirty="0">
                <a:latin typeface="+mn-lt"/>
                <a:cs typeface="Arial"/>
              </a:rPr>
              <a:t>spread</a:t>
            </a:r>
            <a:r>
              <a:rPr sz="2400" spc="-75" dirty="0">
                <a:latin typeface="+mn-lt"/>
                <a:cs typeface="Arial"/>
              </a:rPr>
              <a:t> </a:t>
            </a:r>
            <a:r>
              <a:rPr sz="2400" spc="-45" dirty="0">
                <a:latin typeface="+mn-lt"/>
                <a:cs typeface="Arial"/>
              </a:rPr>
              <a:t>from</a:t>
            </a:r>
            <a:r>
              <a:rPr sz="2400" spc="-80" dirty="0">
                <a:latin typeface="+mn-lt"/>
                <a:cs typeface="Arial"/>
              </a:rPr>
              <a:t> </a:t>
            </a:r>
            <a:r>
              <a:rPr sz="2400" spc="-55" dirty="0">
                <a:latin typeface="+mn-lt"/>
                <a:cs typeface="Arial"/>
              </a:rPr>
              <a:t>primary</a:t>
            </a:r>
            <a:r>
              <a:rPr sz="2400" spc="-75" dirty="0">
                <a:latin typeface="+mn-lt"/>
                <a:cs typeface="Arial"/>
              </a:rPr>
              <a:t> </a:t>
            </a:r>
            <a:r>
              <a:rPr sz="2400" spc="-10" dirty="0" smtClean="0">
                <a:latin typeface="+mn-lt"/>
                <a:cs typeface="Arial"/>
              </a:rPr>
              <a:t>neoplasm/tumor</a:t>
            </a:r>
            <a:endParaRPr lang="en-US" sz="2400" spc="-10" dirty="0" smtClean="0">
              <a:latin typeface="+mn-lt"/>
              <a:cs typeface="Arial"/>
            </a:endParaRPr>
          </a:p>
          <a:p>
            <a:pPr marL="190500" indent="-177800">
              <a:lnSpc>
                <a:spcPts val="1970"/>
              </a:lnSpc>
              <a:buChar char="•"/>
              <a:tabLst>
                <a:tab pos="190500" algn="l"/>
              </a:tabLst>
            </a:pPr>
            <a:endParaRPr sz="2400" dirty="0">
              <a:latin typeface="+mn-lt"/>
              <a:cs typeface="Arial"/>
            </a:endParaRPr>
          </a:p>
          <a:p>
            <a:pPr marL="12700">
              <a:lnSpc>
                <a:spcPts val="2295"/>
              </a:lnSpc>
              <a:spcBef>
                <a:spcPts val="540"/>
              </a:spcBef>
            </a:pPr>
            <a:r>
              <a:rPr sz="2800" b="1" spc="-65" dirty="0">
                <a:solidFill>
                  <a:schemeClr val="accent1"/>
                </a:solidFill>
                <a:latin typeface="+mn-lt"/>
                <a:cs typeface="Arial"/>
              </a:rPr>
              <a:t>Epithelial-</a:t>
            </a:r>
            <a:r>
              <a:rPr sz="2800" b="1" spc="-60" dirty="0">
                <a:solidFill>
                  <a:schemeClr val="accent1"/>
                </a:solidFill>
                <a:latin typeface="+mn-lt"/>
                <a:cs typeface="Arial"/>
              </a:rPr>
              <a:t>mesenchymal</a:t>
            </a:r>
            <a:r>
              <a:rPr sz="2800" b="1" spc="-45" dirty="0">
                <a:solidFill>
                  <a:schemeClr val="accent1"/>
                </a:solidFill>
                <a:latin typeface="+mn-lt"/>
                <a:cs typeface="Arial"/>
              </a:rPr>
              <a:t> </a:t>
            </a:r>
            <a:r>
              <a:rPr sz="2800" b="1" spc="-55" dirty="0">
                <a:solidFill>
                  <a:schemeClr val="accent1"/>
                </a:solidFill>
                <a:latin typeface="+mn-lt"/>
                <a:cs typeface="Arial"/>
              </a:rPr>
              <a:t>transition</a:t>
            </a:r>
            <a:r>
              <a:rPr sz="2800" b="1" spc="-15" dirty="0">
                <a:solidFill>
                  <a:schemeClr val="accent1"/>
                </a:solidFill>
                <a:latin typeface="+mn-lt"/>
                <a:cs typeface="Arial"/>
              </a:rPr>
              <a:t> </a:t>
            </a:r>
            <a:r>
              <a:rPr sz="2800" b="1" spc="-10" dirty="0">
                <a:solidFill>
                  <a:schemeClr val="accent1"/>
                </a:solidFill>
                <a:latin typeface="+mn-lt"/>
                <a:cs typeface="Arial"/>
              </a:rPr>
              <a:t>(EMT</a:t>
            </a:r>
            <a:r>
              <a:rPr sz="2800" b="1" spc="-10" dirty="0" smtClean="0">
                <a:solidFill>
                  <a:schemeClr val="tx1"/>
                </a:solidFill>
                <a:latin typeface="+mn-lt"/>
                <a:cs typeface="Arial"/>
              </a:rPr>
              <a:t>)</a:t>
            </a:r>
            <a:r>
              <a:rPr lang="en-US" sz="2800" b="1" spc="-10" dirty="0" smtClean="0">
                <a:solidFill>
                  <a:schemeClr val="tx1"/>
                </a:solidFill>
                <a:latin typeface="+mn-lt"/>
                <a:cs typeface="Arial"/>
              </a:rPr>
              <a:t>  TO COVER IN LEC 5</a:t>
            </a:r>
          </a:p>
          <a:p>
            <a:pPr marL="12700">
              <a:lnSpc>
                <a:spcPts val="2295"/>
              </a:lnSpc>
              <a:spcBef>
                <a:spcPts val="540"/>
              </a:spcBef>
            </a:pPr>
            <a:endParaRPr sz="2800" dirty="0">
              <a:solidFill>
                <a:schemeClr val="accent1"/>
              </a:solidFill>
              <a:latin typeface="+mn-lt"/>
              <a:cs typeface="Arial"/>
            </a:endParaRPr>
          </a:p>
          <a:p>
            <a:pPr marL="190500" marR="5080" indent="-178435" algn="just">
              <a:lnSpc>
                <a:spcPct val="90500"/>
              </a:lnSpc>
              <a:spcBef>
                <a:spcPts val="105"/>
              </a:spcBef>
              <a:buChar char="•"/>
              <a:tabLst>
                <a:tab pos="190500" algn="l"/>
              </a:tabLst>
            </a:pPr>
            <a:r>
              <a:rPr sz="2400" spc="-30" dirty="0">
                <a:latin typeface="+mn-lt"/>
                <a:cs typeface="Arial"/>
              </a:rPr>
              <a:t>is</a:t>
            </a:r>
            <a:r>
              <a:rPr sz="2400" spc="-60" dirty="0">
                <a:latin typeface="+mn-lt"/>
                <a:cs typeface="Arial"/>
              </a:rPr>
              <a:t> </a:t>
            </a:r>
            <a:r>
              <a:rPr sz="2400" dirty="0">
                <a:latin typeface="+mn-lt"/>
                <a:cs typeface="Arial"/>
              </a:rPr>
              <a:t>a</a:t>
            </a:r>
            <a:r>
              <a:rPr sz="2400" spc="-70" dirty="0">
                <a:latin typeface="+mn-lt"/>
                <a:cs typeface="Arial"/>
              </a:rPr>
              <a:t> </a:t>
            </a:r>
            <a:r>
              <a:rPr sz="2400" spc="-50" dirty="0">
                <a:latin typeface="+mn-lt"/>
                <a:cs typeface="Arial"/>
              </a:rPr>
              <a:t>reversible</a:t>
            </a:r>
            <a:r>
              <a:rPr sz="2400" spc="-55" dirty="0">
                <a:latin typeface="+mn-lt"/>
                <a:cs typeface="Arial"/>
              </a:rPr>
              <a:t> </a:t>
            </a:r>
            <a:r>
              <a:rPr sz="2400" spc="-55" dirty="0">
                <a:uFill>
                  <a:solidFill>
                    <a:srgbClr val="000000"/>
                  </a:solidFill>
                </a:uFill>
                <a:latin typeface="+mn-lt"/>
                <a:cs typeface="Arial"/>
              </a:rPr>
              <a:t>transdifferentiation</a:t>
            </a:r>
            <a:r>
              <a:rPr sz="2400" spc="-15" dirty="0">
                <a:latin typeface="+mn-lt"/>
                <a:cs typeface="Arial"/>
              </a:rPr>
              <a:t> </a:t>
            </a:r>
            <a:r>
              <a:rPr sz="2400" spc="-55" dirty="0">
                <a:latin typeface="+mn-lt"/>
                <a:cs typeface="Arial"/>
              </a:rPr>
              <a:t>process,</a:t>
            </a:r>
            <a:r>
              <a:rPr sz="2400" spc="-65" dirty="0">
                <a:latin typeface="+mn-lt"/>
                <a:cs typeface="Arial"/>
              </a:rPr>
              <a:t> </a:t>
            </a:r>
            <a:r>
              <a:rPr sz="2400" spc="-35" dirty="0">
                <a:latin typeface="+mn-lt"/>
                <a:cs typeface="Arial"/>
              </a:rPr>
              <a:t>in</a:t>
            </a:r>
            <a:r>
              <a:rPr sz="2400" spc="-65" dirty="0">
                <a:latin typeface="+mn-lt"/>
                <a:cs typeface="Arial"/>
              </a:rPr>
              <a:t> </a:t>
            </a:r>
            <a:r>
              <a:rPr sz="2400" spc="-55" dirty="0">
                <a:latin typeface="+mn-lt"/>
                <a:cs typeface="Arial"/>
              </a:rPr>
              <a:t>which</a:t>
            </a:r>
            <a:r>
              <a:rPr sz="2400" spc="-65" dirty="0">
                <a:latin typeface="+mn-lt"/>
                <a:cs typeface="Arial"/>
              </a:rPr>
              <a:t> </a:t>
            </a:r>
            <a:r>
              <a:rPr sz="2400" spc="-55" dirty="0">
                <a:uFill>
                  <a:solidFill>
                    <a:srgbClr val="000000"/>
                  </a:solidFill>
                </a:uFill>
                <a:latin typeface="+mn-lt"/>
                <a:cs typeface="Arial"/>
              </a:rPr>
              <a:t>polarized,</a:t>
            </a:r>
            <a:r>
              <a:rPr sz="2400" spc="-65" dirty="0">
                <a:uFill>
                  <a:solidFill>
                    <a:srgbClr val="000000"/>
                  </a:solidFill>
                </a:uFill>
                <a:latin typeface="+mn-lt"/>
                <a:cs typeface="Arial"/>
              </a:rPr>
              <a:t> </a:t>
            </a:r>
            <a:r>
              <a:rPr sz="2400" spc="-50" dirty="0" smtClean="0">
                <a:uFill>
                  <a:solidFill>
                    <a:srgbClr val="000000"/>
                  </a:solidFill>
                </a:uFill>
                <a:latin typeface="+mn-lt"/>
                <a:cs typeface="Arial"/>
              </a:rPr>
              <a:t>immo</a:t>
            </a:r>
            <a:r>
              <a:rPr lang="en-US" sz="2400" spc="-50" dirty="0" smtClean="0">
                <a:uFill>
                  <a:solidFill>
                    <a:srgbClr val="000000"/>
                  </a:solidFill>
                </a:uFill>
                <a:latin typeface="+mn-lt"/>
                <a:cs typeface="Arial"/>
              </a:rPr>
              <a:t>r</a:t>
            </a:r>
            <a:r>
              <a:rPr sz="2400" spc="-50" dirty="0" smtClean="0">
                <a:uFill>
                  <a:solidFill>
                    <a:srgbClr val="000000"/>
                  </a:solidFill>
                </a:uFill>
                <a:latin typeface="+mn-lt"/>
                <a:cs typeface="Arial"/>
              </a:rPr>
              <a:t>tal</a:t>
            </a:r>
            <a:r>
              <a:rPr sz="2400" spc="-60" dirty="0" smtClean="0">
                <a:uFill>
                  <a:solidFill>
                    <a:srgbClr val="000000"/>
                  </a:solidFill>
                </a:uFill>
                <a:latin typeface="+mn-lt"/>
                <a:cs typeface="Arial"/>
              </a:rPr>
              <a:t> </a:t>
            </a:r>
            <a:r>
              <a:rPr sz="2400" spc="-55" dirty="0">
                <a:uFill>
                  <a:solidFill>
                    <a:srgbClr val="000000"/>
                  </a:solidFill>
                </a:uFill>
                <a:latin typeface="+mn-lt"/>
                <a:cs typeface="Arial"/>
              </a:rPr>
              <a:t>epithelial</a:t>
            </a:r>
            <a:r>
              <a:rPr sz="2400" spc="-60" dirty="0">
                <a:uFill>
                  <a:solidFill>
                    <a:srgbClr val="000000"/>
                  </a:solidFill>
                </a:uFill>
                <a:latin typeface="+mn-lt"/>
                <a:cs typeface="Arial"/>
              </a:rPr>
              <a:t> </a:t>
            </a:r>
            <a:r>
              <a:rPr sz="2400" spc="-10" dirty="0">
                <a:uFill>
                  <a:solidFill>
                    <a:srgbClr val="000000"/>
                  </a:solidFill>
                </a:uFill>
                <a:latin typeface="+mn-lt"/>
                <a:cs typeface="Arial"/>
              </a:rPr>
              <a:t>cells</a:t>
            </a:r>
            <a:r>
              <a:rPr sz="2400" spc="-10" dirty="0">
                <a:latin typeface="+mn-lt"/>
                <a:cs typeface="Arial"/>
              </a:rPr>
              <a:t> </a:t>
            </a:r>
            <a:r>
              <a:rPr sz="2400" spc="-60" dirty="0">
                <a:solidFill>
                  <a:srgbClr val="0070C0"/>
                </a:solidFill>
                <a:latin typeface="+mn-lt"/>
                <a:cs typeface="Arial"/>
              </a:rPr>
              <a:t>acquire</a:t>
            </a:r>
            <a:r>
              <a:rPr sz="2400" spc="-50" dirty="0">
                <a:solidFill>
                  <a:srgbClr val="0070C0"/>
                </a:solidFill>
                <a:latin typeface="+mn-lt"/>
                <a:cs typeface="Arial"/>
              </a:rPr>
              <a:t> </a:t>
            </a:r>
            <a:r>
              <a:rPr sz="2400" dirty="0">
                <a:solidFill>
                  <a:srgbClr val="0070C0"/>
                </a:solidFill>
                <a:latin typeface="+mn-lt"/>
                <a:cs typeface="Arial"/>
              </a:rPr>
              <a:t>a</a:t>
            </a:r>
            <a:r>
              <a:rPr sz="2400" spc="-45" dirty="0">
                <a:solidFill>
                  <a:srgbClr val="0070C0"/>
                </a:solidFill>
                <a:latin typeface="+mn-lt"/>
                <a:cs typeface="Arial"/>
              </a:rPr>
              <a:t> </a:t>
            </a:r>
            <a:r>
              <a:rPr sz="2400" spc="-55" dirty="0">
                <a:solidFill>
                  <a:srgbClr val="0070C0"/>
                </a:solidFill>
                <a:uFill>
                  <a:solidFill>
                    <a:srgbClr val="000000"/>
                  </a:solidFill>
                </a:uFill>
                <a:latin typeface="+mn-lt"/>
                <a:cs typeface="Arial"/>
              </a:rPr>
              <a:t>fibroblast-like</a:t>
            </a:r>
            <a:r>
              <a:rPr sz="2400" spc="-50" dirty="0">
                <a:solidFill>
                  <a:srgbClr val="0070C0"/>
                </a:solidFill>
                <a:uFill>
                  <a:solidFill>
                    <a:srgbClr val="000000"/>
                  </a:solidFill>
                </a:uFill>
                <a:latin typeface="+mn-lt"/>
                <a:cs typeface="Arial"/>
              </a:rPr>
              <a:t> </a:t>
            </a:r>
            <a:r>
              <a:rPr sz="2400" spc="-55" dirty="0">
                <a:solidFill>
                  <a:srgbClr val="0070C0"/>
                </a:solidFill>
                <a:uFill>
                  <a:solidFill>
                    <a:srgbClr val="000000"/>
                  </a:solidFill>
                </a:uFill>
                <a:latin typeface="+mn-lt"/>
                <a:cs typeface="Arial"/>
              </a:rPr>
              <a:t>phenotype</a:t>
            </a:r>
            <a:r>
              <a:rPr sz="2400" spc="-40" dirty="0">
                <a:solidFill>
                  <a:srgbClr val="0070C0"/>
                </a:solidFill>
                <a:latin typeface="+mn-lt"/>
                <a:cs typeface="Arial"/>
              </a:rPr>
              <a:t> </a:t>
            </a:r>
            <a:r>
              <a:rPr sz="2400" spc="-55" dirty="0">
                <a:latin typeface="+mn-lt"/>
                <a:cs typeface="Arial"/>
              </a:rPr>
              <a:t>characterized</a:t>
            </a:r>
            <a:r>
              <a:rPr sz="2400" spc="-50" dirty="0">
                <a:latin typeface="+mn-lt"/>
                <a:cs typeface="Arial"/>
              </a:rPr>
              <a:t> </a:t>
            </a:r>
            <a:r>
              <a:rPr sz="2400" spc="-30" dirty="0">
                <a:latin typeface="+mn-lt"/>
                <a:cs typeface="Arial"/>
              </a:rPr>
              <a:t>by</a:t>
            </a:r>
            <a:r>
              <a:rPr sz="2400" spc="-40" dirty="0">
                <a:latin typeface="+mn-lt"/>
                <a:cs typeface="Arial"/>
              </a:rPr>
              <a:t> </a:t>
            </a:r>
            <a:r>
              <a:rPr sz="2400" spc="-55" dirty="0">
                <a:latin typeface="+mn-lt"/>
                <a:cs typeface="Arial"/>
              </a:rPr>
              <a:t>increased </a:t>
            </a:r>
            <a:r>
              <a:rPr sz="2400" spc="-55" dirty="0">
                <a:solidFill>
                  <a:schemeClr val="accent2"/>
                </a:solidFill>
                <a:uFill>
                  <a:solidFill>
                    <a:srgbClr val="000000"/>
                  </a:solidFill>
                </a:uFill>
                <a:latin typeface="+mn-lt"/>
                <a:cs typeface="Arial"/>
              </a:rPr>
              <a:t>motility</a:t>
            </a:r>
            <a:r>
              <a:rPr sz="2400" spc="-55" dirty="0">
                <a:solidFill>
                  <a:schemeClr val="accent2"/>
                </a:solidFill>
                <a:latin typeface="+mn-lt"/>
                <a:cs typeface="Arial"/>
              </a:rPr>
              <a:t>,</a:t>
            </a:r>
            <a:r>
              <a:rPr sz="2400" spc="-45" dirty="0">
                <a:solidFill>
                  <a:schemeClr val="accent2"/>
                </a:solidFill>
                <a:latin typeface="+mn-lt"/>
                <a:cs typeface="Arial"/>
              </a:rPr>
              <a:t> </a:t>
            </a:r>
            <a:r>
              <a:rPr sz="2400" spc="-50" dirty="0">
                <a:solidFill>
                  <a:schemeClr val="accent2"/>
                </a:solidFill>
                <a:uFill>
                  <a:solidFill>
                    <a:srgbClr val="000000"/>
                  </a:solidFill>
                </a:uFill>
                <a:latin typeface="+mn-lt"/>
                <a:cs typeface="Arial"/>
              </a:rPr>
              <a:t>invasion</a:t>
            </a:r>
            <a:r>
              <a:rPr sz="2400" spc="-50" dirty="0">
                <a:solidFill>
                  <a:schemeClr val="accent2"/>
                </a:solidFill>
                <a:latin typeface="+mn-lt"/>
                <a:cs typeface="Arial"/>
              </a:rPr>
              <a:t>, </a:t>
            </a:r>
            <a:r>
              <a:rPr sz="2400" spc="-25" dirty="0">
                <a:solidFill>
                  <a:schemeClr val="accent2"/>
                </a:solidFill>
                <a:latin typeface="+mn-lt"/>
                <a:cs typeface="Arial"/>
              </a:rPr>
              <a:t>and </a:t>
            </a:r>
            <a:r>
              <a:rPr sz="2400" spc="-50" dirty="0">
                <a:solidFill>
                  <a:schemeClr val="accent2"/>
                </a:solidFill>
                <a:uFill>
                  <a:solidFill>
                    <a:srgbClr val="000000"/>
                  </a:solidFill>
                </a:uFill>
                <a:latin typeface="+mn-lt"/>
                <a:cs typeface="Arial"/>
              </a:rPr>
              <a:t>migration</a:t>
            </a:r>
            <a:r>
              <a:rPr sz="2400" spc="-75" dirty="0">
                <a:solidFill>
                  <a:schemeClr val="accent2"/>
                </a:solidFill>
                <a:latin typeface="+mn-lt"/>
                <a:cs typeface="Arial"/>
              </a:rPr>
              <a:t> </a:t>
            </a:r>
            <a:r>
              <a:rPr sz="2400" spc="-10" dirty="0">
                <a:latin typeface="+mn-lt"/>
                <a:cs typeface="Arial"/>
              </a:rPr>
              <a:t>capabilities</a:t>
            </a:r>
            <a:endParaRPr sz="2400" dirty="0">
              <a:latin typeface="+mn-lt"/>
              <a:cs typeface="Arial"/>
            </a:endParaRPr>
          </a:p>
          <a:p>
            <a:pPr marL="190500" indent="-177800">
              <a:lnSpc>
                <a:spcPct val="150000"/>
              </a:lnSpc>
              <a:buChar char="•"/>
              <a:tabLst>
                <a:tab pos="190500" algn="l"/>
              </a:tabLst>
            </a:pPr>
            <a:r>
              <a:rPr lang="en-US" sz="2400" spc="-45" dirty="0" smtClean="0">
                <a:latin typeface="+mn-lt"/>
                <a:cs typeface="Arial"/>
              </a:rPr>
              <a:t>Makes </a:t>
            </a:r>
            <a:r>
              <a:rPr sz="2400" spc="-55" dirty="0" smtClean="0">
                <a:latin typeface="+mn-lt"/>
                <a:cs typeface="Arial"/>
              </a:rPr>
              <a:t>carcinoma</a:t>
            </a:r>
            <a:r>
              <a:rPr sz="2400" spc="-75" dirty="0" smtClean="0">
                <a:latin typeface="+mn-lt"/>
                <a:cs typeface="Arial"/>
              </a:rPr>
              <a:t> </a:t>
            </a:r>
            <a:r>
              <a:rPr sz="2400" spc="-35" dirty="0">
                <a:latin typeface="+mn-lt"/>
                <a:cs typeface="Arial"/>
              </a:rPr>
              <a:t>in</a:t>
            </a:r>
            <a:r>
              <a:rPr sz="2400" spc="-75" dirty="0">
                <a:latin typeface="+mn-lt"/>
                <a:cs typeface="Arial"/>
              </a:rPr>
              <a:t> </a:t>
            </a:r>
            <a:r>
              <a:rPr sz="2400" spc="-45" dirty="0">
                <a:latin typeface="+mn-lt"/>
                <a:cs typeface="Arial"/>
              </a:rPr>
              <a:t>situ</a:t>
            </a:r>
            <a:r>
              <a:rPr sz="2400" spc="-75" dirty="0">
                <a:latin typeface="+mn-lt"/>
                <a:cs typeface="Arial"/>
              </a:rPr>
              <a:t> </a:t>
            </a:r>
            <a:r>
              <a:rPr sz="2400" spc="-35" dirty="0">
                <a:latin typeface="+mn-lt"/>
                <a:cs typeface="Arial"/>
              </a:rPr>
              <a:t>to</a:t>
            </a:r>
            <a:r>
              <a:rPr sz="2400" spc="-75" dirty="0">
                <a:latin typeface="+mn-lt"/>
                <a:cs typeface="Arial"/>
              </a:rPr>
              <a:t> </a:t>
            </a:r>
            <a:r>
              <a:rPr sz="2400" spc="-50" dirty="0">
                <a:latin typeface="+mn-lt"/>
                <a:cs typeface="Arial"/>
              </a:rPr>
              <a:t>become</a:t>
            </a:r>
            <a:r>
              <a:rPr sz="2400" spc="-75" dirty="0">
                <a:latin typeface="+mn-lt"/>
                <a:cs typeface="Arial"/>
              </a:rPr>
              <a:t> </a:t>
            </a:r>
            <a:r>
              <a:rPr sz="2400" spc="-55" dirty="0">
                <a:latin typeface="+mn-lt"/>
                <a:cs typeface="Arial"/>
              </a:rPr>
              <a:t>aggressive</a:t>
            </a:r>
            <a:r>
              <a:rPr sz="2400" spc="-75" dirty="0">
                <a:latin typeface="+mn-lt"/>
                <a:cs typeface="Arial"/>
              </a:rPr>
              <a:t> </a:t>
            </a:r>
            <a:r>
              <a:rPr sz="2400" spc="-45" dirty="0">
                <a:latin typeface="+mn-lt"/>
                <a:cs typeface="Arial"/>
              </a:rPr>
              <a:t>and</a:t>
            </a:r>
            <a:r>
              <a:rPr sz="2400" spc="-90" dirty="0">
                <a:latin typeface="+mn-lt"/>
                <a:cs typeface="Arial"/>
              </a:rPr>
              <a:t> </a:t>
            </a:r>
            <a:r>
              <a:rPr sz="2400" spc="-10" dirty="0" smtClean="0">
                <a:solidFill>
                  <a:srgbClr val="0070C0"/>
                </a:solidFill>
                <a:uFill>
                  <a:solidFill>
                    <a:srgbClr val="000000"/>
                  </a:solidFill>
                </a:uFill>
                <a:latin typeface="+mn-lt"/>
                <a:cs typeface="Arial"/>
              </a:rPr>
              <a:t>invasive</a:t>
            </a:r>
            <a:endParaRPr sz="2400" dirty="0">
              <a:solidFill>
                <a:srgbClr val="0070C0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353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3164" rIns="0" bIns="0" rtlCol="0">
            <a:spAutoFit/>
          </a:bodyPr>
          <a:lstStyle/>
          <a:p>
            <a:pPr marL="978535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Important</a:t>
            </a:r>
            <a:r>
              <a:rPr sz="3600" spc="-110" dirty="0"/>
              <a:t> </a:t>
            </a:r>
            <a:r>
              <a:rPr sz="3600" dirty="0"/>
              <a:t>components</a:t>
            </a:r>
            <a:r>
              <a:rPr sz="3600" spc="-95" dirty="0"/>
              <a:t> </a:t>
            </a:r>
            <a:r>
              <a:rPr sz="3600" dirty="0"/>
              <a:t>of</a:t>
            </a:r>
            <a:r>
              <a:rPr sz="3600" spc="-105" dirty="0"/>
              <a:t> </a:t>
            </a:r>
            <a:r>
              <a:rPr sz="3600" dirty="0"/>
              <a:t>the</a:t>
            </a:r>
            <a:r>
              <a:rPr sz="3600" spc="-105" dirty="0"/>
              <a:t> </a:t>
            </a:r>
            <a:r>
              <a:rPr sz="3600" spc="-25" dirty="0"/>
              <a:t>TME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444595" y="1505203"/>
            <a:ext cx="836675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52270" algn="l"/>
              </a:tabLst>
            </a:pPr>
            <a:r>
              <a:rPr sz="3600" spc="-30" baseline="3472" dirty="0">
                <a:latin typeface="Calibri"/>
                <a:cs typeface="Calibri"/>
              </a:rPr>
              <a:t>Tumor</a:t>
            </a:r>
            <a:r>
              <a:rPr sz="3600" spc="-142" baseline="3472" dirty="0">
                <a:latin typeface="Calibri"/>
                <a:cs typeface="Calibri"/>
              </a:rPr>
              <a:t> </a:t>
            </a:r>
            <a:r>
              <a:rPr sz="3600" spc="-15" baseline="3472" dirty="0">
                <a:latin typeface="Calibri"/>
                <a:cs typeface="Calibri"/>
              </a:rPr>
              <a:t>cells:</a:t>
            </a:r>
            <a:r>
              <a:rPr sz="3600" baseline="3472" dirty="0">
                <a:latin typeface="Calibri"/>
                <a:cs typeface="Calibri"/>
              </a:rPr>
              <a:t>	</a:t>
            </a:r>
            <a:r>
              <a:rPr sz="1800" dirty="0">
                <a:latin typeface="Calibri"/>
                <a:cs typeface="Calibri"/>
              </a:rPr>
              <a:t>Bulk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cancer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cells,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cancer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stem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cells,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tumor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cells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with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diverse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phenotypes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5854" y="2003882"/>
            <a:ext cx="6428105" cy="58293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wrap="square" lIns="0" tIns="9271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730"/>
              </a:spcBef>
              <a:tabLst>
                <a:tab pos="2310130" algn="l"/>
              </a:tabLst>
            </a:pPr>
            <a:r>
              <a:rPr sz="3600" spc="-15" baseline="3472" dirty="0">
                <a:latin typeface="Calibri"/>
                <a:cs typeface="Calibri"/>
              </a:rPr>
              <a:t>Infiltrating</a:t>
            </a:r>
            <a:r>
              <a:rPr sz="3600" spc="-82" baseline="3472" dirty="0">
                <a:latin typeface="Calibri"/>
                <a:cs typeface="Calibri"/>
              </a:rPr>
              <a:t> </a:t>
            </a:r>
            <a:r>
              <a:rPr sz="3600" spc="-15" baseline="3472" dirty="0">
                <a:latin typeface="Calibri"/>
                <a:cs typeface="Calibri"/>
              </a:rPr>
              <a:t>cells:</a:t>
            </a:r>
            <a:r>
              <a:rPr sz="3600" baseline="3472" dirty="0">
                <a:latin typeface="Calibri"/>
                <a:cs typeface="Calibri"/>
              </a:rPr>
              <a:t>	</a:t>
            </a:r>
            <a:r>
              <a:rPr sz="1800" spc="-10" dirty="0">
                <a:latin typeface="Calibri"/>
                <a:cs typeface="Calibri"/>
              </a:rPr>
              <a:t>Lymphocytes,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macrophages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4595" y="2703067"/>
            <a:ext cx="17887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Calibri"/>
                <a:cs typeface="Calibri"/>
              </a:rPr>
              <a:t>Resident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cells: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13985" y="2788411"/>
            <a:ext cx="37668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Fibroblasts,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endothelial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cells,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adipocytes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6670" marR="5080">
              <a:lnSpc>
                <a:spcPct val="104200"/>
              </a:lnSpc>
              <a:spcBef>
                <a:spcPts val="140"/>
              </a:spcBef>
            </a:pPr>
            <a:r>
              <a:rPr sz="2400" spc="-10" dirty="0"/>
              <a:t>Secreted</a:t>
            </a:r>
            <a:r>
              <a:rPr sz="2400" spc="-80" dirty="0"/>
              <a:t> </a:t>
            </a:r>
            <a:r>
              <a:rPr sz="2400" dirty="0"/>
              <a:t>soluble</a:t>
            </a:r>
            <a:r>
              <a:rPr sz="2400" spc="-80" dirty="0"/>
              <a:t> </a:t>
            </a:r>
            <a:r>
              <a:rPr sz="2400" spc="-10" dirty="0"/>
              <a:t>factors:</a:t>
            </a:r>
            <a:r>
              <a:rPr sz="2400" spc="-90" dirty="0"/>
              <a:t> </a:t>
            </a:r>
            <a:r>
              <a:rPr dirty="0"/>
              <a:t>cytokines,</a:t>
            </a:r>
            <a:r>
              <a:rPr spc="-55" dirty="0"/>
              <a:t> </a:t>
            </a:r>
            <a:r>
              <a:rPr dirty="0"/>
              <a:t>chemokines,</a:t>
            </a:r>
            <a:r>
              <a:rPr spc="-55" dirty="0"/>
              <a:t> </a:t>
            </a:r>
            <a:r>
              <a:rPr dirty="0"/>
              <a:t>matrix</a:t>
            </a:r>
            <a:r>
              <a:rPr spc="-55" dirty="0"/>
              <a:t> </a:t>
            </a:r>
            <a:r>
              <a:rPr spc="-10" dirty="0"/>
              <a:t>metalloproteinases, </a:t>
            </a:r>
            <a:r>
              <a:rPr dirty="0"/>
              <a:t>growth</a:t>
            </a:r>
            <a:r>
              <a:rPr spc="-60" dirty="0"/>
              <a:t> </a:t>
            </a:r>
            <a:r>
              <a:rPr spc="-10" dirty="0"/>
              <a:t>factors</a:t>
            </a:r>
            <a:r>
              <a:rPr spc="-50" dirty="0"/>
              <a:t> </a:t>
            </a:r>
            <a:r>
              <a:rPr spc="-20" dirty="0"/>
              <a:t>(TGF-</a:t>
            </a:r>
            <a:r>
              <a:rPr spc="-65" dirty="0">
                <a:latin typeface="Symbol"/>
                <a:cs typeface="Symbol"/>
              </a:rPr>
              <a:t>�</a:t>
            </a:r>
            <a:r>
              <a:rPr spc="-65" dirty="0"/>
              <a:t>,</a:t>
            </a:r>
            <a:r>
              <a:rPr spc="-40" dirty="0"/>
              <a:t> </a:t>
            </a:r>
            <a:r>
              <a:rPr spc="-30" dirty="0"/>
              <a:t>PDGF,</a:t>
            </a:r>
            <a:r>
              <a:rPr spc="-50" dirty="0"/>
              <a:t> </a:t>
            </a:r>
            <a:r>
              <a:rPr spc="-10" dirty="0"/>
              <a:t>VEGF)</a:t>
            </a:r>
            <a:endParaRPr sz="2400">
              <a:latin typeface="Symbol"/>
              <a:cs typeface="Symbol"/>
            </a:endParaRPr>
          </a:p>
          <a:p>
            <a:pPr marL="26670">
              <a:lnSpc>
                <a:spcPct val="100000"/>
              </a:lnSpc>
              <a:spcBef>
                <a:spcPts val="1820"/>
              </a:spcBef>
            </a:pPr>
            <a:r>
              <a:rPr sz="3600" spc="-30" baseline="1157" dirty="0">
                <a:solidFill>
                  <a:srgbClr val="7F7F7F"/>
                </a:solidFill>
              </a:rPr>
              <a:t>Hypoxia:</a:t>
            </a:r>
            <a:r>
              <a:rPr sz="3600" spc="-209" baseline="1157" dirty="0">
                <a:solidFill>
                  <a:srgbClr val="7F7F7F"/>
                </a:solidFill>
              </a:rPr>
              <a:t> </a:t>
            </a:r>
            <a:r>
              <a:rPr sz="1800" dirty="0">
                <a:solidFill>
                  <a:srgbClr val="7F7F7F"/>
                </a:solidFill>
              </a:rPr>
              <a:t>Low</a:t>
            </a:r>
            <a:r>
              <a:rPr sz="1800" spc="-25" dirty="0">
                <a:solidFill>
                  <a:srgbClr val="7F7F7F"/>
                </a:solidFill>
              </a:rPr>
              <a:t> </a:t>
            </a:r>
            <a:r>
              <a:rPr sz="1800" spc="-10" dirty="0">
                <a:solidFill>
                  <a:srgbClr val="7F7F7F"/>
                </a:solidFill>
              </a:rPr>
              <a:t>oxygen, angiogenesis</a:t>
            </a:r>
            <a:endParaRPr sz="1800"/>
          </a:p>
          <a:p>
            <a:pPr marL="54610">
              <a:lnSpc>
                <a:spcPct val="100000"/>
              </a:lnSpc>
              <a:spcBef>
                <a:spcPts val="1635"/>
              </a:spcBef>
            </a:pPr>
            <a:r>
              <a:rPr sz="2400" dirty="0">
                <a:solidFill>
                  <a:srgbClr val="7F7F7F"/>
                </a:solidFill>
              </a:rPr>
              <a:t>Dying</a:t>
            </a:r>
            <a:r>
              <a:rPr sz="2400" spc="-65" dirty="0">
                <a:solidFill>
                  <a:srgbClr val="7F7F7F"/>
                </a:solidFill>
              </a:rPr>
              <a:t> </a:t>
            </a:r>
            <a:r>
              <a:rPr sz="2400" dirty="0">
                <a:solidFill>
                  <a:srgbClr val="7F7F7F"/>
                </a:solidFill>
              </a:rPr>
              <a:t>tumor</a:t>
            </a:r>
            <a:r>
              <a:rPr sz="2400" spc="-60" dirty="0">
                <a:solidFill>
                  <a:srgbClr val="7F7F7F"/>
                </a:solidFill>
              </a:rPr>
              <a:t> </a:t>
            </a:r>
            <a:r>
              <a:rPr sz="2400" dirty="0">
                <a:solidFill>
                  <a:srgbClr val="7F7F7F"/>
                </a:solidFill>
              </a:rPr>
              <a:t>cells:</a:t>
            </a:r>
            <a:r>
              <a:rPr sz="2400" spc="-65" dirty="0">
                <a:solidFill>
                  <a:srgbClr val="7F7F7F"/>
                </a:solidFill>
              </a:rPr>
              <a:t> </a:t>
            </a:r>
            <a:r>
              <a:rPr dirty="0">
                <a:solidFill>
                  <a:srgbClr val="7F7F7F"/>
                </a:solidFill>
              </a:rPr>
              <a:t>apoptosis,</a:t>
            </a:r>
            <a:r>
              <a:rPr spc="-35" dirty="0">
                <a:solidFill>
                  <a:srgbClr val="7F7F7F"/>
                </a:solidFill>
              </a:rPr>
              <a:t> </a:t>
            </a:r>
            <a:r>
              <a:rPr dirty="0">
                <a:solidFill>
                  <a:srgbClr val="7F7F7F"/>
                </a:solidFill>
              </a:rPr>
              <a:t>necrosis,</a:t>
            </a:r>
            <a:r>
              <a:rPr spc="-40" dirty="0">
                <a:solidFill>
                  <a:srgbClr val="7F7F7F"/>
                </a:solidFill>
              </a:rPr>
              <a:t> </a:t>
            </a:r>
            <a:r>
              <a:rPr spc="-10" dirty="0">
                <a:solidFill>
                  <a:srgbClr val="7F7F7F"/>
                </a:solidFill>
              </a:rPr>
              <a:t>pyroptosis</a:t>
            </a:r>
            <a:r>
              <a:rPr spc="-40" dirty="0">
                <a:solidFill>
                  <a:srgbClr val="7F7F7F"/>
                </a:solidFill>
              </a:rPr>
              <a:t> </a:t>
            </a:r>
            <a:r>
              <a:rPr dirty="0">
                <a:solidFill>
                  <a:srgbClr val="7F7F7F"/>
                </a:solidFill>
              </a:rPr>
              <a:t>of</a:t>
            </a:r>
            <a:r>
              <a:rPr spc="-35" dirty="0">
                <a:solidFill>
                  <a:srgbClr val="7F7F7F"/>
                </a:solidFill>
              </a:rPr>
              <a:t> </a:t>
            </a:r>
            <a:r>
              <a:rPr dirty="0">
                <a:solidFill>
                  <a:srgbClr val="7F7F7F"/>
                </a:solidFill>
              </a:rPr>
              <a:t>immune</a:t>
            </a:r>
            <a:r>
              <a:rPr spc="-40" dirty="0">
                <a:solidFill>
                  <a:srgbClr val="7F7F7F"/>
                </a:solidFill>
              </a:rPr>
              <a:t> </a:t>
            </a:r>
            <a:r>
              <a:rPr spc="-10" dirty="0">
                <a:solidFill>
                  <a:srgbClr val="7F7F7F"/>
                </a:solidFill>
              </a:rPr>
              <a:t>cells</a:t>
            </a:r>
            <a:endParaRPr sz="2400"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0895" y="1972055"/>
            <a:ext cx="6537959" cy="691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09687" y="173878"/>
            <a:ext cx="6525259" cy="496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685"/>
              </a:lnSpc>
            </a:pPr>
            <a:r>
              <a:rPr sz="3200" spc="-10" dirty="0">
                <a:latin typeface="Calibri"/>
                <a:cs typeface="Calibri"/>
              </a:rPr>
              <a:t>Inflammatory</a:t>
            </a:r>
            <a:r>
              <a:rPr sz="3200" spc="-7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tumor</a:t>
            </a:r>
            <a:r>
              <a:rPr sz="3200" spc="-7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microenvironment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198" y="60637"/>
            <a:ext cx="8558530" cy="729615"/>
          </a:xfrm>
          <a:custGeom>
            <a:avLst/>
            <a:gdLst/>
            <a:ahLst/>
            <a:cxnLst/>
            <a:rect l="l" t="t" r="r" b="b"/>
            <a:pathLst>
              <a:path w="8558530" h="729615">
                <a:moveTo>
                  <a:pt x="8557922" y="0"/>
                </a:moveTo>
                <a:lnTo>
                  <a:pt x="0" y="0"/>
                </a:lnTo>
                <a:lnTo>
                  <a:pt x="0" y="729341"/>
                </a:lnTo>
                <a:lnTo>
                  <a:pt x="8557922" y="729341"/>
                </a:lnTo>
                <a:lnTo>
                  <a:pt x="85579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721899"/>
            <a:ext cx="5396546" cy="547879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75280" y="122427"/>
            <a:ext cx="8508365" cy="492443"/>
          </a:xfrm>
        </p:spPr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acrophages : A tale of two roles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58000" y="4114800"/>
            <a:ext cx="1710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VIDEO </a:t>
            </a:r>
          </a:p>
          <a:p>
            <a:r>
              <a:rPr lang="en-US" dirty="0" smtClean="0">
                <a:hlinkClick r:id="rId3"/>
              </a:rPr>
              <a:t>TME and cells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8844" rIns="0" bIns="0" rtlCol="0">
            <a:spAutoFit/>
          </a:bodyPr>
          <a:lstStyle/>
          <a:p>
            <a:pPr marL="8636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Important</a:t>
            </a:r>
            <a:r>
              <a:rPr sz="3600" spc="-110" dirty="0"/>
              <a:t> </a:t>
            </a:r>
            <a:r>
              <a:rPr sz="3600" dirty="0"/>
              <a:t>components</a:t>
            </a:r>
            <a:r>
              <a:rPr sz="3600" spc="-95" dirty="0"/>
              <a:t> </a:t>
            </a:r>
            <a:r>
              <a:rPr sz="3600" dirty="0"/>
              <a:t>of</a:t>
            </a:r>
            <a:r>
              <a:rPr sz="3600" spc="-105" dirty="0"/>
              <a:t> </a:t>
            </a:r>
            <a:r>
              <a:rPr sz="3600" dirty="0"/>
              <a:t>the</a:t>
            </a:r>
            <a:r>
              <a:rPr sz="3600" spc="-105" dirty="0"/>
              <a:t> </a:t>
            </a:r>
            <a:r>
              <a:rPr sz="3600" spc="-25" dirty="0"/>
              <a:t>TME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508603" y="1511300"/>
            <a:ext cx="83534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38935" algn="l"/>
              </a:tabLst>
            </a:pPr>
            <a:r>
              <a:rPr sz="3600" spc="-30" baseline="4629" dirty="0">
                <a:latin typeface="Calibri"/>
                <a:cs typeface="Calibri"/>
              </a:rPr>
              <a:t>Tumor</a:t>
            </a:r>
            <a:r>
              <a:rPr sz="3600" spc="-142" baseline="4629" dirty="0">
                <a:latin typeface="Calibri"/>
                <a:cs typeface="Calibri"/>
              </a:rPr>
              <a:t> </a:t>
            </a:r>
            <a:r>
              <a:rPr sz="3600" spc="-15" baseline="4629" dirty="0">
                <a:latin typeface="Calibri"/>
                <a:cs typeface="Calibri"/>
              </a:rPr>
              <a:t>cells:</a:t>
            </a:r>
            <a:r>
              <a:rPr sz="3600" baseline="4629" dirty="0">
                <a:latin typeface="Calibri"/>
                <a:cs typeface="Calibri"/>
              </a:rPr>
              <a:t>	</a:t>
            </a:r>
            <a:r>
              <a:rPr sz="1800" dirty="0">
                <a:latin typeface="Calibri"/>
                <a:cs typeface="Calibri"/>
              </a:rPr>
              <a:t>Bulk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cancer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cells,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cancer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stem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cells,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tumor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cells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with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diverse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phenotypes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8603" y="2066035"/>
            <a:ext cx="20021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Calibri"/>
                <a:cs typeface="Calibri"/>
              </a:rPr>
              <a:t>Infiltrating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cells: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27824" y="2160523"/>
            <a:ext cx="25952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Lymphocytes,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macrophages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9861" y="2666431"/>
            <a:ext cx="7306945" cy="58293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wrap="square" lIns="0" tIns="58419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459"/>
              </a:spcBef>
              <a:tabLst>
                <a:tab pos="2160270" algn="l"/>
              </a:tabLst>
            </a:pPr>
            <a:r>
              <a:rPr sz="3600" spc="-15" baseline="1157" dirty="0">
                <a:latin typeface="Calibri"/>
                <a:cs typeface="Calibri"/>
              </a:rPr>
              <a:t>Resident</a:t>
            </a:r>
            <a:r>
              <a:rPr sz="3600" spc="-89" baseline="1157" dirty="0">
                <a:latin typeface="Calibri"/>
                <a:cs typeface="Calibri"/>
              </a:rPr>
              <a:t> </a:t>
            </a:r>
            <a:r>
              <a:rPr sz="3600" spc="-15" baseline="1157" dirty="0">
                <a:latin typeface="Calibri"/>
                <a:cs typeface="Calibri"/>
              </a:rPr>
              <a:t>cells:</a:t>
            </a:r>
            <a:r>
              <a:rPr sz="3600" baseline="1157" dirty="0">
                <a:latin typeface="Calibri"/>
                <a:cs typeface="Calibri"/>
              </a:rPr>
              <a:t>	</a:t>
            </a:r>
            <a:r>
              <a:rPr sz="1800" spc="-10" dirty="0">
                <a:latin typeface="Calibri"/>
                <a:cs typeface="Calibri"/>
              </a:rPr>
              <a:t>Fibroblasts,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endothelial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cells,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adipocytes,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microbiota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4904" y="2633472"/>
            <a:ext cx="7415783" cy="69494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08601" y="3261867"/>
            <a:ext cx="7828280" cy="183832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140"/>
              </a:spcBef>
            </a:pPr>
            <a:r>
              <a:rPr sz="2400" spc="-10" dirty="0">
                <a:latin typeface="Calibri"/>
                <a:cs typeface="Calibri"/>
              </a:rPr>
              <a:t>Secreted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soluble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factors: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cytokines,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chemokines,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matrix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metalloproteinases, </a:t>
            </a:r>
            <a:r>
              <a:rPr sz="1800" dirty="0">
                <a:latin typeface="Calibri"/>
                <a:cs typeface="Calibri"/>
              </a:rPr>
              <a:t>growth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factors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(TGF-</a:t>
            </a:r>
            <a:r>
              <a:rPr sz="1800" spc="-65" dirty="0">
                <a:latin typeface="Symbol"/>
                <a:cs typeface="Symbol"/>
              </a:rPr>
              <a:t>�</a:t>
            </a:r>
            <a:r>
              <a:rPr sz="1800" spc="-65" dirty="0">
                <a:latin typeface="Calibri"/>
                <a:cs typeface="Calibri"/>
              </a:rPr>
              <a:t>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30" dirty="0">
                <a:latin typeface="Calibri"/>
                <a:cs typeface="Calibri"/>
              </a:rPr>
              <a:t>PDGF,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VEGF)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60"/>
              </a:spcBef>
            </a:pPr>
            <a:r>
              <a:rPr sz="3600" spc="-30" baseline="1157" dirty="0">
                <a:solidFill>
                  <a:srgbClr val="7F7F7F"/>
                </a:solidFill>
                <a:latin typeface="Calibri"/>
                <a:cs typeface="Calibri"/>
              </a:rPr>
              <a:t>Hypoxia:</a:t>
            </a:r>
            <a:r>
              <a:rPr sz="3600" spc="-209" baseline="1157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7F7F7F"/>
                </a:solidFill>
                <a:latin typeface="Calibri"/>
                <a:cs typeface="Calibri"/>
              </a:rPr>
              <a:t>Low</a:t>
            </a:r>
            <a:r>
              <a:rPr sz="1800" spc="-2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7F7F7F"/>
                </a:solidFill>
                <a:latin typeface="Calibri"/>
                <a:cs typeface="Calibri"/>
              </a:rPr>
              <a:t>oxygen, angiogenesis</a:t>
            </a:r>
            <a:endParaRPr sz="1800">
              <a:latin typeface="Calibri"/>
              <a:cs typeface="Calibri"/>
            </a:endParaRPr>
          </a:p>
          <a:p>
            <a:pPr marL="40640">
              <a:lnSpc>
                <a:spcPct val="100000"/>
              </a:lnSpc>
              <a:spcBef>
                <a:spcPts val="1630"/>
              </a:spcBef>
            </a:pPr>
            <a:r>
              <a:rPr sz="2400" dirty="0">
                <a:solidFill>
                  <a:srgbClr val="7F7F7F"/>
                </a:solidFill>
                <a:latin typeface="Calibri"/>
                <a:cs typeface="Calibri"/>
              </a:rPr>
              <a:t>Dying</a:t>
            </a:r>
            <a:r>
              <a:rPr sz="2400" spc="-6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F7F7F"/>
                </a:solidFill>
                <a:latin typeface="Calibri"/>
                <a:cs typeface="Calibri"/>
              </a:rPr>
              <a:t>tumor</a:t>
            </a:r>
            <a:r>
              <a:rPr sz="2400" spc="-6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F7F7F"/>
                </a:solidFill>
                <a:latin typeface="Calibri"/>
                <a:cs typeface="Calibri"/>
              </a:rPr>
              <a:t>cells:</a:t>
            </a:r>
            <a:r>
              <a:rPr sz="2400" spc="-6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7F7F7F"/>
                </a:solidFill>
                <a:latin typeface="Calibri"/>
                <a:cs typeface="Calibri"/>
              </a:rPr>
              <a:t>apoptosis,</a:t>
            </a:r>
            <a:r>
              <a:rPr sz="180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7F7F7F"/>
                </a:solidFill>
                <a:latin typeface="Calibri"/>
                <a:cs typeface="Calibri"/>
              </a:rPr>
              <a:t>necrosis,</a:t>
            </a:r>
            <a:r>
              <a:rPr sz="1800" spc="-4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7F7F7F"/>
                </a:solidFill>
                <a:latin typeface="Calibri"/>
                <a:cs typeface="Calibri"/>
              </a:rPr>
              <a:t>pyroptosis</a:t>
            </a:r>
            <a:r>
              <a:rPr sz="1800" spc="-4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7F7F7F"/>
                </a:solidFill>
                <a:latin typeface="Calibri"/>
                <a:cs typeface="Calibri"/>
              </a:rPr>
              <a:t>of</a:t>
            </a:r>
            <a:r>
              <a:rPr sz="180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7F7F7F"/>
                </a:solidFill>
                <a:latin typeface="Calibri"/>
                <a:cs typeface="Calibri"/>
              </a:rPr>
              <a:t>immune</a:t>
            </a:r>
            <a:r>
              <a:rPr sz="1800" spc="-4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7F7F7F"/>
                </a:solidFill>
                <a:latin typeface="Calibri"/>
                <a:cs typeface="Calibri"/>
              </a:rPr>
              <a:t>cells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77975" y="330708"/>
            <a:ext cx="600011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5" dirty="0"/>
              <a:t>Cellular</a:t>
            </a:r>
            <a:r>
              <a:rPr spc="-145" dirty="0"/>
              <a:t> </a:t>
            </a:r>
            <a:r>
              <a:rPr spc="-80" dirty="0"/>
              <a:t>Components</a:t>
            </a:r>
            <a:r>
              <a:rPr spc="-150" dirty="0"/>
              <a:t> </a:t>
            </a:r>
            <a:r>
              <a:rPr spc="-30" dirty="0"/>
              <a:t>of</a:t>
            </a:r>
            <a:r>
              <a:rPr spc="-145" dirty="0"/>
              <a:t> </a:t>
            </a:r>
            <a:r>
              <a:rPr spc="-60" dirty="0"/>
              <a:t>the</a:t>
            </a:r>
            <a:r>
              <a:rPr spc="-150" dirty="0"/>
              <a:t> </a:t>
            </a:r>
            <a:r>
              <a:rPr spc="-25" dirty="0"/>
              <a:t>TME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4665" y="843788"/>
            <a:ext cx="7199376" cy="69799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99427" y="1364188"/>
            <a:ext cx="8166734" cy="54938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9230" marR="265430" indent="-176530" algn="just">
              <a:lnSpc>
                <a:spcPct val="150000"/>
              </a:lnSpc>
              <a:spcBef>
                <a:spcPts val="165"/>
              </a:spcBef>
              <a:buChar char="•"/>
              <a:tabLst>
                <a:tab pos="190500" algn="l"/>
              </a:tabLst>
            </a:pPr>
            <a:r>
              <a:rPr sz="2000" spc="-60" dirty="0" smtClean="0">
                <a:latin typeface="Arial"/>
                <a:cs typeface="Arial"/>
              </a:rPr>
              <a:t>Epigenetic</a:t>
            </a:r>
            <a:r>
              <a:rPr sz="2000" spc="-65" dirty="0" smtClean="0">
                <a:latin typeface="Arial"/>
                <a:cs typeface="Arial"/>
              </a:rPr>
              <a:t> </a:t>
            </a:r>
            <a:r>
              <a:rPr sz="2000" spc="-60" dirty="0">
                <a:latin typeface="Arial"/>
                <a:cs typeface="Arial"/>
              </a:rPr>
              <a:t>changes and mutations </a:t>
            </a:r>
            <a:r>
              <a:rPr sz="2000" spc="-65" dirty="0">
                <a:latin typeface="Arial"/>
                <a:cs typeface="Arial"/>
              </a:rPr>
              <a:t>found </a:t>
            </a:r>
            <a:r>
              <a:rPr sz="2000" spc="-45" dirty="0">
                <a:latin typeface="Arial"/>
                <a:cs typeface="Arial"/>
              </a:rPr>
              <a:t>in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spc="-65" dirty="0">
                <a:latin typeface="Arial"/>
                <a:cs typeface="Arial"/>
              </a:rPr>
              <a:t>cancer </a:t>
            </a:r>
            <a:r>
              <a:rPr sz="2000" spc="-60" dirty="0">
                <a:latin typeface="Arial"/>
                <a:cs typeface="Arial"/>
              </a:rPr>
              <a:t>cells (p53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spc="-60" dirty="0">
                <a:latin typeface="Arial"/>
                <a:cs typeface="Arial"/>
              </a:rPr>
              <a:t>and </a:t>
            </a:r>
            <a:r>
              <a:rPr sz="2000" spc="-20" dirty="0">
                <a:latin typeface="Arial"/>
                <a:cs typeface="Arial"/>
              </a:rPr>
              <a:t>PTEN 	</a:t>
            </a:r>
            <a:r>
              <a:rPr sz="2000" spc="-55" dirty="0">
                <a:latin typeface="Arial"/>
                <a:cs typeface="Arial"/>
              </a:rPr>
              <a:t>mutations)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were also </a:t>
            </a:r>
            <a:r>
              <a:rPr sz="2000" spc="-60" dirty="0">
                <a:latin typeface="Arial"/>
                <a:cs typeface="Arial"/>
              </a:rPr>
              <a:t>found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-35" dirty="0">
                <a:latin typeface="Arial"/>
                <a:cs typeface="Arial"/>
              </a:rPr>
              <a:t>in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-65" dirty="0">
                <a:latin typeface="Arial"/>
                <a:cs typeface="Arial"/>
              </a:rPr>
              <a:t>cancer-</a:t>
            </a:r>
            <a:r>
              <a:rPr sz="2000" spc="-60" dirty="0">
                <a:latin typeface="Arial"/>
                <a:cs typeface="Arial"/>
              </a:rPr>
              <a:t>associated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stroma,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suggesting </a:t>
            </a:r>
            <a:r>
              <a:rPr sz="2000" spc="-20" dirty="0">
                <a:latin typeface="Arial"/>
                <a:cs typeface="Arial"/>
              </a:rPr>
              <a:t>that 	</a:t>
            </a:r>
            <a:r>
              <a:rPr sz="2000" spc="-55" dirty="0">
                <a:latin typeface="Arial"/>
                <a:cs typeface="Arial"/>
              </a:rPr>
              <a:t>alterations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-35" dirty="0">
                <a:latin typeface="Arial"/>
                <a:cs typeface="Arial"/>
              </a:rPr>
              <a:t>in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the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stroma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may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contribute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spc="-35" dirty="0">
                <a:latin typeface="Arial"/>
                <a:cs typeface="Arial"/>
              </a:rPr>
              <a:t>to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-45" dirty="0">
                <a:latin typeface="Arial"/>
                <a:cs typeface="Arial"/>
              </a:rPr>
              <a:t>tumor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progression</a:t>
            </a:r>
            <a:endParaRPr sz="2000" dirty="0">
              <a:latin typeface="Arial"/>
              <a:cs typeface="Arial"/>
            </a:endParaRPr>
          </a:p>
          <a:p>
            <a:pPr marL="12700" algn="just">
              <a:lnSpc>
                <a:spcPct val="150000"/>
              </a:lnSpc>
              <a:spcBef>
                <a:spcPts val="695"/>
              </a:spcBef>
            </a:pPr>
            <a:r>
              <a:rPr sz="2000" b="1" spc="-70" dirty="0">
                <a:latin typeface="Arial"/>
                <a:cs typeface="Arial"/>
              </a:rPr>
              <a:t>Cancer-</a:t>
            </a:r>
            <a:r>
              <a:rPr sz="2000" b="1" spc="-60" dirty="0">
                <a:latin typeface="Arial"/>
                <a:cs typeface="Arial"/>
              </a:rPr>
              <a:t>associated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spc="-55" dirty="0">
                <a:latin typeface="Arial"/>
                <a:cs typeface="Arial"/>
              </a:rPr>
              <a:t>fibroblasts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(CAFs)</a:t>
            </a:r>
            <a:endParaRPr sz="2000" dirty="0">
              <a:latin typeface="Arial"/>
              <a:cs typeface="Arial"/>
            </a:endParaRPr>
          </a:p>
          <a:p>
            <a:pPr marL="190500" indent="-177800" algn="just">
              <a:lnSpc>
                <a:spcPct val="150000"/>
              </a:lnSpc>
              <a:buChar char="•"/>
              <a:tabLst>
                <a:tab pos="190500" algn="l"/>
              </a:tabLst>
            </a:pPr>
            <a:r>
              <a:rPr sz="1800" spc="-45" dirty="0">
                <a:latin typeface="Arial"/>
                <a:cs typeface="Arial"/>
              </a:rPr>
              <a:t>have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35" dirty="0">
                <a:latin typeface="Arial"/>
                <a:cs typeface="Arial"/>
              </a:rPr>
              <a:t>an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55" dirty="0">
                <a:latin typeface="Arial"/>
                <a:cs typeface="Arial"/>
              </a:rPr>
              <a:t>“</a:t>
            </a:r>
            <a:r>
              <a:rPr sz="1800" u="sng" spc="-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activated”</a:t>
            </a:r>
            <a:r>
              <a:rPr sz="1800" u="sng" spc="-6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proinflammatory</a:t>
            </a:r>
            <a:r>
              <a:rPr sz="1800" u="none" spc="-65" dirty="0">
                <a:latin typeface="Arial"/>
                <a:cs typeface="Arial"/>
              </a:rPr>
              <a:t> </a:t>
            </a:r>
            <a:r>
              <a:rPr sz="1800" u="none" spc="-45" dirty="0">
                <a:latin typeface="Arial"/>
                <a:cs typeface="Arial"/>
              </a:rPr>
              <a:t>gene</a:t>
            </a:r>
            <a:r>
              <a:rPr sz="1800" u="none" spc="-70" dirty="0">
                <a:latin typeface="Arial"/>
                <a:cs typeface="Arial"/>
              </a:rPr>
              <a:t> </a:t>
            </a:r>
            <a:r>
              <a:rPr sz="1800" u="none" spc="-55" dirty="0">
                <a:latin typeface="Arial"/>
                <a:cs typeface="Arial"/>
              </a:rPr>
              <a:t>expression</a:t>
            </a:r>
            <a:r>
              <a:rPr sz="1800" u="none" spc="-65" dirty="0">
                <a:latin typeface="Arial"/>
                <a:cs typeface="Arial"/>
              </a:rPr>
              <a:t> </a:t>
            </a:r>
            <a:r>
              <a:rPr sz="1800" u="none" spc="-10" dirty="0" smtClean="0">
                <a:latin typeface="Arial"/>
                <a:cs typeface="Arial"/>
              </a:rPr>
              <a:t>program</a:t>
            </a:r>
            <a:endParaRPr lang="en-US" sz="1800" u="none" spc="-10" dirty="0" smtClean="0">
              <a:latin typeface="Arial"/>
              <a:cs typeface="Arial"/>
            </a:endParaRPr>
          </a:p>
          <a:p>
            <a:pPr marL="190500" indent="-177800" algn="just">
              <a:lnSpc>
                <a:spcPct val="150000"/>
              </a:lnSpc>
              <a:buChar char="•"/>
              <a:tabLst>
                <a:tab pos="190500" algn="l"/>
              </a:tabLst>
            </a:pPr>
            <a:r>
              <a:rPr sz="1800" spc="-50" dirty="0" smtClean="0">
                <a:latin typeface="Arial"/>
                <a:cs typeface="Arial"/>
              </a:rPr>
              <a:t>produce</a:t>
            </a:r>
            <a:r>
              <a:rPr sz="1800" spc="-85" dirty="0" smtClean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collagen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spc="-40" dirty="0">
                <a:latin typeface="Arial"/>
                <a:cs typeface="Arial"/>
              </a:rPr>
              <a:t>and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u="sng" spc="-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promote</a:t>
            </a:r>
            <a:r>
              <a:rPr sz="1800" u="sng" spc="-8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tumor</a:t>
            </a:r>
            <a:r>
              <a:rPr sz="1800" u="sng" spc="-8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cell</a:t>
            </a:r>
            <a:r>
              <a:rPr sz="1800" u="sng" spc="-7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invasion</a:t>
            </a:r>
            <a:r>
              <a:rPr sz="1800" u="none" spc="-30" dirty="0">
                <a:latin typeface="Arial"/>
                <a:cs typeface="Arial"/>
              </a:rPr>
              <a:t> </a:t>
            </a:r>
            <a:r>
              <a:rPr sz="1800" u="none" spc="-35" dirty="0">
                <a:latin typeface="Arial"/>
                <a:cs typeface="Arial"/>
              </a:rPr>
              <a:t>by</a:t>
            </a:r>
            <a:r>
              <a:rPr sz="1800" u="none" spc="-85" dirty="0">
                <a:latin typeface="Arial"/>
                <a:cs typeface="Arial"/>
              </a:rPr>
              <a:t> </a:t>
            </a:r>
            <a:r>
              <a:rPr sz="1800" u="none" spc="-55" dirty="0">
                <a:latin typeface="Arial"/>
                <a:cs typeface="Arial"/>
              </a:rPr>
              <a:t>releasing</a:t>
            </a:r>
            <a:r>
              <a:rPr sz="1800" u="none" spc="-80" dirty="0">
                <a:latin typeface="Arial"/>
                <a:cs typeface="Arial"/>
              </a:rPr>
              <a:t> </a:t>
            </a:r>
            <a:r>
              <a:rPr sz="1800" u="none" spc="-50" dirty="0">
                <a:latin typeface="Arial"/>
                <a:cs typeface="Arial"/>
              </a:rPr>
              <a:t>factors</a:t>
            </a:r>
            <a:r>
              <a:rPr sz="1800" u="none" spc="-85" dirty="0">
                <a:latin typeface="Arial"/>
                <a:cs typeface="Arial"/>
              </a:rPr>
              <a:t> </a:t>
            </a:r>
            <a:r>
              <a:rPr sz="1800" u="none" spc="-45" dirty="0">
                <a:latin typeface="Arial"/>
                <a:cs typeface="Arial"/>
              </a:rPr>
              <a:t>(proteases) that</a:t>
            </a:r>
            <a:r>
              <a:rPr sz="1800" u="none" spc="-75" dirty="0">
                <a:latin typeface="Arial"/>
                <a:cs typeface="Arial"/>
              </a:rPr>
              <a:t> </a:t>
            </a:r>
            <a:r>
              <a:rPr sz="1800" u="none" spc="-50" dirty="0">
                <a:latin typeface="Arial"/>
                <a:cs typeface="Arial"/>
              </a:rPr>
              <a:t>remodel</a:t>
            </a:r>
            <a:r>
              <a:rPr sz="1800" u="none" spc="-75" dirty="0">
                <a:latin typeface="Arial"/>
                <a:cs typeface="Arial"/>
              </a:rPr>
              <a:t> </a:t>
            </a:r>
            <a:r>
              <a:rPr sz="1800" u="none" spc="-40" dirty="0">
                <a:latin typeface="Arial"/>
                <a:cs typeface="Arial"/>
              </a:rPr>
              <a:t>the</a:t>
            </a:r>
            <a:r>
              <a:rPr sz="1800" u="none" spc="-75" dirty="0">
                <a:latin typeface="Arial"/>
                <a:cs typeface="Arial"/>
              </a:rPr>
              <a:t> </a:t>
            </a:r>
            <a:r>
              <a:rPr sz="1800" u="none" spc="-45" dirty="0">
                <a:latin typeface="Arial"/>
                <a:cs typeface="Arial"/>
              </a:rPr>
              <a:t>ECM</a:t>
            </a:r>
            <a:r>
              <a:rPr sz="1800" u="none" spc="-70" dirty="0">
                <a:latin typeface="Arial"/>
                <a:cs typeface="Arial"/>
              </a:rPr>
              <a:t> </a:t>
            </a:r>
            <a:endParaRPr lang="en-US" sz="1800" u="none" spc="-70" dirty="0" smtClean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40"/>
              </a:spcBef>
            </a:pPr>
            <a:endParaRPr lang="en-US" sz="2000" b="1" spc="-70" dirty="0" smtClean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40"/>
              </a:spcBef>
            </a:pPr>
            <a:r>
              <a:rPr sz="2000" b="1" spc="-70" dirty="0" smtClean="0">
                <a:latin typeface="Arial"/>
                <a:cs typeface="Arial"/>
              </a:rPr>
              <a:t>Cancer-</a:t>
            </a:r>
            <a:r>
              <a:rPr sz="2000" b="1" spc="-60" dirty="0" smtClean="0">
                <a:latin typeface="Arial"/>
                <a:cs typeface="Arial"/>
              </a:rPr>
              <a:t>associated</a:t>
            </a:r>
            <a:r>
              <a:rPr sz="2000" b="1" spc="20" dirty="0" smtClean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MSCs</a:t>
            </a:r>
            <a:endParaRPr sz="2000" dirty="0">
              <a:latin typeface="Arial"/>
              <a:cs typeface="Arial"/>
            </a:endParaRPr>
          </a:p>
          <a:p>
            <a:pPr marL="190500" marR="130175" indent="-177800">
              <a:lnSpc>
                <a:spcPct val="150000"/>
              </a:lnSpc>
              <a:spcBef>
                <a:spcPts val="175"/>
              </a:spcBef>
              <a:buChar char="•"/>
              <a:tabLst>
                <a:tab pos="190500" algn="l"/>
              </a:tabLst>
            </a:pPr>
            <a:r>
              <a:rPr sz="1800" spc="-35" dirty="0">
                <a:latin typeface="Arial"/>
                <a:cs typeface="Arial"/>
              </a:rPr>
              <a:t>are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55" dirty="0">
                <a:latin typeface="Arial"/>
                <a:cs typeface="Arial"/>
              </a:rPr>
              <a:t>functionally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distinct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subset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spc="-35" dirty="0">
                <a:latin typeface="Arial"/>
                <a:cs typeface="Arial"/>
              </a:rPr>
              <a:t>of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55" dirty="0">
                <a:latin typeface="Arial"/>
                <a:cs typeface="Arial"/>
              </a:rPr>
              <a:t>fibroblasts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because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they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u="sng" spc="-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can</a:t>
            </a:r>
            <a:r>
              <a:rPr sz="1800" u="sng" spc="-7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differentiate</a:t>
            </a:r>
            <a:r>
              <a:rPr sz="1800" u="none" spc="-20" dirty="0">
                <a:latin typeface="Arial"/>
                <a:cs typeface="Arial"/>
              </a:rPr>
              <a:t> into </a:t>
            </a:r>
            <a:r>
              <a:rPr sz="1800" u="none" spc="-55" dirty="0">
                <a:latin typeface="Arial"/>
                <a:cs typeface="Arial"/>
              </a:rPr>
              <a:t>fibroblasts,</a:t>
            </a:r>
            <a:r>
              <a:rPr sz="1800" u="none" spc="-70" dirty="0">
                <a:latin typeface="Arial"/>
                <a:cs typeface="Arial"/>
              </a:rPr>
              <a:t> </a:t>
            </a:r>
            <a:r>
              <a:rPr sz="1800" u="none" spc="-55" dirty="0">
                <a:latin typeface="Arial"/>
                <a:cs typeface="Arial"/>
              </a:rPr>
              <a:t>endothelial</a:t>
            </a:r>
            <a:r>
              <a:rPr sz="1800" u="none" spc="-60" dirty="0">
                <a:latin typeface="Arial"/>
                <a:cs typeface="Arial"/>
              </a:rPr>
              <a:t> </a:t>
            </a:r>
            <a:r>
              <a:rPr sz="1800" u="none" spc="-50" dirty="0">
                <a:latin typeface="Arial"/>
                <a:cs typeface="Arial"/>
              </a:rPr>
              <a:t>cells,</a:t>
            </a:r>
            <a:r>
              <a:rPr sz="1800" u="none" spc="-60" dirty="0">
                <a:latin typeface="Arial"/>
                <a:cs typeface="Arial"/>
              </a:rPr>
              <a:t> </a:t>
            </a:r>
            <a:r>
              <a:rPr sz="1800" u="none" spc="-55" dirty="0">
                <a:latin typeface="Arial"/>
                <a:cs typeface="Arial"/>
              </a:rPr>
              <a:t>adipocytes, chondrocytes,</a:t>
            </a:r>
            <a:r>
              <a:rPr sz="1800" u="none" spc="-60" dirty="0">
                <a:latin typeface="Arial"/>
                <a:cs typeface="Arial"/>
              </a:rPr>
              <a:t> </a:t>
            </a:r>
            <a:r>
              <a:rPr sz="1800" u="none" spc="-35" dirty="0">
                <a:latin typeface="Arial"/>
                <a:cs typeface="Arial"/>
              </a:rPr>
              <a:t>or</a:t>
            </a:r>
            <a:r>
              <a:rPr sz="1800" u="none" spc="-55" dirty="0">
                <a:latin typeface="Arial"/>
                <a:cs typeface="Arial"/>
              </a:rPr>
              <a:t> osteoblasts </a:t>
            </a:r>
            <a:r>
              <a:rPr sz="1800" u="none" spc="-35" dirty="0">
                <a:latin typeface="Arial"/>
                <a:cs typeface="Arial"/>
              </a:rPr>
              <a:t>(multipotent)</a:t>
            </a:r>
            <a:endParaRPr sz="1800" dirty="0">
              <a:latin typeface="Arial"/>
              <a:cs typeface="Arial"/>
            </a:endParaRPr>
          </a:p>
          <a:p>
            <a:pPr marL="190500" indent="-177800">
              <a:lnSpc>
                <a:spcPct val="150000"/>
              </a:lnSpc>
              <a:buChar char="•"/>
              <a:tabLst>
                <a:tab pos="190500" algn="l"/>
              </a:tabLst>
            </a:pPr>
            <a:r>
              <a:rPr sz="1800" u="sng" spc="-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promote</a:t>
            </a:r>
            <a:r>
              <a:rPr sz="1800" u="sng" spc="-7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progression</a:t>
            </a:r>
            <a:r>
              <a:rPr sz="1800" u="sng" spc="-7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and</a:t>
            </a:r>
            <a:r>
              <a:rPr sz="1800" u="sng" spc="-7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metastasis</a:t>
            </a:r>
            <a:r>
              <a:rPr sz="1800" u="none" spc="-70" dirty="0">
                <a:latin typeface="Arial"/>
                <a:cs typeface="Arial"/>
              </a:rPr>
              <a:t> </a:t>
            </a:r>
            <a:r>
              <a:rPr sz="1800" u="none" spc="-35" dirty="0">
                <a:latin typeface="Arial"/>
                <a:cs typeface="Arial"/>
              </a:rPr>
              <a:t>of</a:t>
            </a:r>
            <a:r>
              <a:rPr sz="1800" u="none" spc="-70" dirty="0">
                <a:latin typeface="Arial"/>
                <a:cs typeface="Arial"/>
              </a:rPr>
              <a:t> </a:t>
            </a:r>
            <a:r>
              <a:rPr sz="1800" u="none" spc="-50" dirty="0">
                <a:latin typeface="Arial"/>
                <a:cs typeface="Arial"/>
              </a:rPr>
              <a:t>ovarian,</a:t>
            </a:r>
            <a:r>
              <a:rPr sz="1800" u="none" spc="-70" dirty="0">
                <a:latin typeface="Arial"/>
                <a:cs typeface="Arial"/>
              </a:rPr>
              <a:t> </a:t>
            </a:r>
            <a:r>
              <a:rPr sz="1800" u="none" spc="-50" dirty="0">
                <a:latin typeface="Arial"/>
                <a:cs typeface="Arial"/>
              </a:rPr>
              <a:t>colon,</a:t>
            </a:r>
            <a:r>
              <a:rPr sz="1800" u="none" spc="-75" dirty="0">
                <a:latin typeface="Arial"/>
                <a:cs typeface="Arial"/>
              </a:rPr>
              <a:t> </a:t>
            </a:r>
            <a:r>
              <a:rPr sz="1800" u="none" spc="-40" dirty="0">
                <a:latin typeface="Arial"/>
                <a:cs typeface="Arial"/>
              </a:rPr>
              <a:t>and</a:t>
            </a:r>
            <a:r>
              <a:rPr sz="1800" u="none" spc="-70" dirty="0">
                <a:latin typeface="Arial"/>
                <a:cs typeface="Arial"/>
              </a:rPr>
              <a:t> </a:t>
            </a:r>
            <a:r>
              <a:rPr sz="1800" u="none" spc="-55" dirty="0">
                <a:latin typeface="Arial"/>
                <a:cs typeface="Arial"/>
              </a:rPr>
              <a:t>pancreatic</a:t>
            </a:r>
            <a:r>
              <a:rPr sz="1800" u="none" spc="-70" dirty="0">
                <a:latin typeface="Arial"/>
                <a:cs typeface="Arial"/>
              </a:rPr>
              <a:t> </a:t>
            </a:r>
            <a:r>
              <a:rPr sz="1800" u="none" spc="-10" dirty="0" smtClean="0">
                <a:latin typeface="Arial"/>
                <a:cs typeface="Arial"/>
              </a:rPr>
              <a:t>cancers</a:t>
            </a:r>
            <a:endParaRPr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192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1767838"/>
            <a:ext cx="7203741" cy="455676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5280" y="122427"/>
            <a:ext cx="8508365" cy="930126"/>
          </a:xfrm>
          <a:prstGeom prst="rect">
            <a:avLst/>
          </a:prstGeom>
        </p:spPr>
        <p:txBody>
          <a:bodyPr vert="horz" wrap="square" lIns="0" tIns="182245" rIns="0" bIns="0" rtlCol="0">
            <a:spAutoFit/>
          </a:bodyPr>
          <a:lstStyle/>
          <a:p>
            <a:pPr marL="3142615" marR="5080" indent="-3130550">
              <a:lnSpc>
                <a:spcPct val="100800"/>
              </a:lnSpc>
              <a:spcBef>
                <a:spcPts val="75"/>
              </a:spcBef>
            </a:pPr>
            <a:r>
              <a:rPr sz="2400" spc="-10" dirty="0">
                <a:solidFill>
                  <a:srgbClr val="0070C0"/>
                </a:solidFill>
              </a:rPr>
              <a:t>Fibroblasts</a:t>
            </a:r>
            <a:r>
              <a:rPr sz="2400" spc="-65" dirty="0">
                <a:solidFill>
                  <a:srgbClr val="0070C0"/>
                </a:solidFill>
              </a:rPr>
              <a:t> </a:t>
            </a:r>
            <a:r>
              <a:rPr sz="2400" dirty="0"/>
              <a:t>secrete</a:t>
            </a:r>
            <a:r>
              <a:rPr sz="2400" spc="-55" dirty="0"/>
              <a:t> </a:t>
            </a:r>
            <a:r>
              <a:rPr sz="2400" dirty="0"/>
              <a:t>a</a:t>
            </a:r>
            <a:r>
              <a:rPr sz="2400" spc="-60" dirty="0"/>
              <a:t> </a:t>
            </a:r>
            <a:r>
              <a:rPr sz="2400" dirty="0"/>
              <a:t>variety</a:t>
            </a:r>
            <a:r>
              <a:rPr sz="2400" spc="-60" dirty="0"/>
              <a:t> </a:t>
            </a:r>
            <a:r>
              <a:rPr sz="2400" dirty="0"/>
              <a:t>of</a:t>
            </a:r>
            <a:r>
              <a:rPr sz="2400" spc="-55" dirty="0"/>
              <a:t> </a:t>
            </a:r>
            <a:r>
              <a:rPr sz="2400" spc="-10" dirty="0"/>
              <a:t>factors</a:t>
            </a:r>
            <a:r>
              <a:rPr sz="2400" spc="-65" dirty="0"/>
              <a:t> </a:t>
            </a:r>
            <a:r>
              <a:rPr sz="2400" dirty="0"/>
              <a:t>into</a:t>
            </a:r>
            <a:r>
              <a:rPr sz="2400" spc="-65" dirty="0"/>
              <a:t> </a:t>
            </a:r>
            <a:r>
              <a:rPr sz="2400" dirty="0"/>
              <a:t>the</a:t>
            </a:r>
            <a:r>
              <a:rPr sz="2400" spc="-55" dirty="0"/>
              <a:t> </a:t>
            </a:r>
            <a:r>
              <a:rPr sz="2400" dirty="0"/>
              <a:t>TME</a:t>
            </a:r>
            <a:r>
              <a:rPr sz="2400" spc="-60" dirty="0"/>
              <a:t> </a:t>
            </a:r>
            <a:r>
              <a:rPr sz="2400" dirty="0"/>
              <a:t>that</a:t>
            </a:r>
            <a:r>
              <a:rPr sz="2400" spc="-65" dirty="0"/>
              <a:t> </a:t>
            </a:r>
            <a:r>
              <a:rPr sz="2400" dirty="0"/>
              <a:t>can</a:t>
            </a:r>
            <a:r>
              <a:rPr sz="2400" spc="-55" dirty="0"/>
              <a:t> </a:t>
            </a:r>
            <a:r>
              <a:rPr sz="2400" spc="-10" dirty="0"/>
              <a:t>affect </a:t>
            </a:r>
            <a:r>
              <a:rPr sz="2400" dirty="0"/>
              <a:t>tumor</a:t>
            </a:r>
            <a:r>
              <a:rPr sz="2400" spc="-30" dirty="0"/>
              <a:t> </a:t>
            </a:r>
            <a:r>
              <a:rPr sz="2400" spc="-10" dirty="0"/>
              <a:t>behavior</a:t>
            </a:r>
            <a:endParaRPr sz="2400" dirty="0"/>
          </a:p>
        </p:txBody>
      </p:sp>
      <p:sp>
        <p:nvSpPr>
          <p:cNvPr id="4" name="object 4"/>
          <p:cNvSpPr txBox="1"/>
          <p:nvPr/>
        </p:nvSpPr>
        <p:spPr>
          <a:xfrm>
            <a:off x="4561663" y="6533388"/>
            <a:ext cx="4250690" cy="281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5000"/>
              </a:lnSpc>
              <a:spcBef>
                <a:spcPts val="100"/>
              </a:spcBef>
            </a:pPr>
            <a:r>
              <a:rPr sz="800" dirty="0">
                <a:latin typeface="Calibri"/>
                <a:cs typeface="Calibri"/>
              </a:rPr>
              <a:t>Truffi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M.,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Sorrentino</a:t>
            </a:r>
            <a:r>
              <a:rPr sz="800" dirty="0">
                <a:latin typeface="Calibri"/>
                <a:cs typeface="Calibri"/>
              </a:rPr>
              <a:t> L.,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Corsi F.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(2020)</a:t>
            </a:r>
            <a:r>
              <a:rPr sz="800" spc="-10" dirty="0">
                <a:latin typeface="Calibri"/>
                <a:cs typeface="Calibri"/>
              </a:rPr>
              <a:t> Fibroblasts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in the Tumor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Microenvironment.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In:</a:t>
            </a:r>
            <a:r>
              <a:rPr sz="800" spc="-10" dirty="0">
                <a:latin typeface="Calibri"/>
                <a:cs typeface="Calibri"/>
              </a:rPr>
              <a:t> Birbrair </a:t>
            </a:r>
            <a:r>
              <a:rPr sz="800" dirty="0">
                <a:latin typeface="Calibri"/>
                <a:cs typeface="Calibri"/>
              </a:rPr>
              <a:t>A.</a:t>
            </a:r>
            <a:r>
              <a:rPr sz="800" spc="-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(eds)</a:t>
            </a:r>
            <a:r>
              <a:rPr sz="800" spc="50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Tumor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Microenvironment.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Advances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in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Experimental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Medicine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and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Biology,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vol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1234.</a:t>
            </a:r>
            <a:endParaRPr sz="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190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7527" y="282192"/>
            <a:ext cx="860647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85" dirty="0" smtClean="0"/>
              <a:t>Cell</a:t>
            </a:r>
            <a:r>
              <a:rPr lang="en-US" spc="-85" dirty="0" smtClean="0"/>
              <a:t>s of  the </a:t>
            </a:r>
            <a:r>
              <a:rPr spc="-25" dirty="0" smtClean="0"/>
              <a:t>TME</a:t>
            </a:r>
            <a:r>
              <a:rPr lang="en-US" spc="-25" dirty="0" smtClean="0"/>
              <a:t> : Endothelial cells</a:t>
            </a:r>
            <a:endParaRPr spc="-25" dirty="0"/>
          </a:p>
        </p:txBody>
      </p:sp>
      <p:sp>
        <p:nvSpPr>
          <p:cNvPr id="4" name="object 4"/>
          <p:cNvSpPr txBox="1"/>
          <p:nvPr/>
        </p:nvSpPr>
        <p:spPr>
          <a:xfrm>
            <a:off x="416877" y="917240"/>
            <a:ext cx="8218170" cy="2949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90"/>
              </a:lnSpc>
              <a:spcBef>
                <a:spcPts val="100"/>
              </a:spcBef>
            </a:pPr>
            <a:r>
              <a:rPr lang="en-US" sz="2400" b="1" spc="-55" dirty="0" smtClean="0">
                <a:solidFill>
                  <a:srgbClr val="941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	(To generate blood vessels)</a:t>
            </a:r>
          </a:p>
          <a:p>
            <a:pPr marL="12700">
              <a:lnSpc>
                <a:spcPts val="2790"/>
              </a:lnSpc>
              <a:spcBef>
                <a:spcPts val="100"/>
              </a:spcBef>
            </a:pP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12700">
              <a:lnSpc>
                <a:spcPts val="2210"/>
              </a:lnSpc>
            </a:pPr>
            <a:r>
              <a:rPr sz="2000" b="1" spc="-60" dirty="0">
                <a:latin typeface="Arial"/>
                <a:cs typeface="Arial"/>
              </a:rPr>
              <a:t>Endothelial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cells</a:t>
            </a:r>
            <a:endParaRPr sz="2000" dirty="0">
              <a:latin typeface="Arial"/>
              <a:cs typeface="Arial"/>
            </a:endParaRPr>
          </a:p>
          <a:p>
            <a:pPr marL="190500" marR="501015" indent="-177800">
              <a:lnSpc>
                <a:spcPts val="2020"/>
              </a:lnSpc>
              <a:spcBef>
                <a:spcPts val="80"/>
              </a:spcBef>
              <a:buChar char="•"/>
              <a:tabLst>
                <a:tab pos="190500" algn="l"/>
              </a:tabLst>
            </a:pPr>
            <a:r>
              <a:rPr lang="en-US" sz="1800" spc="-40" dirty="0" smtClean="0">
                <a:latin typeface="Arial"/>
                <a:cs typeface="Arial"/>
              </a:rPr>
              <a:t>They </a:t>
            </a:r>
            <a:r>
              <a:rPr sz="1800" spc="-40" dirty="0" smtClean="0">
                <a:latin typeface="Arial"/>
                <a:cs typeface="Arial"/>
              </a:rPr>
              <a:t>line</a:t>
            </a:r>
            <a:r>
              <a:rPr sz="1800" spc="-85" dirty="0" smtClean="0">
                <a:latin typeface="Arial"/>
                <a:cs typeface="Arial"/>
              </a:rPr>
              <a:t> </a:t>
            </a:r>
            <a:r>
              <a:rPr sz="1800" spc="-35" dirty="0">
                <a:latin typeface="Arial"/>
                <a:cs typeface="Arial"/>
              </a:rPr>
              <a:t>the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lang="en-US" sz="1800" spc="-50" dirty="0" smtClean="0">
                <a:latin typeface="Arial"/>
                <a:cs typeface="Arial"/>
              </a:rPr>
              <a:t>blood vessels (inside) </a:t>
            </a:r>
          </a:p>
          <a:p>
            <a:pPr marL="190500" marR="501015" indent="-177800">
              <a:lnSpc>
                <a:spcPts val="2020"/>
              </a:lnSpc>
              <a:spcBef>
                <a:spcPts val="80"/>
              </a:spcBef>
              <a:buChar char="•"/>
              <a:tabLst>
                <a:tab pos="190500" algn="l"/>
              </a:tabLst>
            </a:pPr>
            <a:r>
              <a:rPr lang="en-US" spc="-50" dirty="0" smtClean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Generate </a:t>
            </a:r>
            <a:r>
              <a:rPr sz="1800" spc="-55" dirty="0" smtClean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abnormal</a:t>
            </a:r>
            <a:r>
              <a:rPr sz="1800" spc="-85" dirty="0" smtClean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spc="-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tumor</a:t>
            </a:r>
            <a:r>
              <a:rPr sz="1800" spc="-7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spc="-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vasculature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lang="en-US" sz="1800" spc="-40" dirty="0" smtClean="0">
                <a:latin typeface="Arial"/>
                <a:cs typeface="Arial"/>
              </a:rPr>
              <a:t> </a:t>
            </a:r>
          </a:p>
          <a:p>
            <a:pPr marL="190500" marR="501015" indent="-177800">
              <a:lnSpc>
                <a:spcPts val="2020"/>
              </a:lnSpc>
              <a:spcBef>
                <a:spcPts val="80"/>
              </a:spcBef>
              <a:buChar char="•"/>
              <a:tabLst>
                <a:tab pos="190500" algn="l"/>
              </a:tabLst>
            </a:pPr>
            <a:endParaRPr sz="1800" dirty="0">
              <a:latin typeface="Arial"/>
              <a:cs typeface="Arial"/>
            </a:endParaRPr>
          </a:p>
          <a:p>
            <a:pPr marL="12700">
              <a:lnSpc>
                <a:spcPts val="2295"/>
              </a:lnSpc>
              <a:spcBef>
                <a:spcPts val="545"/>
              </a:spcBef>
            </a:pPr>
            <a:r>
              <a:rPr sz="2000" b="1" spc="-10" dirty="0">
                <a:latin typeface="Arial"/>
                <a:cs typeface="Arial"/>
              </a:rPr>
              <a:t>Pericytes</a:t>
            </a:r>
            <a:endParaRPr sz="2000" dirty="0">
              <a:latin typeface="Arial"/>
              <a:cs typeface="Arial"/>
            </a:endParaRPr>
          </a:p>
          <a:p>
            <a:pPr marL="190500" marR="259715" indent="-178435">
              <a:lnSpc>
                <a:spcPts val="2020"/>
              </a:lnSpc>
              <a:spcBef>
                <a:spcPts val="80"/>
              </a:spcBef>
              <a:buChar char="•"/>
              <a:tabLst>
                <a:tab pos="190500" algn="l"/>
              </a:tabLst>
            </a:pPr>
            <a:r>
              <a:rPr lang="en-US" spc="-35" dirty="0" smtClean="0">
                <a:latin typeface="Arial"/>
                <a:cs typeface="Arial"/>
              </a:rPr>
              <a:t>Are </a:t>
            </a:r>
            <a:r>
              <a:rPr sz="1800" spc="-80" dirty="0" smtClean="0">
                <a:latin typeface="Arial"/>
                <a:cs typeface="Arial"/>
              </a:rPr>
              <a:t> </a:t>
            </a:r>
            <a:r>
              <a:rPr sz="1800" spc="-55" dirty="0">
                <a:latin typeface="Arial"/>
                <a:cs typeface="Arial"/>
              </a:rPr>
              <a:t>smooth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spc="-65" dirty="0">
                <a:latin typeface="Arial"/>
                <a:cs typeface="Arial"/>
              </a:rPr>
              <a:t>muscle-</a:t>
            </a:r>
            <a:r>
              <a:rPr sz="1800" spc="-40" dirty="0">
                <a:latin typeface="Arial"/>
                <a:cs typeface="Arial"/>
              </a:rPr>
              <a:t>like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spc="-45" dirty="0">
                <a:latin typeface="Arial"/>
                <a:cs typeface="Arial"/>
              </a:rPr>
              <a:t>cells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40" dirty="0">
                <a:latin typeface="Arial"/>
                <a:cs typeface="Arial"/>
              </a:rPr>
              <a:t>that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surround</a:t>
            </a:r>
            <a:r>
              <a:rPr sz="1800" spc="-8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spc="-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capillaries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40" dirty="0">
                <a:latin typeface="Arial"/>
                <a:cs typeface="Arial"/>
              </a:rPr>
              <a:t>and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promote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spc="-55" dirty="0">
                <a:latin typeface="Arial"/>
                <a:cs typeface="Arial"/>
              </a:rPr>
              <a:t>endothelial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cell </a:t>
            </a:r>
            <a:r>
              <a:rPr sz="1800" spc="-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survival</a:t>
            </a:r>
            <a:r>
              <a:rPr sz="1800" spc="-40" dirty="0">
                <a:latin typeface="Arial"/>
                <a:cs typeface="Arial"/>
              </a:rPr>
              <a:t> and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spc="-40" dirty="0">
                <a:latin typeface="Arial"/>
                <a:cs typeface="Arial"/>
              </a:rPr>
              <a:t>the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spc="-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stabilize</a:t>
            </a:r>
            <a:r>
              <a:rPr sz="1800" spc="-8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spc="-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microvasculature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55" dirty="0">
                <a:latin typeface="Arial"/>
                <a:cs typeface="Arial"/>
              </a:rPr>
              <a:t>(normal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spc="-40" dirty="0">
                <a:latin typeface="Arial"/>
                <a:cs typeface="Arial"/>
              </a:rPr>
              <a:t>and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tumor)</a:t>
            </a:r>
            <a:endParaRPr sz="1800" dirty="0">
              <a:latin typeface="Arial"/>
              <a:cs typeface="Arial"/>
            </a:endParaRPr>
          </a:p>
          <a:p>
            <a:pPr marL="190500" indent="-177800">
              <a:lnSpc>
                <a:spcPts val="1764"/>
              </a:lnSpc>
              <a:buChar char="•"/>
              <a:tabLst>
                <a:tab pos="190500" algn="l"/>
              </a:tabLst>
            </a:pPr>
            <a:r>
              <a:rPr sz="1800" spc="-55" dirty="0">
                <a:latin typeface="Arial"/>
                <a:cs typeface="Arial"/>
              </a:rPr>
              <a:t>stimulate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tumorigenesis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by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55" dirty="0">
                <a:latin typeface="Arial"/>
                <a:cs typeface="Arial"/>
              </a:rPr>
              <a:t>supporting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blood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vessel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55" dirty="0">
                <a:latin typeface="Arial"/>
                <a:cs typeface="Arial"/>
              </a:rPr>
              <a:t>maturation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40" dirty="0">
                <a:latin typeface="Arial"/>
                <a:cs typeface="Arial"/>
              </a:rPr>
              <a:t>and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10" dirty="0" smtClean="0">
                <a:latin typeface="Arial"/>
                <a:cs typeface="Arial"/>
              </a:rPr>
              <a:t>function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9075" y="6478013"/>
            <a:ext cx="403225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65"/>
              </a:lnSpc>
            </a:pPr>
            <a:r>
              <a:rPr sz="1200" spc="-50" dirty="0">
                <a:latin typeface="Arial"/>
                <a:cs typeface="Arial"/>
              </a:rPr>
              <a:t>Sources: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50" dirty="0">
                <a:latin typeface="Arial"/>
                <a:cs typeface="Arial"/>
              </a:rPr>
              <a:t>Niederhuber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JE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et</a:t>
            </a:r>
            <a:r>
              <a:rPr sz="1200" spc="-35" dirty="0">
                <a:latin typeface="Arial"/>
                <a:cs typeface="Arial"/>
              </a:rPr>
              <a:t> al.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i="1" spc="-50" dirty="0">
                <a:latin typeface="Arial"/>
                <a:cs typeface="Arial"/>
              </a:rPr>
              <a:t>Abeloff’s</a:t>
            </a:r>
            <a:r>
              <a:rPr sz="1200" i="1" spc="-35" dirty="0">
                <a:latin typeface="Arial"/>
                <a:cs typeface="Arial"/>
              </a:rPr>
              <a:t> </a:t>
            </a:r>
            <a:r>
              <a:rPr sz="1200" i="1" spc="-45" dirty="0">
                <a:latin typeface="Arial"/>
                <a:cs typeface="Arial"/>
              </a:rPr>
              <a:t>Clinical</a:t>
            </a:r>
            <a:r>
              <a:rPr sz="1200" i="1" spc="-40" dirty="0">
                <a:latin typeface="Arial"/>
                <a:cs typeface="Arial"/>
              </a:rPr>
              <a:t> </a:t>
            </a:r>
            <a:r>
              <a:rPr sz="1200" i="1" spc="-50" dirty="0">
                <a:latin typeface="Arial"/>
                <a:cs typeface="Arial"/>
              </a:rPr>
              <a:t>Oncology</a:t>
            </a:r>
            <a:r>
              <a:rPr sz="1200" i="1" spc="-3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2020.</a:t>
            </a:r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008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3164" rIns="0" bIns="0" rtlCol="0">
            <a:spAutoFit/>
          </a:bodyPr>
          <a:lstStyle/>
          <a:p>
            <a:pPr marL="1217930">
              <a:lnSpc>
                <a:spcPct val="100000"/>
              </a:lnSpc>
              <a:spcBef>
                <a:spcPts val="100"/>
              </a:spcBef>
            </a:pPr>
            <a:r>
              <a:rPr sz="3600" spc="-20" dirty="0"/>
              <a:t>Tumor</a:t>
            </a:r>
            <a:r>
              <a:rPr sz="3600" spc="-175" dirty="0"/>
              <a:t> </a:t>
            </a:r>
            <a:r>
              <a:rPr sz="3600" spc="-10" dirty="0"/>
              <a:t>microenvironment</a:t>
            </a:r>
            <a:r>
              <a:rPr sz="3600" spc="-175" dirty="0"/>
              <a:t> </a:t>
            </a:r>
            <a:r>
              <a:rPr sz="3600" spc="-10" dirty="0"/>
              <a:t>(TME)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326337" y="1949703"/>
            <a:ext cx="4600575" cy="2235200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680"/>
              </a:spcBef>
            </a:pPr>
            <a:r>
              <a:rPr sz="2500" dirty="0">
                <a:latin typeface="Calibri"/>
                <a:cs typeface="Calibri"/>
              </a:rPr>
              <a:t>The</a:t>
            </a:r>
            <a:r>
              <a:rPr sz="2500" spc="-4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normal</a:t>
            </a:r>
            <a:r>
              <a:rPr sz="2500" spc="-5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cells,</a:t>
            </a:r>
            <a:r>
              <a:rPr sz="2500" spc="-5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molecules, </a:t>
            </a:r>
            <a:r>
              <a:rPr sz="2500" dirty="0">
                <a:latin typeface="Calibri"/>
                <a:cs typeface="Calibri"/>
              </a:rPr>
              <a:t>signaling</a:t>
            </a:r>
            <a:r>
              <a:rPr sz="2500" spc="-6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factors,</a:t>
            </a:r>
            <a:r>
              <a:rPr sz="2500" spc="-5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and</a:t>
            </a:r>
            <a:r>
              <a:rPr sz="2500" spc="-5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blood</a:t>
            </a:r>
            <a:r>
              <a:rPr sz="2500" spc="-55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vessels </a:t>
            </a:r>
            <a:r>
              <a:rPr sz="2500" dirty="0">
                <a:latin typeface="Calibri"/>
                <a:cs typeface="Calibri"/>
              </a:rPr>
              <a:t>that</a:t>
            </a:r>
            <a:r>
              <a:rPr sz="2500" spc="-6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surround</a:t>
            </a:r>
            <a:r>
              <a:rPr sz="2500" spc="-6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and</a:t>
            </a:r>
            <a:r>
              <a:rPr sz="2500" spc="-6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feed</a:t>
            </a:r>
            <a:r>
              <a:rPr sz="2500" spc="-6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a</a:t>
            </a:r>
            <a:r>
              <a:rPr sz="2500" spc="-6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malignant </a:t>
            </a:r>
            <a:r>
              <a:rPr sz="2500" dirty="0">
                <a:latin typeface="Calibri"/>
                <a:cs typeface="Calibri"/>
              </a:rPr>
              <a:t>tumor</a:t>
            </a:r>
            <a:r>
              <a:rPr sz="2500" spc="-5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cell.</a:t>
            </a:r>
            <a:r>
              <a:rPr sz="2500" spc="-5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A</a:t>
            </a:r>
            <a:r>
              <a:rPr sz="2500" spc="-4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tumor</a:t>
            </a:r>
            <a:r>
              <a:rPr sz="2500" spc="-5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can</a:t>
            </a:r>
            <a:r>
              <a:rPr sz="2500" spc="-5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change</a:t>
            </a:r>
            <a:r>
              <a:rPr sz="2500" spc="-45" dirty="0">
                <a:latin typeface="Calibri"/>
                <a:cs typeface="Calibri"/>
              </a:rPr>
              <a:t> </a:t>
            </a:r>
            <a:r>
              <a:rPr sz="2500" spc="-25" dirty="0">
                <a:latin typeface="Calibri"/>
                <a:cs typeface="Calibri"/>
              </a:rPr>
              <a:t>its </a:t>
            </a:r>
            <a:r>
              <a:rPr sz="2500" spc="-10" dirty="0">
                <a:latin typeface="Calibri"/>
                <a:cs typeface="Calibri"/>
              </a:rPr>
              <a:t>microenvironment,</a:t>
            </a:r>
            <a:r>
              <a:rPr sz="2500" spc="-7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and</a:t>
            </a:r>
            <a:r>
              <a:rPr sz="2500" spc="-75" dirty="0">
                <a:latin typeface="Calibri"/>
                <a:cs typeface="Calibri"/>
              </a:rPr>
              <a:t> </a:t>
            </a:r>
            <a:r>
              <a:rPr sz="2500" spc="-25" dirty="0">
                <a:latin typeface="Calibri"/>
                <a:cs typeface="Calibri"/>
              </a:rPr>
              <a:t>the </a:t>
            </a:r>
            <a:r>
              <a:rPr sz="2500" spc="-20" dirty="0">
                <a:latin typeface="Calibri"/>
                <a:cs typeface="Calibri"/>
              </a:rPr>
              <a:t>microenvironment</a:t>
            </a:r>
            <a:r>
              <a:rPr sz="2500" spc="-4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can</a:t>
            </a:r>
            <a:r>
              <a:rPr sz="2500" spc="-4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affect</a:t>
            </a:r>
            <a:r>
              <a:rPr sz="2500" spc="-3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how</a:t>
            </a:r>
            <a:r>
              <a:rPr sz="2500" spc="-40" dirty="0">
                <a:latin typeface="Calibri"/>
                <a:cs typeface="Calibri"/>
              </a:rPr>
              <a:t> </a:t>
            </a:r>
            <a:r>
              <a:rPr sz="2500" spc="-50" dirty="0">
                <a:latin typeface="Calibri"/>
                <a:cs typeface="Calibri"/>
              </a:rPr>
              <a:t>a </a:t>
            </a:r>
            <a:r>
              <a:rPr sz="2500" dirty="0">
                <a:latin typeface="Calibri"/>
                <a:cs typeface="Calibri"/>
              </a:rPr>
              <a:t>tumor</a:t>
            </a:r>
            <a:r>
              <a:rPr sz="2500" spc="-7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grows</a:t>
            </a:r>
            <a:r>
              <a:rPr sz="2500" spc="-7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and</a:t>
            </a:r>
            <a:r>
              <a:rPr sz="2500" spc="-7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spreads.</a:t>
            </a:r>
            <a:endParaRPr sz="2500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14092" y="1837761"/>
            <a:ext cx="3575606" cy="35756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78963" y="6211669"/>
            <a:ext cx="58458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www.youtube.com/watch?v=bdWRZd19swg www.youtube.com/watch?v=eSwG5O_kiOQ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80" y="83886"/>
            <a:ext cx="8946515" cy="1175963"/>
          </a:xfrm>
          <a:prstGeom prst="rect">
            <a:avLst/>
          </a:prstGeom>
        </p:spPr>
        <p:txBody>
          <a:bodyPr vert="horz" wrap="square" lIns="0" tIns="300990" rIns="0" bIns="0" rtlCol="0">
            <a:spAutoFit/>
          </a:bodyPr>
          <a:lstStyle/>
          <a:p>
            <a:pPr marL="1812925" marR="5080" indent="-1515110" algn="l">
              <a:lnSpc>
                <a:spcPts val="3410"/>
              </a:lnSpc>
              <a:spcBef>
                <a:spcPts val="570"/>
              </a:spcBef>
            </a:pPr>
            <a:r>
              <a:rPr lang="en-US" b="0" spc="-85" dirty="0"/>
              <a:t> Cells of  the </a:t>
            </a:r>
            <a:r>
              <a:rPr lang="en-US" b="0" spc="-25" dirty="0"/>
              <a:t>TME : </a:t>
            </a:r>
            <a:r>
              <a:rPr lang="en-US" b="0" spc="-55" dirty="0" err="1">
                <a:solidFill>
                  <a:srgbClr val="941100"/>
                </a:solidFill>
              </a:rPr>
              <a:t>Angiogenic</a:t>
            </a:r>
            <a:r>
              <a:rPr lang="en-US" b="0" spc="-110" dirty="0">
                <a:solidFill>
                  <a:srgbClr val="941100"/>
                </a:solidFill>
              </a:rPr>
              <a:t> </a:t>
            </a:r>
            <a:r>
              <a:rPr lang="en-US" b="0" spc="-55" dirty="0">
                <a:solidFill>
                  <a:srgbClr val="941100"/>
                </a:solidFill>
              </a:rPr>
              <a:t>vascular</a:t>
            </a:r>
            <a:r>
              <a:rPr lang="en-US" b="0" spc="-95" dirty="0">
                <a:solidFill>
                  <a:srgbClr val="941100"/>
                </a:solidFill>
              </a:rPr>
              <a:t> </a:t>
            </a:r>
            <a:r>
              <a:rPr lang="en-US" b="0" spc="-10" dirty="0" smtClean="0">
                <a:solidFill>
                  <a:srgbClr val="941100"/>
                </a:solidFill>
              </a:rPr>
              <a:t>cells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0" dirty="0" smtClean="0"/>
              <a:t>promote </a:t>
            </a:r>
            <a:r>
              <a:rPr lang="en-US" b="0" spc="-85" dirty="0"/>
              <a:t>v</a:t>
            </a:r>
            <a:r>
              <a:rPr b="0" spc="-85" dirty="0" smtClean="0"/>
              <a:t>ascularization</a:t>
            </a:r>
            <a:r>
              <a:rPr b="0" spc="-125" dirty="0" smtClean="0"/>
              <a:t> </a:t>
            </a:r>
            <a:r>
              <a:rPr b="0" spc="-25" dirty="0"/>
              <a:t>in </a:t>
            </a:r>
            <a:r>
              <a:rPr b="0" spc="-75" dirty="0"/>
              <a:t>Solid</a:t>
            </a:r>
            <a:r>
              <a:rPr b="0" spc="-135" dirty="0"/>
              <a:t> </a:t>
            </a:r>
            <a:r>
              <a:rPr b="0" spc="-25" dirty="0" smtClean="0"/>
              <a:t>Tumors</a:t>
            </a:r>
            <a:endParaRPr spc="-25" dirty="0"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" y="1524000"/>
            <a:ext cx="8229600" cy="374294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19075" y="6478013"/>
            <a:ext cx="843915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65"/>
              </a:lnSpc>
            </a:pPr>
            <a:r>
              <a:rPr sz="1200" spc="-50" dirty="0">
                <a:latin typeface="Arial"/>
                <a:cs typeface="Arial"/>
              </a:rPr>
              <a:t>Sources: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50" dirty="0">
                <a:latin typeface="Arial"/>
                <a:cs typeface="Arial"/>
              </a:rPr>
              <a:t>Niederhuber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JE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et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al.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i="1" spc="-50" dirty="0">
                <a:latin typeface="Arial"/>
                <a:cs typeface="Arial"/>
              </a:rPr>
              <a:t>Abeloff’s</a:t>
            </a:r>
            <a:r>
              <a:rPr sz="1200" i="1" spc="-45" dirty="0">
                <a:latin typeface="Arial"/>
                <a:cs typeface="Arial"/>
              </a:rPr>
              <a:t> Clinical</a:t>
            </a:r>
            <a:r>
              <a:rPr sz="1200" i="1" spc="-50" dirty="0">
                <a:latin typeface="Arial"/>
                <a:cs typeface="Arial"/>
              </a:rPr>
              <a:t> Oncology</a:t>
            </a:r>
            <a:r>
              <a:rPr sz="1200" i="1" spc="-45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2020;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Lee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RJ,</a:t>
            </a:r>
            <a:r>
              <a:rPr sz="1200" spc="-45" dirty="0">
                <a:latin typeface="Arial"/>
                <a:cs typeface="Arial"/>
              </a:rPr>
              <a:t> Abramson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JS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and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Goldsby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RA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i="1" spc="-35" dirty="0">
                <a:latin typeface="Arial"/>
                <a:cs typeface="Arial"/>
              </a:rPr>
              <a:t>Case</a:t>
            </a:r>
            <a:r>
              <a:rPr sz="1200" i="1" spc="-55" dirty="0">
                <a:latin typeface="Arial"/>
                <a:cs typeface="Arial"/>
              </a:rPr>
              <a:t> </a:t>
            </a:r>
            <a:r>
              <a:rPr sz="1200" i="1" spc="-50" dirty="0">
                <a:latin typeface="Arial"/>
                <a:cs typeface="Arial"/>
              </a:rPr>
              <a:t>Studies </a:t>
            </a:r>
            <a:r>
              <a:rPr sz="1200" i="1" spc="-30" dirty="0">
                <a:latin typeface="Arial"/>
                <a:cs typeface="Arial"/>
              </a:rPr>
              <a:t>in</a:t>
            </a:r>
            <a:r>
              <a:rPr sz="1200" i="1" spc="-55" dirty="0">
                <a:latin typeface="Arial"/>
                <a:cs typeface="Arial"/>
              </a:rPr>
              <a:t> </a:t>
            </a:r>
            <a:r>
              <a:rPr sz="1200" i="1" spc="-45" dirty="0">
                <a:latin typeface="Arial"/>
                <a:cs typeface="Arial"/>
              </a:rPr>
              <a:t>Cancer </a:t>
            </a:r>
            <a:r>
              <a:rPr sz="1200" spc="-10" dirty="0">
                <a:latin typeface="Arial"/>
                <a:cs typeface="Arial"/>
              </a:rPr>
              <a:t>2019.</a:t>
            </a:r>
            <a:endParaRPr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672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0248" y="330708"/>
            <a:ext cx="7716520" cy="946150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527175" marR="5080" indent="-1515110">
              <a:lnSpc>
                <a:spcPts val="3410"/>
              </a:lnSpc>
              <a:spcBef>
                <a:spcPts val="570"/>
              </a:spcBef>
            </a:pPr>
            <a:r>
              <a:rPr spc="-85" dirty="0"/>
              <a:t>Cellular</a:t>
            </a:r>
            <a:r>
              <a:rPr spc="-125" dirty="0"/>
              <a:t> </a:t>
            </a:r>
            <a:r>
              <a:rPr spc="-80" dirty="0"/>
              <a:t>Mechanisms</a:t>
            </a:r>
            <a:r>
              <a:rPr spc="-135" dirty="0"/>
              <a:t> </a:t>
            </a:r>
            <a:r>
              <a:rPr spc="-30" dirty="0"/>
              <a:t>of</a:t>
            </a:r>
            <a:r>
              <a:rPr spc="-130" dirty="0"/>
              <a:t> </a:t>
            </a:r>
            <a:r>
              <a:rPr spc="-85" dirty="0"/>
              <a:t>Vascularization</a:t>
            </a:r>
            <a:r>
              <a:rPr spc="-125" dirty="0"/>
              <a:t> </a:t>
            </a:r>
            <a:r>
              <a:rPr spc="-25" dirty="0"/>
              <a:t>in </a:t>
            </a:r>
            <a:r>
              <a:rPr spc="-75" dirty="0"/>
              <a:t>Solid</a:t>
            </a:r>
            <a:r>
              <a:rPr spc="-135" dirty="0"/>
              <a:t> </a:t>
            </a:r>
            <a:r>
              <a:rPr spc="-25" dirty="0" smtClean="0"/>
              <a:t>Tumors</a:t>
            </a:r>
            <a:endParaRPr spc="-25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3063" y="1520952"/>
            <a:ext cx="7357872" cy="434644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85850" y="2474379"/>
            <a:ext cx="1828800" cy="389255"/>
          </a:xfrm>
          <a:prstGeom prst="rect">
            <a:avLst/>
          </a:prstGeom>
          <a:solidFill>
            <a:srgbClr val="D4DFEA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95"/>
              </a:lnSpc>
            </a:pPr>
            <a:r>
              <a:rPr sz="1400" spc="-55" dirty="0">
                <a:latin typeface="Arial"/>
                <a:cs typeface="Arial"/>
              </a:rPr>
              <a:t>intussusceptive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or</a:t>
            </a:r>
            <a:endParaRPr sz="1400">
              <a:latin typeface="Arial"/>
              <a:cs typeface="Arial"/>
            </a:endParaRPr>
          </a:p>
          <a:p>
            <a:pPr>
              <a:lnSpc>
                <a:spcPts val="1585"/>
              </a:lnSpc>
            </a:pPr>
            <a:r>
              <a:rPr sz="1400" spc="-55" dirty="0">
                <a:latin typeface="Arial"/>
                <a:cs typeface="Arial"/>
              </a:rPr>
              <a:t>“splitting”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angiogenesis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13588" y="2880779"/>
            <a:ext cx="1828800" cy="195580"/>
          </a:xfrm>
          <a:prstGeom prst="rect">
            <a:avLst/>
          </a:prstGeom>
          <a:solidFill>
            <a:srgbClr val="D4DFEA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sz="1400" spc="-55" dirty="0">
                <a:latin typeface="Arial"/>
                <a:cs typeface="Arial"/>
              </a:rPr>
              <a:t>“sprouting”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30" dirty="0">
                <a:latin typeface="Arial"/>
                <a:cs typeface="Arial"/>
              </a:rPr>
              <a:t>angiogenesis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15301" y="2729433"/>
            <a:ext cx="11563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latin typeface="Arial"/>
                <a:cs typeface="Arial"/>
              </a:rPr>
              <a:t>vasculogenesis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85240" y="1614423"/>
            <a:ext cx="1520825" cy="403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1490"/>
              </a:lnSpc>
              <a:spcBef>
                <a:spcPts val="100"/>
              </a:spcBef>
            </a:pPr>
            <a:r>
              <a:rPr sz="1300" spc="-60" dirty="0">
                <a:latin typeface="Arial"/>
                <a:cs typeface="Arial"/>
              </a:rPr>
              <a:t>endothelial</a:t>
            </a:r>
            <a:r>
              <a:rPr sz="1300" spc="-20" dirty="0">
                <a:latin typeface="Arial"/>
                <a:cs typeface="Arial"/>
              </a:rPr>
              <a:t> </a:t>
            </a:r>
            <a:r>
              <a:rPr sz="1300" spc="-40" dirty="0">
                <a:latin typeface="Arial"/>
                <a:cs typeface="Arial"/>
              </a:rPr>
              <a:t>precursors</a:t>
            </a:r>
            <a:endParaRPr sz="1300">
              <a:latin typeface="Arial"/>
              <a:cs typeface="Arial"/>
            </a:endParaRPr>
          </a:p>
          <a:p>
            <a:pPr marR="5080" algn="r">
              <a:lnSpc>
                <a:spcPts val="1490"/>
              </a:lnSpc>
            </a:pPr>
            <a:r>
              <a:rPr sz="1300" spc="-10" dirty="0">
                <a:latin typeface="Arial"/>
                <a:cs typeface="Arial"/>
              </a:rPr>
              <a:t>recruited</a:t>
            </a:r>
            <a:endParaRPr sz="1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98979" y="5859779"/>
            <a:ext cx="51250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5" dirty="0">
                <a:latin typeface="Arial"/>
                <a:cs typeface="Arial"/>
              </a:rPr>
              <a:t>vessel co-option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50" dirty="0">
                <a:latin typeface="Arial"/>
                <a:cs typeface="Arial"/>
              </a:rPr>
              <a:t>(not</a:t>
            </a:r>
            <a:r>
              <a:rPr sz="1400" spc="-55" dirty="0">
                <a:latin typeface="Arial"/>
                <a:cs typeface="Arial"/>
              </a:rPr>
              <a:t> shown):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50" dirty="0">
                <a:latin typeface="Arial"/>
                <a:cs typeface="Arial"/>
              </a:rPr>
              <a:t>tumor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50" dirty="0">
                <a:latin typeface="Arial"/>
                <a:cs typeface="Arial"/>
              </a:rPr>
              <a:t>cells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50" dirty="0">
                <a:latin typeface="Arial"/>
                <a:cs typeface="Arial"/>
              </a:rPr>
              <a:t>grow </a:t>
            </a:r>
            <a:r>
              <a:rPr sz="1400" spc="-55" dirty="0">
                <a:latin typeface="Arial"/>
                <a:cs typeface="Arial"/>
              </a:rPr>
              <a:t>around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55" dirty="0">
                <a:latin typeface="Arial"/>
                <a:cs typeface="Arial"/>
              </a:rPr>
              <a:t>existing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vessels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9918" y="6224914"/>
            <a:ext cx="7967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VIDEO </a:t>
            </a:r>
            <a:r>
              <a:rPr lang="en-US" sz="1600" b="1" dirty="0" err="1" smtClean="0"/>
              <a:t>Angiogeneis</a:t>
            </a:r>
            <a:r>
              <a:rPr lang="en-US" sz="1600" b="1" dirty="0" smtClean="0"/>
              <a:t> </a:t>
            </a:r>
            <a:r>
              <a:rPr lang="en-US" sz="1600" b="1" dirty="0" smtClean="0">
                <a:hlinkClick r:id="rId3"/>
              </a:rPr>
              <a:t>https://vimeo.com/garlandscience30308032/review/189178292/e65125c3e8</a:t>
            </a:r>
            <a:endParaRPr lang="en-US" sz="1600" b="1" dirty="0" smtClean="0"/>
          </a:p>
          <a:p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87134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5280" y="122427"/>
            <a:ext cx="8508365" cy="7437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465829" marR="5080" indent="-3453765">
              <a:lnSpc>
                <a:spcPct val="100800"/>
              </a:lnSpc>
              <a:spcBef>
                <a:spcPts val="75"/>
              </a:spcBef>
            </a:pPr>
            <a:r>
              <a:rPr sz="2400" b="1" dirty="0"/>
              <a:t>Adipose</a:t>
            </a:r>
            <a:r>
              <a:rPr sz="2400" b="1" spc="-65" dirty="0"/>
              <a:t> </a:t>
            </a:r>
            <a:r>
              <a:rPr sz="2400" b="1" dirty="0"/>
              <a:t>tissue</a:t>
            </a:r>
            <a:r>
              <a:rPr sz="2400" b="1" spc="-60" dirty="0"/>
              <a:t> </a:t>
            </a:r>
            <a:r>
              <a:rPr sz="2400" dirty="0"/>
              <a:t>releases</a:t>
            </a:r>
            <a:r>
              <a:rPr sz="2400" spc="-70" dirty="0"/>
              <a:t> </a:t>
            </a:r>
            <a:r>
              <a:rPr sz="2400" dirty="0"/>
              <a:t>cytokines</a:t>
            </a:r>
            <a:r>
              <a:rPr sz="2400" spc="-65" dirty="0"/>
              <a:t> </a:t>
            </a:r>
            <a:r>
              <a:rPr sz="2400" dirty="0"/>
              <a:t>and</a:t>
            </a:r>
            <a:r>
              <a:rPr sz="2400" spc="-65" dirty="0"/>
              <a:t> </a:t>
            </a:r>
            <a:r>
              <a:rPr sz="2400" spc="-10" dirty="0"/>
              <a:t>fatty</a:t>
            </a:r>
            <a:r>
              <a:rPr sz="2400" spc="-65" dirty="0"/>
              <a:t> </a:t>
            </a:r>
            <a:r>
              <a:rPr sz="2400" dirty="0"/>
              <a:t>acids</a:t>
            </a:r>
            <a:r>
              <a:rPr sz="2400" spc="-70" dirty="0"/>
              <a:t> </a:t>
            </a:r>
            <a:r>
              <a:rPr sz="2400" dirty="0"/>
              <a:t>for</a:t>
            </a:r>
            <a:r>
              <a:rPr sz="2400" spc="-65" dirty="0"/>
              <a:t> </a:t>
            </a:r>
            <a:r>
              <a:rPr sz="2400" dirty="0"/>
              <a:t>cell</a:t>
            </a:r>
            <a:r>
              <a:rPr sz="2400" spc="-70" dirty="0"/>
              <a:t> </a:t>
            </a:r>
            <a:r>
              <a:rPr sz="2400" dirty="0"/>
              <a:t>growth</a:t>
            </a:r>
            <a:r>
              <a:rPr sz="2400" spc="-65" dirty="0"/>
              <a:t> </a:t>
            </a:r>
            <a:r>
              <a:rPr sz="2400" spc="-25" dirty="0"/>
              <a:t>and </a:t>
            </a:r>
            <a:r>
              <a:rPr sz="2400" spc="-10" dirty="0"/>
              <a:t>metabolism</a:t>
            </a:r>
            <a:endParaRPr sz="2400" dirty="0"/>
          </a:p>
        </p:txBody>
      </p:sp>
      <p:grpSp>
        <p:nvGrpSpPr>
          <p:cNvPr id="3" name="object 3"/>
          <p:cNvGrpSpPr/>
          <p:nvPr/>
        </p:nvGrpSpPr>
        <p:grpSpPr>
          <a:xfrm>
            <a:off x="1234439" y="1390478"/>
            <a:ext cx="5614670" cy="4836795"/>
            <a:chOff x="1234439" y="1390478"/>
            <a:chExt cx="5614670" cy="48367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15986" y="1390478"/>
              <a:ext cx="4932870" cy="483658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4439" y="1789176"/>
              <a:ext cx="893063" cy="23774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277004" y="1849243"/>
              <a:ext cx="733425" cy="76200"/>
            </a:xfrm>
            <a:custGeom>
              <a:avLst/>
              <a:gdLst/>
              <a:ahLst/>
              <a:cxnLst/>
              <a:rect l="l" t="t" r="r" b="b"/>
              <a:pathLst>
                <a:path w="733425" h="76200">
                  <a:moveTo>
                    <a:pt x="656897" y="0"/>
                  </a:moveTo>
                  <a:lnTo>
                    <a:pt x="656897" y="76200"/>
                  </a:lnTo>
                  <a:lnTo>
                    <a:pt x="707697" y="50800"/>
                  </a:lnTo>
                  <a:lnTo>
                    <a:pt x="669597" y="50800"/>
                  </a:lnTo>
                  <a:lnTo>
                    <a:pt x="669597" y="25400"/>
                  </a:lnTo>
                  <a:lnTo>
                    <a:pt x="707697" y="25400"/>
                  </a:lnTo>
                  <a:lnTo>
                    <a:pt x="656897" y="0"/>
                  </a:lnTo>
                  <a:close/>
                </a:path>
                <a:path w="733425" h="76200">
                  <a:moveTo>
                    <a:pt x="656897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656897" y="50800"/>
                  </a:lnTo>
                  <a:lnTo>
                    <a:pt x="656897" y="25400"/>
                  </a:lnTo>
                  <a:close/>
                </a:path>
                <a:path w="733425" h="76200">
                  <a:moveTo>
                    <a:pt x="707697" y="25400"/>
                  </a:moveTo>
                  <a:lnTo>
                    <a:pt x="669597" y="25400"/>
                  </a:lnTo>
                  <a:lnTo>
                    <a:pt x="669597" y="50800"/>
                  </a:lnTo>
                  <a:lnTo>
                    <a:pt x="707697" y="50800"/>
                  </a:lnTo>
                  <a:lnTo>
                    <a:pt x="733097" y="38100"/>
                  </a:lnTo>
                  <a:lnTo>
                    <a:pt x="707697" y="254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34439" y="2718816"/>
              <a:ext cx="1627632" cy="23774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277004" y="2780143"/>
              <a:ext cx="1466215" cy="76200"/>
            </a:xfrm>
            <a:custGeom>
              <a:avLst/>
              <a:gdLst/>
              <a:ahLst/>
              <a:cxnLst/>
              <a:rect l="l" t="t" r="r" b="b"/>
              <a:pathLst>
                <a:path w="1466214" h="76200">
                  <a:moveTo>
                    <a:pt x="1389993" y="0"/>
                  </a:moveTo>
                  <a:lnTo>
                    <a:pt x="1389993" y="76200"/>
                  </a:lnTo>
                  <a:lnTo>
                    <a:pt x="1440793" y="50800"/>
                  </a:lnTo>
                  <a:lnTo>
                    <a:pt x="1402693" y="50800"/>
                  </a:lnTo>
                  <a:lnTo>
                    <a:pt x="1402693" y="25400"/>
                  </a:lnTo>
                  <a:lnTo>
                    <a:pt x="1440793" y="25400"/>
                  </a:lnTo>
                  <a:lnTo>
                    <a:pt x="1389993" y="0"/>
                  </a:lnTo>
                  <a:close/>
                </a:path>
                <a:path w="1466214" h="76200">
                  <a:moveTo>
                    <a:pt x="1389993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389993" y="50800"/>
                  </a:lnTo>
                  <a:lnTo>
                    <a:pt x="1389993" y="25400"/>
                  </a:lnTo>
                  <a:close/>
                </a:path>
                <a:path w="1466214" h="76200">
                  <a:moveTo>
                    <a:pt x="1440793" y="25400"/>
                  </a:moveTo>
                  <a:lnTo>
                    <a:pt x="1402693" y="25400"/>
                  </a:lnTo>
                  <a:lnTo>
                    <a:pt x="1402693" y="50800"/>
                  </a:lnTo>
                  <a:lnTo>
                    <a:pt x="1440793" y="50800"/>
                  </a:lnTo>
                  <a:lnTo>
                    <a:pt x="1466193" y="38100"/>
                  </a:lnTo>
                  <a:lnTo>
                    <a:pt x="1440793" y="254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51705" y="1721611"/>
            <a:ext cx="613410" cy="1196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libri"/>
                <a:cs typeface="Calibri"/>
              </a:rPr>
              <a:t>Lean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0"/>
              </a:spcBef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Obese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6654" y="3603969"/>
            <a:ext cx="3433527" cy="17159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99900" y="3810429"/>
            <a:ext cx="3960027" cy="169715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00660" rIns="0" bIns="0" rtlCol="0">
            <a:spAutoFit/>
          </a:bodyPr>
          <a:lstStyle/>
          <a:p>
            <a:pPr marL="80645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Adipose</a:t>
            </a:r>
            <a:r>
              <a:rPr sz="2400" spc="-60" dirty="0"/>
              <a:t> </a:t>
            </a:r>
            <a:r>
              <a:rPr sz="2400" dirty="0"/>
              <a:t>tissue</a:t>
            </a:r>
            <a:r>
              <a:rPr sz="2400" spc="-55" dirty="0"/>
              <a:t> </a:t>
            </a:r>
            <a:r>
              <a:rPr sz="2400" dirty="0"/>
              <a:t>is</a:t>
            </a:r>
            <a:r>
              <a:rPr sz="2400" spc="-65" dirty="0"/>
              <a:t> </a:t>
            </a:r>
            <a:r>
              <a:rPr sz="2400" dirty="0"/>
              <a:t>a</a:t>
            </a:r>
            <a:r>
              <a:rPr sz="2400" spc="-60" dirty="0"/>
              <a:t> </a:t>
            </a:r>
            <a:r>
              <a:rPr sz="2400" dirty="0"/>
              <a:t>common</a:t>
            </a:r>
            <a:r>
              <a:rPr sz="2400" spc="-65" dirty="0"/>
              <a:t> </a:t>
            </a:r>
            <a:r>
              <a:rPr sz="2400" spc="-10" dirty="0"/>
              <a:t>metastatic</a:t>
            </a:r>
            <a:r>
              <a:rPr sz="2400" spc="-65" dirty="0"/>
              <a:t> </a:t>
            </a:r>
            <a:r>
              <a:rPr sz="2400" dirty="0"/>
              <a:t>site</a:t>
            </a:r>
            <a:r>
              <a:rPr sz="2400" spc="-55" dirty="0"/>
              <a:t> </a:t>
            </a:r>
            <a:r>
              <a:rPr sz="2400" dirty="0"/>
              <a:t>for</a:t>
            </a:r>
            <a:r>
              <a:rPr sz="2400" spc="-60" dirty="0"/>
              <a:t> </a:t>
            </a:r>
            <a:r>
              <a:rPr sz="2400" dirty="0"/>
              <a:t>ovarian</a:t>
            </a:r>
            <a:r>
              <a:rPr sz="2400" spc="-60" dirty="0"/>
              <a:t> </a:t>
            </a:r>
            <a:r>
              <a:rPr sz="2400" dirty="0"/>
              <a:t>cancer</a:t>
            </a:r>
            <a:r>
              <a:rPr sz="2400" spc="-60" dirty="0"/>
              <a:t> </a:t>
            </a:r>
            <a:r>
              <a:rPr sz="2400" spc="-10" dirty="0"/>
              <a:t>cells</a:t>
            </a:r>
            <a:endParaRPr sz="2400"/>
          </a:p>
        </p:txBody>
      </p:sp>
      <p:sp>
        <p:nvSpPr>
          <p:cNvPr id="5" name="object 5"/>
          <p:cNvSpPr txBox="1"/>
          <p:nvPr/>
        </p:nvSpPr>
        <p:spPr>
          <a:xfrm>
            <a:off x="4787309" y="5532628"/>
            <a:ext cx="3285490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sz="1600" dirty="0">
                <a:latin typeface="Calibri"/>
                <a:cs typeface="Calibri"/>
              </a:rPr>
              <a:t>Cytokine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array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using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conditioned</a:t>
            </a:r>
            <a:r>
              <a:rPr sz="1600" spc="-7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media </a:t>
            </a:r>
            <a:r>
              <a:rPr sz="1600" dirty="0">
                <a:latin typeface="Calibri"/>
                <a:cs typeface="Calibri"/>
              </a:rPr>
              <a:t>from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primary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omental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adipocytes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51049" y="6718877"/>
            <a:ext cx="3628724" cy="10394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03763" y="1494741"/>
            <a:ext cx="5094533" cy="183568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06891" y="5310123"/>
            <a:ext cx="2626995" cy="827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01725" algn="l"/>
              </a:tabLst>
            </a:pPr>
            <a:r>
              <a:rPr sz="1000" b="1" dirty="0">
                <a:latin typeface="Calibri"/>
                <a:cs typeface="Calibri"/>
              </a:rPr>
              <a:t>Primary</a:t>
            </a:r>
            <a:r>
              <a:rPr sz="1000" b="1" spc="-40" dirty="0">
                <a:latin typeface="Calibri"/>
                <a:cs typeface="Calibri"/>
              </a:rPr>
              <a:t> </a:t>
            </a:r>
            <a:r>
              <a:rPr sz="1000" b="1" spc="-10" dirty="0">
                <a:latin typeface="Calibri"/>
                <a:cs typeface="Calibri"/>
              </a:rPr>
              <a:t>tumor</a:t>
            </a:r>
            <a:r>
              <a:rPr sz="1000" b="1" dirty="0">
                <a:latin typeface="Calibri"/>
                <a:cs typeface="Calibri"/>
              </a:rPr>
              <a:t>	Metastatic</a:t>
            </a:r>
            <a:r>
              <a:rPr sz="1000" b="1" spc="-45" dirty="0">
                <a:latin typeface="Calibri"/>
                <a:cs typeface="Calibri"/>
              </a:rPr>
              <a:t> </a:t>
            </a:r>
            <a:r>
              <a:rPr sz="1000" b="1" spc="-20" dirty="0">
                <a:latin typeface="Calibri"/>
                <a:cs typeface="Calibri"/>
              </a:rPr>
              <a:t>tumor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5"/>
              </a:spcBef>
            </a:pPr>
            <a:endParaRPr sz="1000">
              <a:latin typeface="Calibri"/>
              <a:cs typeface="Calibri"/>
            </a:endParaRPr>
          </a:p>
          <a:p>
            <a:pPr marL="12700" marR="5080">
              <a:lnSpc>
                <a:spcPts val="1900"/>
              </a:lnSpc>
            </a:pPr>
            <a:r>
              <a:rPr sz="1600" spc="-20" dirty="0">
                <a:latin typeface="Calibri"/>
                <a:cs typeface="Calibri"/>
              </a:rPr>
              <a:t>FAB4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(adipocyte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marker)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is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high </a:t>
            </a:r>
            <a:r>
              <a:rPr sz="1600" dirty="0">
                <a:latin typeface="Calibri"/>
                <a:cs typeface="Calibri"/>
              </a:rPr>
              <a:t>at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metastatic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sites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03954" y="3603969"/>
            <a:ext cx="212090" cy="320675"/>
          </a:xfrm>
          <a:custGeom>
            <a:avLst/>
            <a:gdLst/>
            <a:ahLst/>
            <a:cxnLst/>
            <a:rect l="l" t="t" r="r" b="b"/>
            <a:pathLst>
              <a:path w="212090" h="320675">
                <a:moveTo>
                  <a:pt x="176246" y="0"/>
                </a:moveTo>
                <a:lnTo>
                  <a:pt x="35250" y="0"/>
                </a:lnTo>
                <a:lnTo>
                  <a:pt x="21529" y="2770"/>
                </a:lnTo>
                <a:lnTo>
                  <a:pt x="10324" y="10324"/>
                </a:lnTo>
                <a:lnTo>
                  <a:pt x="2770" y="21529"/>
                </a:lnTo>
                <a:lnTo>
                  <a:pt x="0" y="35250"/>
                </a:lnTo>
                <a:lnTo>
                  <a:pt x="0" y="285080"/>
                </a:lnTo>
                <a:lnTo>
                  <a:pt x="2770" y="298801"/>
                </a:lnTo>
                <a:lnTo>
                  <a:pt x="10324" y="310006"/>
                </a:lnTo>
                <a:lnTo>
                  <a:pt x="21529" y="317560"/>
                </a:lnTo>
                <a:lnTo>
                  <a:pt x="35250" y="320330"/>
                </a:lnTo>
                <a:lnTo>
                  <a:pt x="176246" y="320330"/>
                </a:lnTo>
                <a:lnTo>
                  <a:pt x="189967" y="317560"/>
                </a:lnTo>
                <a:lnTo>
                  <a:pt x="201172" y="310006"/>
                </a:lnTo>
                <a:lnTo>
                  <a:pt x="208726" y="298801"/>
                </a:lnTo>
                <a:lnTo>
                  <a:pt x="211497" y="285080"/>
                </a:lnTo>
                <a:lnTo>
                  <a:pt x="211497" y="35250"/>
                </a:lnTo>
                <a:lnTo>
                  <a:pt x="208726" y="21529"/>
                </a:lnTo>
                <a:lnTo>
                  <a:pt x="201172" y="10324"/>
                </a:lnTo>
                <a:lnTo>
                  <a:pt x="189967" y="2770"/>
                </a:lnTo>
                <a:lnTo>
                  <a:pt x="1762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4110">
              <a:lnSpc>
                <a:spcPct val="100000"/>
              </a:lnSpc>
              <a:spcBef>
                <a:spcPts val="100"/>
              </a:spcBef>
            </a:pPr>
            <a:r>
              <a:rPr sz="2800" dirty="0"/>
              <a:t>Microbiota</a:t>
            </a:r>
            <a:r>
              <a:rPr sz="2800" spc="-155" dirty="0"/>
              <a:t> </a:t>
            </a:r>
            <a:r>
              <a:rPr sz="2800" dirty="0"/>
              <a:t>modulate</a:t>
            </a:r>
            <a:r>
              <a:rPr sz="2800" spc="-155" dirty="0"/>
              <a:t> </a:t>
            </a:r>
            <a:r>
              <a:rPr sz="2800" spc="-25" dirty="0"/>
              <a:t>TME</a:t>
            </a:r>
            <a:endParaRPr sz="28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48548"/>
            <a:ext cx="4287593" cy="316165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464204" y="1410715"/>
            <a:ext cx="2547345" cy="386773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3299"/>
              </a:lnSpc>
              <a:spcBef>
                <a:spcPts val="50"/>
              </a:spcBef>
            </a:pPr>
            <a:r>
              <a:rPr sz="1200" dirty="0">
                <a:latin typeface="Calibri"/>
                <a:cs typeface="Calibri"/>
              </a:rPr>
              <a:t>Indirect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effects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through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circulating metabolites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produced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bacteria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227223" y="1837594"/>
            <a:ext cx="4992977" cy="4730498"/>
            <a:chOff x="4169090" y="1837595"/>
            <a:chExt cx="4208145" cy="377317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69090" y="1851884"/>
              <a:ext cx="4193696" cy="375866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938246" y="1851883"/>
              <a:ext cx="1424940" cy="827405"/>
            </a:xfrm>
            <a:custGeom>
              <a:avLst/>
              <a:gdLst/>
              <a:ahLst/>
              <a:cxnLst/>
              <a:rect l="l" t="t" r="r" b="b"/>
              <a:pathLst>
                <a:path w="1424940" h="827405">
                  <a:moveTo>
                    <a:pt x="0" y="137904"/>
                  </a:moveTo>
                  <a:lnTo>
                    <a:pt x="7030" y="94316"/>
                  </a:lnTo>
                  <a:lnTo>
                    <a:pt x="26607" y="56460"/>
                  </a:lnTo>
                  <a:lnTo>
                    <a:pt x="56460" y="26607"/>
                  </a:lnTo>
                  <a:lnTo>
                    <a:pt x="94316" y="7030"/>
                  </a:lnTo>
                  <a:lnTo>
                    <a:pt x="137904" y="0"/>
                  </a:lnTo>
                  <a:lnTo>
                    <a:pt x="1286634" y="0"/>
                  </a:lnTo>
                  <a:lnTo>
                    <a:pt x="1330222" y="7030"/>
                  </a:lnTo>
                  <a:lnTo>
                    <a:pt x="1368078" y="26607"/>
                  </a:lnTo>
                  <a:lnTo>
                    <a:pt x="1397931" y="56460"/>
                  </a:lnTo>
                  <a:lnTo>
                    <a:pt x="1417508" y="94316"/>
                  </a:lnTo>
                  <a:lnTo>
                    <a:pt x="1424539" y="137904"/>
                  </a:lnTo>
                  <a:lnTo>
                    <a:pt x="1424539" y="689504"/>
                  </a:lnTo>
                  <a:lnTo>
                    <a:pt x="1417508" y="733092"/>
                  </a:lnTo>
                  <a:lnTo>
                    <a:pt x="1397931" y="770948"/>
                  </a:lnTo>
                  <a:lnTo>
                    <a:pt x="1368078" y="800801"/>
                  </a:lnTo>
                  <a:lnTo>
                    <a:pt x="1330222" y="820378"/>
                  </a:lnTo>
                  <a:lnTo>
                    <a:pt x="1286634" y="827409"/>
                  </a:lnTo>
                  <a:lnTo>
                    <a:pt x="137904" y="827409"/>
                  </a:lnTo>
                  <a:lnTo>
                    <a:pt x="94316" y="820378"/>
                  </a:lnTo>
                  <a:lnTo>
                    <a:pt x="56460" y="800801"/>
                  </a:lnTo>
                  <a:lnTo>
                    <a:pt x="26607" y="770948"/>
                  </a:lnTo>
                  <a:lnTo>
                    <a:pt x="7030" y="733092"/>
                  </a:lnTo>
                  <a:lnTo>
                    <a:pt x="0" y="689504"/>
                  </a:lnTo>
                  <a:lnTo>
                    <a:pt x="0" y="137904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8844" rIns="0" bIns="0" rtlCol="0">
            <a:spAutoFit/>
          </a:bodyPr>
          <a:lstStyle/>
          <a:p>
            <a:pPr marL="8636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Important</a:t>
            </a:r>
            <a:r>
              <a:rPr sz="3600" spc="-110" dirty="0"/>
              <a:t> </a:t>
            </a:r>
            <a:r>
              <a:rPr sz="3600" dirty="0"/>
              <a:t>components</a:t>
            </a:r>
            <a:r>
              <a:rPr sz="3600" spc="-95" dirty="0"/>
              <a:t> </a:t>
            </a:r>
            <a:r>
              <a:rPr sz="3600" dirty="0"/>
              <a:t>of</a:t>
            </a:r>
            <a:r>
              <a:rPr sz="3600" spc="-105" dirty="0"/>
              <a:t> </a:t>
            </a:r>
            <a:r>
              <a:rPr sz="3600" dirty="0"/>
              <a:t>the</a:t>
            </a:r>
            <a:r>
              <a:rPr sz="3600" spc="-105" dirty="0"/>
              <a:t> </a:t>
            </a:r>
            <a:r>
              <a:rPr sz="3600" spc="-25" dirty="0"/>
              <a:t>TME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545178" y="1486915"/>
            <a:ext cx="826198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latin typeface="Calibri"/>
                <a:cs typeface="Calibri"/>
              </a:rPr>
              <a:t>Tumor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cells:</a:t>
            </a:r>
            <a:r>
              <a:rPr sz="2400" spc="-18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Bulk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cancer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cells,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cancer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stem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cells,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tumor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cells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with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diverse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phenotypes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5178" y="2066035"/>
            <a:ext cx="2002155" cy="1028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Calibri"/>
                <a:cs typeface="Calibri"/>
              </a:rPr>
              <a:t>Infiltrating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cells: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35"/>
              </a:spcBef>
            </a:pPr>
            <a:r>
              <a:rPr sz="2400" spc="-10" dirty="0">
                <a:latin typeface="Calibri"/>
                <a:cs typeface="Calibri"/>
              </a:rPr>
              <a:t>Resident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cells: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64400" y="2160523"/>
            <a:ext cx="25952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Lymphocytes,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macrophages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14569" y="2788411"/>
            <a:ext cx="37668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Fibroblasts,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endothelial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cells,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adipocytes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6439" y="3306879"/>
            <a:ext cx="8189595" cy="70739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wrap="square" lIns="0" tIns="48895" rIns="0" bIns="0" rtlCol="0">
            <a:spAutoFit/>
          </a:bodyPr>
          <a:lstStyle/>
          <a:p>
            <a:pPr marL="91440" marR="343535">
              <a:lnSpc>
                <a:spcPts val="2400"/>
              </a:lnSpc>
              <a:spcBef>
                <a:spcPts val="385"/>
              </a:spcBef>
            </a:pPr>
            <a:r>
              <a:rPr sz="2400" spc="-10" dirty="0">
                <a:latin typeface="Calibri"/>
                <a:cs typeface="Calibri"/>
              </a:rPr>
              <a:t>Secreted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soluble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factors: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cytokines,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chemokines,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matrix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metalloproteinases </a:t>
            </a:r>
            <a:r>
              <a:rPr sz="1800" dirty="0">
                <a:latin typeface="Calibri"/>
                <a:cs typeface="Calibri"/>
              </a:rPr>
              <a:t>growth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factors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(TGF-</a:t>
            </a:r>
            <a:r>
              <a:rPr sz="1800" spc="-65" dirty="0">
                <a:latin typeface="Symbol"/>
                <a:cs typeface="Symbol"/>
              </a:rPr>
              <a:t>�</a:t>
            </a:r>
            <a:r>
              <a:rPr sz="1800" spc="-65" dirty="0">
                <a:latin typeface="Calibri"/>
                <a:cs typeface="Calibri"/>
              </a:rPr>
              <a:t>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30" dirty="0">
                <a:latin typeface="Calibri"/>
                <a:cs typeface="Calibri"/>
              </a:rPr>
              <a:t>PDGF,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VEGF)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1480" y="3273552"/>
            <a:ext cx="8299704" cy="819912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45178" y="4025900"/>
            <a:ext cx="6711950" cy="1177925"/>
          </a:xfrm>
          <a:prstGeom prst="rect">
            <a:avLst/>
          </a:prstGeom>
        </p:spPr>
        <p:txBody>
          <a:bodyPr vert="horz" wrap="square" lIns="0" tIns="2228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5"/>
              </a:spcBef>
            </a:pPr>
            <a:r>
              <a:rPr sz="3600" spc="-30" baseline="1157" dirty="0">
                <a:solidFill>
                  <a:srgbClr val="7F7F7F"/>
                </a:solidFill>
                <a:latin typeface="Calibri"/>
                <a:cs typeface="Calibri"/>
              </a:rPr>
              <a:t>Hypoxia:</a:t>
            </a:r>
            <a:r>
              <a:rPr sz="3600" spc="-209" baseline="1157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7F7F7F"/>
                </a:solidFill>
                <a:latin typeface="Calibri"/>
                <a:cs typeface="Calibri"/>
              </a:rPr>
              <a:t>Low</a:t>
            </a:r>
            <a:r>
              <a:rPr sz="1800" spc="-2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7F7F7F"/>
                </a:solidFill>
                <a:latin typeface="Calibri"/>
                <a:cs typeface="Calibri"/>
              </a:rPr>
              <a:t>oxygen, angiogenesis</a:t>
            </a:r>
            <a:endParaRPr sz="1800">
              <a:latin typeface="Calibri"/>
              <a:cs typeface="Calibri"/>
            </a:endParaRPr>
          </a:p>
          <a:p>
            <a:pPr marL="40640">
              <a:lnSpc>
                <a:spcPct val="100000"/>
              </a:lnSpc>
              <a:spcBef>
                <a:spcPts val="1655"/>
              </a:spcBef>
            </a:pPr>
            <a:r>
              <a:rPr sz="2400" dirty="0">
                <a:solidFill>
                  <a:srgbClr val="7F7F7F"/>
                </a:solidFill>
                <a:latin typeface="Calibri"/>
                <a:cs typeface="Calibri"/>
              </a:rPr>
              <a:t>Dying</a:t>
            </a:r>
            <a:r>
              <a:rPr sz="2400" spc="-6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F7F7F"/>
                </a:solidFill>
                <a:latin typeface="Calibri"/>
                <a:cs typeface="Calibri"/>
              </a:rPr>
              <a:t>tumor</a:t>
            </a:r>
            <a:r>
              <a:rPr sz="2400" spc="-6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F7F7F"/>
                </a:solidFill>
                <a:latin typeface="Calibri"/>
                <a:cs typeface="Calibri"/>
              </a:rPr>
              <a:t>cells:</a:t>
            </a:r>
            <a:r>
              <a:rPr sz="2400" spc="-6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7F7F7F"/>
                </a:solidFill>
                <a:latin typeface="Calibri"/>
                <a:cs typeface="Calibri"/>
              </a:rPr>
              <a:t>apoptosis,</a:t>
            </a:r>
            <a:r>
              <a:rPr sz="180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7F7F7F"/>
                </a:solidFill>
                <a:latin typeface="Calibri"/>
                <a:cs typeface="Calibri"/>
              </a:rPr>
              <a:t>necrosis,</a:t>
            </a:r>
            <a:r>
              <a:rPr sz="1800" spc="-4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7F7F7F"/>
                </a:solidFill>
                <a:latin typeface="Calibri"/>
                <a:cs typeface="Calibri"/>
              </a:rPr>
              <a:t>pyroptosis</a:t>
            </a:r>
            <a:r>
              <a:rPr sz="1800" spc="-4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7F7F7F"/>
                </a:solidFill>
                <a:latin typeface="Calibri"/>
                <a:cs typeface="Calibri"/>
              </a:rPr>
              <a:t>of</a:t>
            </a:r>
            <a:r>
              <a:rPr sz="1800" spc="-3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7F7F7F"/>
                </a:solidFill>
                <a:latin typeface="Calibri"/>
                <a:cs typeface="Calibri"/>
              </a:rPr>
              <a:t>immune</a:t>
            </a:r>
            <a:r>
              <a:rPr sz="1800" spc="-4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7F7F7F"/>
                </a:solidFill>
                <a:latin typeface="Calibri"/>
                <a:cs typeface="Calibri"/>
              </a:rPr>
              <a:t>cells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1295" y="362203"/>
            <a:ext cx="772033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915535" algn="l"/>
              </a:tabLst>
            </a:pPr>
            <a:r>
              <a:rPr sz="2400" spc="-35" dirty="0" smtClean="0"/>
              <a:t>TGF-</a:t>
            </a:r>
            <a:r>
              <a:rPr lang="en-US" sz="2400" spc="-35" dirty="0" smtClean="0"/>
              <a:t>beta</a:t>
            </a:r>
            <a:r>
              <a:rPr sz="2400" spc="-70" dirty="0" smtClean="0">
                <a:latin typeface="Times New Roman"/>
                <a:cs typeface="Times New Roman"/>
              </a:rPr>
              <a:t> </a:t>
            </a:r>
            <a:r>
              <a:rPr sz="2400" dirty="0"/>
              <a:t>produced</a:t>
            </a:r>
            <a:r>
              <a:rPr sz="2400" spc="-114" dirty="0"/>
              <a:t> </a:t>
            </a:r>
            <a:r>
              <a:rPr sz="2400" dirty="0"/>
              <a:t>in</a:t>
            </a:r>
            <a:r>
              <a:rPr sz="2400" spc="-65" dirty="0"/>
              <a:t> </a:t>
            </a:r>
            <a:r>
              <a:rPr sz="2400" dirty="0"/>
              <a:t>TME</a:t>
            </a:r>
            <a:r>
              <a:rPr sz="2400" spc="-55" dirty="0"/>
              <a:t> </a:t>
            </a:r>
            <a:r>
              <a:rPr sz="2400" dirty="0"/>
              <a:t>suppresses</a:t>
            </a:r>
            <a:r>
              <a:rPr sz="2400" spc="-60" dirty="0"/>
              <a:t> </a:t>
            </a:r>
            <a:r>
              <a:rPr sz="2400" spc="-25" dirty="0"/>
              <a:t>NK</a:t>
            </a:r>
            <a:r>
              <a:rPr sz="2400" dirty="0"/>
              <a:t>	activity</a:t>
            </a:r>
            <a:r>
              <a:rPr sz="2400" spc="-70" dirty="0"/>
              <a:t> </a:t>
            </a:r>
            <a:r>
              <a:rPr sz="2400" spc="-10" dirty="0"/>
              <a:t>against</a:t>
            </a:r>
            <a:r>
              <a:rPr sz="2400" spc="-75" dirty="0"/>
              <a:t> </a:t>
            </a:r>
            <a:r>
              <a:rPr sz="2400" spc="-10" dirty="0"/>
              <a:t>tumors</a:t>
            </a:r>
            <a:endParaRPr sz="2400" dirty="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22762" y="1052512"/>
            <a:ext cx="6525895" cy="4615180"/>
            <a:chOff x="1222762" y="1052512"/>
            <a:chExt cx="6525895" cy="46151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34786" y="1052512"/>
              <a:ext cx="3713567" cy="23074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11691" y="3359942"/>
              <a:ext cx="3736662" cy="230743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22762" y="1052512"/>
              <a:ext cx="2809641" cy="459105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242063" y="6655307"/>
            <a:ext cx="282765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"/>
                <a:cs typeface="Arial"/>
              </a:rPr>
              <a:t>Olatz</a:t>
            </a:r>
            <a:r>
              <a:rPr sz="800" spc="1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Zenarruzabeitia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et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al.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Clin</a:t>
            </a:r>
            <a:r>
              <a:rPr sz="800" spc="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Cancer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Res</a:t>
            </a:r>
            <a:r>
              <a:rPr sz="800" spc="1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2017;23:615-</a:t>
            </a:r>
            <a:r>
              <a:rPr sz="800" spc="-25" dirty="0">
                <a:latin typeface="Arial"/>
                <a:cs typeface="Arial"/>
              </a:rPr>
              <a:t>617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8133" rIns="0" bIns="0" rtlCol="0">
            <a:spAutoFit/>
          </a:bodyPr>
          <a:lstStyle/>
          <a:p>
            <a:pPr marL="1115060" marR="5080" indent="-1102995">
              <a:lnSpc>
                <a:spcPct val="100800"/>
              </a:lnSpc>
              <a:spcBef>
                <a:spcPts val="75"/>
              </a:spcBef>
            </a:pPr>
            <a:r>
              <a:rPr sz="2400" dirty="0"/>
              <a:t>Soluble</a:t>
            </a:r>
            <a:r>
              <a:rPr sz="2400" spc="-45" dirty="0"/>
              <a:t> </a:t>
            </a:r>
            <a:r>
              <a:rPr sz="2400" spc="-10" dirty="0"/>
              <a:t>factors,</a:t>
            </a:r>
            <a:r>
              <a:rPr sz="2400" spc="-50" dirty="0"/>
              <a:t> </a:t>
            </a:r>
            <a:r>
              <a:rPr sz="2400" dirty="0"/>
              <a:t>such</a:t>
            </a:r>
            <a:r>
              <a:rPr sz="2400" spc="-50" dirty="0"/>
              <a:t> </a:t>
            </a:r>
            <a:r>
              <a:rPr sz="2400" dirty="0"/>
              <a:t>as</a:t>
            </a:r>
            <a:r>
              <a:rPr sz="2400" spc="-55" dirty="0"/>
              <a:t> </a:t>
            </a:r>
            <a:r>
              <a:rPr sz="2400" dirty="0"/>
              <a:t>chemokines,</a:t>
            </a:r>
            <a:r>
              <a:rPr sz="2400" spc="-45" dirty="0"/>
              <a:t> </a:t>
            </a:r>
            <a:r>
              <a:rPr sz="2400" dirty="0"/>
              <a:t>in</a:t>
            </a:r>
            <a:r>
              <a:rPr sz="2400" spc="-50" dirty="0"/>
              <a:t> </a:t>
            </a:r>
            <a:r>
              <a:rPr sz="2400" dirty="0"/>
              <a:t>the</a:t>
            </a:r>
            <a:r>
              <a:rPr sz="2400" spc="-45" dirty="0"/>
              <a:t> </a:t>
            </a:r>
            <a:r>
              <a:rPr sz="2400" dirty="0"/>
              <a:t>tumor</a:t>
            </a:r>
            <a:r>
              <a:rPr sz="2400" spc="-50" dirty="0"/>
              <a:t> </a:t>
            </a:r>
            <a:r>
              <a:rPr sz="2400" spc="-10" dirty="0"/>
              <a:t>microenvironment </a:t>
            </a:r>
            <a:r>
              <a:rPr sz="2400" dirty="0"/>
              <a:t>induce</a:t>
            </a:r>
            <a:r>
              <a:rPr sz="2400" spc="-55" dirty="0"/>
              <a:t> </a:t>
            </a:r>
            <a:r>
              <a:rPr sz="2400" dirty="0"/>
              <a:t>EMT</a:t>
            </a:r>
            <a:r>
              <a:rPr sz="2400" spc="-50" dirty="0"/>
              <a:t> </a:t>
            </a:r>
            <a:r>
              <a:rPr sz="2400" dirty="0"/>
              <a:t>and</a:t>
            </a:r>
            <a:r>
              <a:rPr sz="2400" spc="-55" dirty="0"/>
              <a:t> </a:t>
            </a:r>
            <a:r>
              <a:rPr sz="2400" dirty="0"/>
              <a:t>can</a:t>
            </a:r>
            <a:r>
              <a:rPr sz="2400" spc="-55" dirty="0"/>
              <a:t> </a:t>
            </a:r>
            <a:r>
              <a:rPr sz="2400" dirty="0"/>
              <a:t>enable</a:t>
            </a:r>
            <a:r>
              <a:rPr sz="2400" spc="-50" dirty="0"/>
              <a:t> </a:t>
            </a:r>
            <a:r>
              <a:rPr sz="2400" dirty="0"/>
              <a:t>site</a:t>
            </a:r>
            <a:r>
              <a:rPr sz="2400" spc="-50" dirty="0"/>
              <a:t> </a:t>
            </a:r>
            <a:r>
              <a:rPr sz="2400" dirty="0"/>
              <a:t>specific</a:t>
            </a:r>
            <a:r>
              <a:rPr sz="2400" spc="-60" dirty="0"/>
              <a:t> </a:t>
            </a:r>
            <a:r>
              <a:rPr sz="2400" spc="-10" dirty="0"/>
              <a:t>metastasis</a:t>
            </a:r>
            <a:endParaRPr sz="2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800" y="1333966"/>
            <a:ext cx="6034469" cy="525123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422213" y="6585204"/>
            <a:ext cx="15125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Calibri"/>
                <a:cs typeface="Calibri"/>
              </a:rPr>
              <a:t>Content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created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by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Ramesh</a:t>
            </a:r>
            <a:r>
              <a:rPr sz="8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K</a:t>
            </a:r>
            <a:r>
              <a:rPr sz="800" u="sng" spc="-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 Ganju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00990" rIns="0" bIns="0" rtlCol="0">
            <a:spAutoFit/>
          </a:bodyPr>
          <a:lstStyle/>
          <a:p>
            <a:pPr marL="2261870" marR="5080" indent="-1975485">
              <a:lnSpc>
                <a:spcPts val="3410"/>
              </a:lnSpc>
              <a:spcBef>
                <a:spcPts val="570"/>
              </a:spcBef>
            </a:pPr>
            <a:r>
              <a:rPr spc="-85" dirty="0"/>
              <a:t>Characteristics</a:t>
            </a:r>
            <a:r>
              <a:rPr spc="-140" dirty="0"/>
              <a:t> </a:t>
            </a:r>
            <a:r>
              <a:rPr spc="-30" dirty="0"/>
              <a:t>of</a:t>
            </a:r>
            <a:r>
              <a:rPr spc="-130" dirty="0"/>
              <a:t> </a:t>
            </a:r>
            <a:r>
              <a:rPr spc="-85" dirty="0"/>
              <a:t>Different</a:t>
            </a:r>
            <a:r>
              <a:rPr spc="-135" dirty="0"/>
              <a:t> </a:t>
            </a:r>
            <a:r>
              <a:rPr spc="-80" dirty="0"/>
              <a:t>Regions</a:t>
            </a:r>
            <a:r>
              <a:rPr spc="-140" dirty="0"/>
              <a:t> </a:t>
            </a:r>
            <a:r>
              <a:rPr spc="-30" dirty="0"/>
              <a:t>of</a:t>
            </a:r>
            <a:r>
              <a:rPr spc="-130" dirty="0"/>
              <a:t> </a:t>
            </a:r>
            <a:r>
              <a:rPr spc="-25" dirty="0"/>
              <a:t>the </a:t>
            </a:r>
            <a:r>
              <a:rPr spc="-80" dirty="0"/>
              <a:t>Heterogeneous</a:t>
            </a:r>
            <a:r>
              <a:rPr spc="-155" dirty="0"/>
              <a:t> </a:t>
            </a:r>
            <a:r>
              <a:rPr spc="-25" dirty="0"/>
              <a:t>TME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0875" y="1295400"/>
            <a:ext cx="7772400" cy="27584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28600" y="4648200"/>
            <a:ext cx="8915400" cy="15611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814"/>
              </a:lnSpc>
              <a:spcBef>
                <a:spcPts val="100"/>
              </a:spcBef>
            </a:pPr>
            <a:r>
              <a:rPr sz="2000" b="1" spc="-55" dirty="0">
                <a:latin typeface="Arial"/>
                <a:cs typeface="Arial"/>
              </a:rPr>
              <a:t>Several</a:t>
            </a:r>
            <a:r>
              <a:rPr b="1" spc="-60" dirty="0">
                <a:latin typeface="Arial"/>
                <a:cs typeface="Arial"/>
              </a:rPr>
              <a:t> </a:t>
            </a:r>
            <a:r>
              <a:rPr sz="2000" b="1" spc="-55" dirty="0">
                <a:latin typeface="Arial"/>
                <a:cs typeface="Arial"/>
              </a:rPr>
              <a:t>factors</a:t>
            </a:r>
            <a:r>
              <a:rPr b="1" spc="-70" dirty="0">
                <a:latin typeface="Arial"/>
                <a:cs typeface="Arial"/>
              </a:rPr>
              <a:t> </a:t>
            </a:r>
            <a:r>
              <a:rPr sz="2000" b="1" spc="-55" dirty="0">
                <a:latin typeface="Arial"/>
                <a:cs typeface="Arial"/>
              </a:rPr>
              <a:t>contribute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spc="-30" dirty="0">
                <a:latin typeface="Arial"/>
                <a:cs typeface="Arial"/>
              </a:rPr>
              <a:t>to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spc="-40" dirty="0">
                <a:latin typeface="Arial"/>
                <a:cs typeface="Arial"/>
              </a:rPr>
              <a:t>the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spc="-55" dirty="0">
                <a:latin typeface="Arial"/>
                <a:cs typeface="Arial"/>
              </a:rPr>
              <a:t>heterogeneity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spc="-35" dirty="0">
                <a:latin typeface="Arial"/>
                <a:cs typeface="Arial"/>
              </a:rPr>
              <a:t>of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-50" dirty="0">
                <a:latin typeface="Arial"/>
                <a:cs typeface="Arial"/>
              </a:rPr>
              <a:t>blood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spc="-45" dirty="0" smtClean="0">
                <a:latin typeface="Arial"/>
                <a:cs typeface="Arial"/>
              </a:rPr>
              <a:t>flow</a:t>
            </a:r>
            <a:r>
              <a:rPr sz="2000" b="1" spc="-60" dirty="0" smtClean="0">
                <a:latin typeface="Arial"/>
                <a:cs typeface="Arial"/>
              </a:rPr>
              <a:t> </a:t>
            </a:r>
            <a:r>
              <a:rPr sz="2000" b="1" spc="-30" dirty="0">
                <a:latin typeface="Arial"/>
                <a:cs typeface="Arial"/>
              </a:rPr>
              <a:t>in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spc="-40" dirty="0">
                <a:latin typeface="Arial"/>
                <a:cs typeface="Arial"/>
              </a:rPr>
              <a:t>the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TME</a:t>
            </a:r>
            <a:endParaRPr sz="2000" dirty="0">
              <a:latin typeface="Arial"/>
              <a:cs typeface="Arial"/>
            </a:endParaRPr>
          </a:p>
          <a:p>
            <a:pPr marL="189230" indent="-176530">
              <a:lnSpc>
                <a:spcPts val="1645"/>
              </a:lnSpc>
              <a:buChar char="•"/>
              <a:tabLst>
                <a:tab pos="189230" algn="l"/>
              </a:tabLst>
            </a:pPr>
            <a:r>
              <a:rPr spc="-60" dirty="0">
                <a:latin typeface="Arial"/>
                <a:cs typeface="Arial"/>
              </a:rPr>
              <a:t>Imbalance</a:t>
            </a:r>
            <a:r>
              <a:rPr spc="-40" dirty="0">
                <a:latin typeface="Arial"/>
                <a:cs typeface="Arial"/>
              </a:rPr>
              <a:t> </a:t>
            </a:r>
            <a:r>
              <a:rPr spc="-55" dirty="0">
                <a:latin typeface="Arial"/>
                <a:cs typeface="Arial"/>
              </a:rPr>
              <a:t>between</a:t>
            </a:r>
            <a:r>
              <a:rPr spc="-40" dirty="0">
                <a:latin typeface="Arial"/>
                <a:cs typeface="Arial"/>
              </a:rPr>
              <a:t> </a:t>
            </a:r>
            <a:r>
              <a:rPr spc="-60" dirty="0">
                <a:latin typeface="Arial"/>
                <a:cs typeface="Arial"/>
              </a:rPr>
              <a:t>proangiogenic</a:t>
            </a:r>
            <a:r>
              <a:rPr spc="-40" dirty="0">
                <a:latin typeface="Arial"/>
                <a:cs typeface="Arial"/>
              </a:rPr>
              <a:t> </a:t>
            </a:r>
            <a:r>
              <a:rPr spc="-50" dirty="0">
                <a:latin typeface="Arial"/>
                <a:cs typeface="Arial"/>
              </a:rPr>
              <a:t>and</a:t>
            </a:r>
            <a:r>
              <a:rPr spc="-35" dirty="0">
                <a:latin typeface="Arial"/>
                <a:cs typeface="Arial"/>
              </a:rPr>
              <a:t> </a:t>
            </a:r>
            <a:r>
              <a:rPr spc="-60" dirty="0">
                <a:latin typeface="Arial"/>
                <a:cs typeface="Arial"/>
              </a:rPr>
              <a:t>antiangiogenic</a:t>
            </a:r>
            <a:r>
              <a:rPr spc="-4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molecules</a:t>
            </a:r>
            <a:endParaRPr dirty="0">
              <a:latin typeface="Arial"/>
              <a:cs typeface="Arial"/>
            </a:endParaRPr>
          </a:p>
          <a:p>
            <a:pPr marL="189230" indent="-176530">
              <a:lnSpc>
                <a:spcPts val="1645"/>
              </a:lnSpc>
              <a:buChar char="•"/>
              <a:tabLst>
                <a:tab pos="189230" algn="l"/>
              </a:tabLst>
            </a:pPr>
            <a:r>
              <a:rPr spc="-55" dirty="0">
                <a:latin typeface="Arial"/>
                <a:cs typeface="Arial"/>
              </a:rPr>
              <a:t>Solid</a:t>
            </a:r>
            <a:r>
              <a:rPr spc="-60" dirty="0">
                <a:latin typeface="Arial"/>
                <a:cs typeface="Arial"/>
              </a:rPr>
              <a:t> </a:t>
            </a:r>
            <a:r>
              <a:rPr spc="-55" dirty="0">
                <a:latin typeface="Arial"/>
                <a:cs typeface="Arial"/>
              </a:rPr>
              <a:t>stress</a:t>
            </a:r>
            <a:r>
              <a:rPr spc="-60" dirty="0">
                <a:latin typeface="Arial"/>
                <a:cs typeface="Arial"/>
              </a:rPr>
              <a:t> (vessel</a:t>
            </a:r>
            <a:r>
              <a:rPr spc="-55" dirty="0">
                <a:latin typeface="Arial"/>
                <a:cs typeface="Arial"/>
              </a:rPr>
              <a:t> </a:t>
            </a:r>
            <a:r>
              <a:rPr spc="-60" dirty="0">
                <a:latin typeface="Arial"/>
                <a:cs typeface="Arial"/>
              </a:rPr>
              <a:t>compression)</a:t>
            </a:r>
            <a:r>
              <a:rPr spc="-55" dirty="0">
                <a:latin typeface="Arial"/>
                <a:cs typeface="Arial"/>
              </a:rPr>
              <a:t> </a:t>
            </a:r>
            <a:r>
              <a:rPr spc="-60" dirty="0">
                <a:latin typeface="Arial"/>
                <a:cs typeface="Arial"/>
              </a:rPr>
              <a:t>generated </a:t>
            </a:r>
            <a:r>
              <a:rPr spc="-35" dirty="0">
                <a:latin typeface="Arial"/>
                <a:cs typeface="Arial"/>
              </a:rPr>
              <a:t>by</a:t>
            </a:r>
            <a:r>
              <a:rPr spc="-60" dirty="0">
                <a:latin typeface="Arial"/>
                <a:cs typeface="Arial"/>
              </a:rPr>
              <a:t> proliferating</a:t>
            </a:r>
            <a:r>
              <a:rPr spc="-55" dirty="0">
                <a:latin typeface="Arial"/>
                <a:cs typeface="Arial"/>
              </a:rPr>
              <a:t> tumor cells</a:t>
            </a:r>
            <a:r>
              <a:rPr spc="-65" dirty="0">
                <a:latin typeface="Arial"/>
                <a:cs typeface="Arial"/>
              </a:rPr>
              <a:t> </a:t>
            </a:r>
            <a:r>
              <a:rPr spc="-50" dirty="0">
                <a:latin typeface="Arial"/>
                <a:cs typeface="Arial"/>
              </a:rPr>
              <a:t>and</a:t>
            </a:r>
            <a:r>
              <a:rPr spc="-55" dirty="0">
                <a:latin typeface="Arial"/>
                <a:cs typeface="Arial"/>
              </a:rPr>
              <a:t> matrix</a:t>
            </a:r>
            <a:r>
              <a:rPr spc="-6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production</a:t>
            </a:r>
            <a:endParaRPr dirty="0">
              <a:latin typeface="Arial"/>
              <a:cs typeface="Arial"/>
            </a:endParaRPr>
          </a:p>
          <a:p>
            <a:pPr marL="12700" marR="5080">
              <a:lnSpc>
                <a:spcPct val="92000"/>
              </a:lnSpc>
              <a:spcBef>
                <a:spcPts val="1535"/>
              </a:spcBef>
            </a:pPr>
            <a:r>
              <a:rPr spc="-60" dirty="0" smtClean="0">
                <a:latin typeface="Arial"/>
                <a:cs typeface="Arial"/>
              </a:rPr>
              <a:t>Heterogeneity</a:t>
            </a:r>
            <a:r>
              <a:rPr spc="-70" dirty="0" smtClean="0">
                <a:latin typeface="Arial"/>
                <a:cs typeface="Arial"/>
              </a:rPr>
              <a:t> </a:t>
            </a:r>
            <a:r>
              <a:rPr spc="-35" dirty="0">
                <a:latin typeface="Arial"/>
                <a:cs typeface="Arial"/>
              </a:rPr>
              <a:t>of</a:t>
            </a:r>
            <a:r>
              <a:rPr spc="-70" dirty="0">
                <a:latin typeface="Arial"/>
                <a:cs typeface="Arial"/>
              </a:rPr>
              <a:t> </a:t>
            </a:r>
            <a:r>
              <a:rPr spc="-55" dirty="0">
                <a:latin typeface="Arial"/>
                <a:cs typeface="Arial"/>
              </a:rPr>
              <a:t>blood</a:t>
            </a:r>
            <a:r>
              <a:rPr spc="-65" dirty="0">
                <a:latin typeface="Arial"/>
                <a:cs typeface="Arial"/>
              </a:rPr>
              <a:t> </a:t>
            </a:r>
            <a:r>
              <a:rPr spc="-35" dirty="0">
                <a:latin typeface="Arial"/>
                <a:cs typeface="Arial"/>
              </a:rPr>
              <a:t>flow</a:t>
            </a:r>
            <a:r>
              <a:rPr spc="-60" dirty="0">
                <a:latin typeface="Arial"/>
                <a:cs typeface="Arial"/>
              </a:rPr>
              <a:t> </a:t>
            </a:r>
            <a:r>
              <a:rPr spc="-60" dirty="0">
                <a:solidFill>
                  <a:srgbClr val="0070C0"/>
                </a:solidFill>
                <a:latin typeface="Arial"/>
                <a:cs typeface="Arial"/>
              </a:rPr>
              <a:t>contributes</a:t>
            </a:r>
            <a:r>
              <a:rPr spc="-6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pc="-35" dirty="0">
                <a:solidFill>
                  <a:srgbClr val="0070C0"/>
                </a:solidFill>
                <a:latin typeface="Arial"/>
                <a:cs typeface="Arial"/>
              </a:rPr>
              <a:t>to</a:t>
            </a:r>
            <a:r>
              <a:rPr spc="-6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pc="-55" dirty="0">
                <a:solidFill>
                  <a:srgbClr val="0070C0"/>
                </a:solidFill>
                <a:latin typeface="Arial"/>
                <a:cs typeface="Arial"/>
              </a:rPr>
              <a:t>acute</a:t>
            </a:r>
            <a:r>
              <a:rPr spc="-7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pc="-50" dirty="0">
                <a:solidFill>
                  <a:srgbClr val="0070C0"/>
                </a:solidFill>
                <a:latin typeface="Arial"/>
                <a:cs typeface="Arial"/>
              </a:rPr>
              <a:t>and</a:t>
            </a:r>
            <a:r>
              <a:rPr spc="-6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pc="-55" dirty="0">
                <a:solidFill>
                  <a:srgbClr val="0070C0"/>
                </a:solidFill>
                <a:latin typeface="Arial"/>
                <a:cs typeface="Arial"/>
              </a:rPr>
              <a:t>chronic</a:t>
            </a:r>
            <a:r>
              <a:rPr spc="-6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pc="-55" dirty="0">
                <a:solidFill>
                  <a:srgbClr val="0070C0"/>
                </a:solidFill>
                <a:latin typeface="Arial"/>
                <a:cs typeface="Arial"/>
              </a:rPr>
              <a:t>hypoxia</a:t>
            </a:r>
            <a:r>
              <a:rPr spc="-6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0070C0"/>
                </a:solidFill>
                <a:latin typeface="Arial"/>
                <a:cs typeface="Arial"/>
              </a:rPr>
              <a:t>in</a:t>
            </a:r>
            <a:r>
              <a:rPr spc="-6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pc="-55" dirty="0">
                <a:solidFill>
                  <a:srgbClr val="0070C0"/>
                </a:solidFill>
                <a:latin typeface="Arial"/>
                <a:cs typeface="Arial"/>
              </a:rPr>
              <a:t>tumors</a:t>
            </a:r>
            <a:r>
              <a:rPr spc="-55" dirty="0">
                <a:latin typeface="Arial"/>
                <a:cs typeface="Arial"/>
              </a:rPr>
              <a:t>,</a:t>
            </a:r>
            <a:r>
              <a:rPr spc="-70" dirty="0">
                <a:latin typeface="Arial"/>
                <a:cs typeface="Arial"/>
              </a:rPr>
              <a:t> </a:t>
            </a:r>
            <a:r>
              <a:rPr spc="-55" dirty="0">
                <a:latin typeface="Arial"/>
                <a:cs typeface="Arial"/>
              </a:rPr>
              <a:t>which</a:t>
            </a:r>
            <a:r>
              <a:rPr spc="-70" dirty="0">
                <a:latin typeface="Arial"/>
                <a:cs typeface="Arial"/>
              </a:rPr>
              <a:t> </a:t>
            </a:r>
            <a:r>
              <a:rPr spc="-40" dirty="0">
                <a:latin typeface="Arial"/>
                <a:cs typeface="Arial"/>
              </a:rPr>
              <a:t>is</a:t>
            </a:r>
            <a:r>
              <a:rPr spc="-6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a</a:t>
            </a:r>
            <a:r>
              <a:rPr spc="-6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major </a:t>
            </a:r>
            <a:r>
              <a:rPr spc="-60" dirty="0">
                <a:latin typeface="Arial"/>
                <a:cs typeface="Arial"/>
              </a:rPr>
              <a:t>cause</a:t>
            </a:r>
            <a:r>
              <a:rPr spc="-55" dirty="0">
                <a:latin typeface="Arial"/>
                <a:cs typeface="Arial"/>
              </a:rPr>
              <a:t> </a:t>
            </a:r>
            <a:r>
              <a:rPr spc="-35" dirty="0">
                <a:latin typeface="Arial"/>
                <a:cs typeface="Arial"/>
              </a:rPr>
              <a:t>of</a:t>
            </a:r>
            <a:r>
              <a:rPr spc="-60" dirty="0">
                <a:latin typeface="Arial"/>
                <a:cs typeface="Arial"/>
              </a:rPr>
              <a:t> resistance</a:t>
            </a:r>
            <a:r>
              <a:rPr spc="-55" dirty="0">
                <a:latin typeface="Arial"/>
                <a:cs typeface="Arial"/>
              </a:rPr>
              <a:t> </a:t>
            </a:r>
            <a:r>
              <a:rPr spc="-35" dirty="0">
                <a:latin typeface="Arial"/>
                <a:cs typeface="Arial"/>
              </a:rPr>
              <a:t>to</a:t>
            </a:r>
            <a:r>
              <a:rPr spc="-50" dirty="0">
                <a:latin typeface="Arial"/>
                <a:cs typeface="Arial"/>
              </a:rPr>
              <a:t> </a:t>
            </a:r>
            <a:r>
              <a:rPr spc="-60" dirty="0">
                <a:latin typeface="Arial"/>
                <a:cs typeface="Arial"/>
              </a:rPr>
              <a:t>radiation</a:t>
            </a:r>
            <a:r>
              <a:rPr spc="-55" dirty="0">
                <a:latin typeface="Arial"/>
                <a:cs typeface="Arial"/>
              </a:rPr>
              <a:t> </a:t>
            </a:r>
            <a:r>
              <a:rPr spc="-50" dirty="0">
                <a:latin typeface="Arial"/>
                <a:cs typeface="Arial"/>
              </a:rPr>
              <a:t>and</a:t>
            </a:r>
            <a:r>
              <a:rPr spc="-55" dirty="0">
                <a:latin typeface="Arial"/>
                <a:cs typeface="Arial"/>
              </a:rPr>
              <a:t> other </a:t>
            </a:r>
            <a:r>
              <a:rPr spc="-60" dirty="0">
                <a:latin typeface="Arial"/>
                <a:cs typeface="Arial"/>
              </a:rPr>
              <a:t>therapies.</a:t>
            </a:r>
            <a:r>
              <a:rPr spc="-55" dirty="0">
                <a:latin typeface="Arial"/>
                <a:cs typeface="Arial"/>
              </a:rPr>
              <a:t> </a:t>
            </a:r>
            <a:endParaRPr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4053840"/>
            <a:ext cx="8023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spc="-60" dirty="0" smtClean="0">
                <a:solidFill>
                  <a:srgbClr val="FF0000"/>
                </a:solidFill>
                <a:latin typeface="Arial"/>
                <a:cs typeface="Arial"/>
              </a:rPr>
              <a:t>Heterogeneity</a:t>
            </a:r>
            <a:r>
              <a:rPr lang="en-US" sz="1800" spc="-7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800" spc="-35" dirty="0" smtClean="0">
                <a:solidFill>
                  <a:srgbClr val="FF0000"/>
                </a:solidFill>
                <a:latin typeface="Arial"/>
                <a:cs typeface="Arial"/>
              </a:rPr>
              <a:t>of</a:t>
            </a:r>
            <a:r>
              <a:rPr lang="en-US" sz="1800" spc="-7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800" spc="-55" dirty="0" smtClean="0">
                <a:solidFill>
                  <a:srgbClr val="FF0000"/>
                </a:solidFill>
                <a:latin typeface="Arial"/>
                <a:cs typeface="Arial"/>
              </a:rPr>
              <a:t>blood</a:t>
            </a:r>
            <a:r>
              <a:rPr lang="en-US" sz="1800" spc="-6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800" spc="-35" dirty="0" smtClean="0">
                <a:solidFill>
                  <a:srgbClr val="FF0000"/>
                </a:solidFill>
                <a:latin typeface="Arial"/>
                <a:cs typeface="Arial"/>
              </a:rPr>
              <a:t>flow</a:t>
            </a:r>
            <a:r>
              <a:rPr lang="en-US" sz="1800" spc="-60" dirty="0" smtClean="0">
                <a:solidFill>
                  <a:srgbClr val="FF0000"/>
                </a:solidFill>
                <a:latin typeface="Arial"/>
                <a:cs typeface="Arial"/>
              </a:rPr>
              <a:t> contributes</a:t>
            </a:r>
            <a:r>
              <a:rPr lang="en-US" sz="1800" spc="-6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800" spc="-35" dirty="0" smtClean="0">
                <a:solidFill>
                  <a:srgbClr val="FF0000"/>
                </a:solidFill>
                <a:latin typeface="Arial"/>
                <a:cs typeface="Arial"/>
              </a:rPr>
              <a:t>to</a:t>
            </a:r>
            <a:r>
              <a:rPr lang="en-US" sz="1800" spc="-6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800" spc="-55" dirty="0" smtClean="0">
                <a:solidFill>
                  <a:srgbClr val="FF0000"/>
                </a:solidFill>
                <a:latin typeface="Arial"/>
                <a:cs typeface="Arial"/>
              </a:rPr>
              <a:t>acute</a:t>
            </a:r>
            <a:r>
              <a:rPr lang="en-US" sz="1800" spc="-7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800" spc="-50" dirty="0" smtClean="0">
                <a:solidFill>
                  <a:srgbClr val="FF0000"/>
                </a:solidFill>
                <a:latin typeface="Arial"/>
                <a:cs typeface="Arial"/>
              </a:rPr>
              <a:t>and</a:t>
            </a:r>
            <a:r>
              <a:rPr lang="en-US" sz="1800" spc="-6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800" spc="-55" dirty="0" smtClean="0">
                <a:solidFill>
                  <a:srgbClr val="FF0000"/>
                </a:solidFill>
                <a:latin typeface="Arial"/>
                <a:cs typeface="Arial"/>
              </a:rPr>
              <a:t>chronic</a:t>
            </a:r>
            <a:r>
              <a:rPr lang="en-US" sz="1800" spc="-6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800" spc="-55" dirty="0" smtClean="0">
                <a:solidFill>
                  <a:srgbClr val="FF0000"/>
                </a:solidFill>
                <a:latin typeface="Arial"/>
                <a:cs typeface="Arial"/>
              </a:rPr>
              <a:t>hypoxia</a:t>
            </a:r>
            <a:r>
              <a:rPr lang="en-US" sz="1800" spc="-6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800" spc="-40" dirty="0" smtClean="0">
                <a:solidFill>
                  <a:srgbClr val="FF0000"/>
                </a:solidFill>
                <a:latin typeface="Arial"/>
                <a:cs typeface="Arial"/>
              </a:rPr>
              <a:t>in</a:t>
            </a:r>
            <a:r>
              <a:rPr lang="en-US" sz="1800" spc="-6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800" spc="-55" dirty="0" smtClean="0">
                <a:solidFill>
                  <a:srgbClr val="FF0000"/>
                </a:solidFill>
                <a:latin typeface="Arial"/>
                <a:cs typeface="Arial"/>
              </a:rPr>
              <a:t>tumors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object 2"/>
          <p:cNvSpPr txBox="1">
            <a:spLocks/>
          </p:cNvSpPr>
          <p:nvPr/>
        </p:nvSpPr>
        <p:spPr>
          <a:xfrm>
            <a:off x="219710" y="6243347"/>
            <a:ext cx="820356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00" b="1" i="0">
                <a:solidFill>
                  <a:schemeClr val="hlink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2400" spc="-100" dirty="0" smtClean="0">
                <a:solidFill>
                  <a:srgbClr val="0070C0"/>
                </a:solidFill>
              </a:rPr>
              <a:t>Hypoxia</a:t>
            </a:r>
            <a:r>
              <a:rPr lang="en-US" sz="2400" spc="-175" dirty="0" smtClean="0">
                <a:solidFill>
                  <a:srgbClr val="0070C0"/>
                </a:solidFill>
              </a:rPr>
              <a:t> </a:t>
            </a:r>
            <a:r>
              <a:rPr lang="en-US" sz="2400" spc="-105" dirty="0" smtClean="0">
                <a:solidFill>
                  <a:srgbClr val="0070C0"/>
                </a:solidFill>
              </a:rPr>
              <a:t>Drives</a:t>
            </a:r>
            <a:r>
              <a:rPr lang="en-US" sz="2400" spc="-175" dirty="0" smtClean="0">
                <a:solidFill>
                  <a:srgbClr val="0070C0"/>
                </a:solidFill>
              </a:rPr>
              <a:t> </a:t>
            </a:r>
            <a:r>
              <a:rPr lang="en-US" sz="2400" spc="-95" dirty="0" smtClean="0">
                <a:solidFill>
                  <a:srgbClr val="0070C0"/>
                </a:solidFill>
              </a:rPr>
              <a:t>Tumor</a:t>
            </a:r>
            <a:r>
              <a:rPr lang="en-US" sz="2400" spc="-170" dirty="0" smtClean="0">
                <a:solidFill>
                  <a:srgbClr val="0070C0"/>
                </a:solidFill>
              </a:rPr>
              <a:t> </a:t>
            </a:r>
            <a:r>
              <a:rPr lang="en-US" sz="2400" spc="-90" dirty="0" smtClean="0">
                <a:solidFill>
                  <a:srgbClr val="0070C0"/>
                </a:solidFill>
              </a:rPr>
              <a:t>Progression/Metastasis !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79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bject 2"/>
          <p:cNvSpPr txBox="1">
            <a:spLocks/>
          </p:cNvSpPr>
          <p:nvPr/>
        </p:nvSpPr>
        <p:spPr>
          <a:xfrm>
            <a:off x="1007078" y="99314"/>
            <a:ext cx="813692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pc="-65" smtClean="0"/>
              <a:t>OVERALL- The</a:t>
            </a:r>
            <a:r>
              <a:rPr lang="en-US" spc="-155" smtClean="0"/>
              <a:t> </a:t>
            </a:r>
            <a:r>
              <a:rPr lang="en-US" spc="-75" smtClean="0"/>
              <a:t>TME</a:t>
            </a:r>
            <a:r>
              <a:rPr lang="en-US" spc="-140" smtClean="0"/>
              <a:t> </a:t>
            </a:r>
            <a:r>
              <a:rPr lang="en-US" spc="-80" smtClean="0">
                <a:solidFill>
                  <a:srgbClr val="FF0000"/>
                </a:solidFill>
              </a:rPr>
              <a:t>Initiates</a:t>
            </a:r>
            <a:r>
              <a:rPr lang="en-US" spc="-150" smtClean="0">
                <a:solidFill>
                  <a:srgbClr val="FF0000"/>
                </a:solidFill>
              </a:rPr>
              <a:t> </a:t>
            </a:r>
            <a:r>
              <a:rPr lang="en-US" spc="-60" smtClean="0"/>
              <a:t>the</a:t>
            </a:r>
            <a:r>
              <a:rPr lang="en-US" spc="-150" smtClean="0"/>
              <a:t> </a:t>
            </a:r>
            <a:r>
              <a:rPr lang="en-US" spc="-80" smtClean="0"/>
              <a:t>Metastatic</a:t>
            </a:r>
            <a:r>
              <a:rPr lang="en-US" spc="-155" smtClean="0"/>
              <a:t> </a:t>
            </a:r>
            <a:r>
              <a:rPr lang="en-US" spc="-50" smtClean="0"/>
              <a:t>Cascade</a:t>
            </a:r>
            <a:endParaRPr lang="en-US" spc="-50" dirty="0"/>
          </a:p>
        </p:txBody>
      </p:sp>
      <p:pic>
        <p:nvPicPr>
          <p:cNvPr id="7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7376" y="683006"/>
            <a:ext cx="7490087" cy="5528729"/>
          </a:xfrm>
          <a:prstGeom prst="rect">
            <a:avLst/>
          </a:prstGeom>
        </p:spPr>
      </p:pic>
      <p:sp>
        <p:nvSpPr>
          <p:cNvPr id="8" name="object 4"/>
          <p:cNvSpPr txBox="1"/>
          <p:nvPr/>
        </p:nvSpPr>
        <p:spPr>
          <a:xfrm>
            <a:off x="1307376" y="683006"/>
            <a:ext cx="2266186" cy="155575"/>
          </a:xfrm>
          <a:prstGeom prst="rect">
            <a:avLst/>
          </a:prstGeom>
          <a:solidFill>
            <a:srgbClr val="FBF1CC"/>
          </a:solidFill>
        </p:spPr>
        <p:txBody>
          <a:bodyPr vert="horz" wrap="square" lIns="0" tIns="0" rIns="0" bIns="0" rtlCol="0">
            <a:spAutoFit/>
          </a:bodyPr>
          <a:lstStyle/>
          <a:p>
            <a:pPr marL="73025">
              <a:lnSpc>
                <a:spcPts val="1225"/>
              </a:lnSpc>
            </a:pPr>
            <a:r>
              <a:rPr sz="1400" b="1" spc="-55" dirty="0">
                <a:latin typeface="Arial"/>
                <a:cs typeface="Arial"/>
              </a:rPr>
              <a:t>Primary</a:t>
            </a:r>
            <a:r>
              <a:rPr sz="1400" b="1" spc="-7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neoplasm/tumor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10"/>
          <p:cNvSpPr txBox="1"/>
          <p:nvPr/>
        </p:nvSpPr>
        <p:spPr>
          <a:xfrm>
            <a:off x="430022" y="6246619"/>
            <a:ext cx="7934387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65"/>
              </a:lnSpc>
            </a:pPr>
            <a:r>
              <a:rPr sz="1200" spc="-50" dirty="0">
                <a:latin typeface="Arial"/>
                <a:cs typeface="Arial"/>
              </a:rPr>
              <a:t>Sources: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50" dirty="0">
                <a:latin typeface="Arial"/>
                <a:cs typeface="Arial"/>
              </a:rPr>
              <a:t>Niederhuber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JE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et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al.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i="1" spc="-50" dirty="0">
                <a:latin typeface="Arial"/>
                <a:cs typeface="Arial"/>
              </a:rPr>
              <a:t>Abeloff’s</a:t>
            </a:r>
            <a:r>
              <a:rPr sz="1200" i="1" spc="-45" dirty="0">
                <a:latin typeface="Arial"/>
                <a:cs typeface="Arial"/>
              </a:rPr>
              <a:t> Clinical</a:t>
            </a:r>
            <a:r>
              <a:rPr sz="1200" i="1" spc="-50" dirty="0">
                <a:latin typeface="Arial"/>
                <a:cs typeface="Arial"/>
              </a:rPr>
              <a:t> Oncology</a:t>
            </a:r>
            <a:r>
              <a:rPr sz="1200" i="1" spc="-40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2020;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Fares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J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et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al.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i="1" spc="-45" dirty="0">
                <a:latin typeface="Arial"/>
                <a:cs typeface="Arial"/>
              </a:rPr>
              <a:t>Signal</a:t>
            </a:r>
            <a:r>
              <a:rPr sz="1200" i="1" spc="-70" dirty="0">
                <a:latin typeface="Arial"/>
                <a:cs typeface="Arial"/>
              </a:rPr>
              <a:t> </a:t>
            </a:r>
            <a:r>
              <a:rPr sz="1200" i="1" spc="-55" dirty="0">
                <a:latin typeface="Arial"/>
                <a:cs typeface="Arial"/>
              </a:rPr>
              <a:t>Transduct</a:t>
            </a:r>
            <a:r>
              <a:rPr sz="1200" i="1" spc="-70" dirty="0">
                <a:latin typeface="Arial"/>
                <a:cs typeface="Arial"/>
              </a:rPr>
              <a:t> Target</a:t>
            </a:r>
            <a:r>
              <a:rPr sz="1200" i="1" spc="-65" dirty="0">
                <a:latin typeface="Arial"/>
                <a:cs typeface="Arial"/>
              </a:rPr>
              <a:t> </a:t>
            </a:r>
            <a:r>
              <a:rPr sz="1200" i="1" spc="-40" dirty="0">
                <a:latin typeface="Arial"/>
                <a:cs typeface="Arial"/>
              </a:rPr>
              <a:t>Ther</a:t>
            </a:r>
            <a:r>
              <a:rPr sz="1200" spc="-40" dirty="0">
                <a:latin typeface="Arial"/>
                <a:cs typeface="Arial"/>
              </a:rPr>
              <a:t>.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(5)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2020.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5"/>
          <p:cNvSpPr txBox="1"/>
          <p:nvPr/>
        </p:nvSpPr>
        <p:spPr>
          <a:xfrm>
            <a:off x="1307376" y="6040742"/>
            <a:ext cx="1280888" cy="179536"/>
          </a:xfrm>
          <a:prstGeom prst="rect">
            <a:avLst/>
          </a:prstGeom>
          <a:solidFill>
            <a:srgbClr val="DEEEF7"/>
          </a:solidFill>
        </p:spPr>
        <p:txBody>
          <a:bodyPr vert="horz" wrap="square" lIns="0" tIns="0" rIns="0" bIns="0" rtlCol="0">
            <a:spAutoFit/>
          </a:bodyPr>
          <a:lstStyle/>
          <a:p>
            <a:pPr marL="73025">
              <a:lnSpc>
                <a:spcPts val="1370"/>
              </a:lnSpc>
            </a:pPr>
            <a:r>
              <a:rPr sz="1400" b="1" spc="-10" dirty="0">
                <a:latin typeface="Arial"/>
                <a:cs typeface="Arial"/>
              </a:rPr>
              <a:t>Metastasis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6"/>
          <p:cNvSpPr txBox="1"/>
          <p:nvPr/>
        </p:nvSpPr>
        <p:spPr>
          <a:xfrm>
            <a:off x="4065397" y="1861985"/>
            <a:ext cx="1002404" cy="251992"/>
          </a:xfrm>
          <a:prstGeom prst="rect">
            <a:avLst/>
          </a:prstGeom>
          <a:solidFill>
            <a:srgbClr val="FBF1CC"/>
          </a:solidFill>
        </p:spPr>
        <p:txBody>
          <a:bodyPr vert="horz" wrap="square" lIns="0" tIns="514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5"/>
              </a:spcBef>
            </a:pPr>
            <a:r>
              <a:rPr sz="1300" spc="-75" dirty="0">
                <a:latin typeface="Arial"/>
                <a:cs typeface="Arial"/>
              </a:rPr>
              <a:t>Local</a:t>
            </a:r>
            <a:r>
              <a:rPr sz="1300" spc="-90" dirty="0">
                <a:latin typeface="Arial"/>
                <a:cs typeface="Arial"/>
              </a:rPr>
              <a:t> </a:t>
            </a:r>
            <a:r>
              <a:rPr sz="1300" spc="-70" dirty="0">
                <a:latin typeface="Arial"/>
                <a:cs typeface="Arial"/>
              </a:rPr>
              <a:t>invasion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" name="object 7"/>
          <p:cNvSpPr txBox="1"/>
          <p:nvPr/>
        </p:nvSpPr>
        <p:spPr>
          <a:xfrm>
            <a:off x="4248835" y="2419273"/>
            <a:ext cx="1643532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80" dirty="0">
                <a:latin typeface="Arial"/>
                <a:cs typeface="Arial"/>
              </a:rPr>
              <a:t>Dissociation,</a:t>
            </a:r>
            <a:r>
              <a:rPr sz="1300" dirty="0">
                <a:latin typeface="Arial"/>
                <a:cs typeface="Arial"/>
              </a:rPr>
              <a:t> </a:t>
            </a:r>
            <a:r>
              <a:rPr sz="1300" spc="-65" dirty="0">
                <a:latin typeface="Arial"/>
                <a:cs typeface="Arial"/>
              </a:rPr>
              <a:t>migration,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" name="object 8"/>
          <p:cNvSpPr txBox="1"/>
          <p:nvPr/>
        </p:nvSpPr>
        <p:spPr>
          <a:xfrm>
            <a:off x="4585309" y="2596095"/>
            <a:ext cx="910032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65" dirty="0">
                <a:latin typeface="Arial"/>
                <a:cs typeface="Arial"/>
              </a:rPr>
              <a:t>and</a:t>
            </a:r>
            <a:r>
              <a:rPr sz="1300" spc="-114" dirty="0">
                <a:latin typeface="Arial"/>
                <a:cs typeface="Arial"/>
              </a:rPr>
              <a:t> </a:t>
            </a:r>
            <a:r>
              <a:rPr sz="1300" spc="-70" dirty="0">
                <a:latin typeface="Arial"/>
                <a:cs typeface="Arial"/>
              </a:rPr>
              <a:t>invasion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4" name="object 9"/>
          <p:cNvSpPr txBox="1"/>
          <p:nvPr/>
        </p:nvSpPr>
        <p:spPr>
          <a:xfrm>
            <a:off x="4473905" y="2782735"/>
            <a:ext cx="985298" cy="273793"/>
          </a:xfrm>
          <a:prstGeom prst="rect">
            <a:avLst/>
          </a:prstGeom>
          <a:solidFill>
            <a:srgbClr val="FBF1CC"/>
          </a:solidFill>
        </p:spPr>
        <p:txBody>
          <a:bodyPr vert="horz" wrap="square" lIns="0" tIns="730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75"/>
              </a:spcBef>
            </a:pPr>
            <a:r>
              <a:rPr sz="1300" spc="-30" dirty="0">
                <a:latin typeface="Arial"/>
                <a:cs typeface="Arial"/>
              </a:rPr>
              <a:t>Intravasation</a:t>
            </a:r>
            <a:endParaRPr sz="13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56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498" y="102108"/>
            <a:ext cx="8275002" cy="492443"/>
          </a:xfrm>
        </p:spPr>
        <p:txBody>
          <a:bodyPr/>
          <a:lstStyle/>
          <a:p>
            <a:r>
              <a:rPr lang="en-US" dirty="0" smtClean="0"/>
              <a:t>Basic terminology first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911986"/>
            <a:ext cx="8117840" cy="466915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0" y="4036592"/>
            <a:ext cx="4794051" cy="25166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0" y="675236"/>
            <a:ext cx="5446632" cy="31246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261" y="3879617"/>
            <a:ext cx="4310739" cy="267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2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19555">
              <a:lnSpc>
                <a:spcPct val="100000"/>
              </a:lnSpc>
              <a:spcBef>
                <a:spcPts val="100"/>
              </a:spcBef>
            </a:pPr>
            <a:r>
              <a:rPr sz="2800" spc="-30" dirty="0"/>
              <a:t>Tools</a:t>
            </a:r>
            <a:r>
              <a:rPr sz="2800" spc="-70" dirty="0"/>
              <a:t> </a:t>
            </a:r>
            <a:r>
              <a:rPr sz="2800" dirty="0"/>
              <a:t>to</a:t>
            </a:r>
            <a:r>
              <a:rPr sz="2800" spc="-70" dirty="0"/>
              <a:t> </a:t>
            </a:r>
            <a:r>
              <a:rPr sz="2800" dirty="0"/>
              <a:t>study</a:t>
            </a:r>
            <a:r>
              <a:rPr sz="2800" spc="-80" dirty="0"/>
              <a:t> </a:t>
            </a:r>
            <a:r>
              <a:rPr sz="2800" dirty="0"/>
              <a:t>tumor</a:t>
            </a:r>
            <a:r>
              <a:rPr sz="2800" spc="-70" dirty="0"/>
              <a:t> </a:t>
            </a:r>
            <a:r>
              <a:rPr sz="2800" spc="-10" dirty="0"/>
              <a:t>microenvironment</a:t>
            </a:r>
            <a:endParaRPr sz="2800"/>
          </a:p>
        </p:txBody>
      </p:sp>
      <p:grpSp>
        <p:nvGrpSpPr>
          <p:cNvPr id="11" name="Group 10"/>
          <p:cNvGrpSpPr/>
          <p:nvPr/>
        </p:nvGrpSpPr>
        <p:grpSpPr>
          <a:xfrm>
            <a:off x="152400" y="1353820"/>
            <a:ext cx="8657643" cy="5275580"/>
            <a:chOff x="581296" y="1353820"/>
            <a:chExt cx="8228747" cy="4729996"/>
          </a:xfrm>
        </p:grpSpPr>
        <p:sp>
          <p:nvSpPr>
            <p:cNvPr id="3" name="object 3"/>
            <p:cNvSpPr txBox="1"/>
            <p:nvPr/>
          </p:nvSpPr>
          <p:spPr>
            <a:xfrm>
              <a:off x="909556" y="1353820"/>
              <a:ext cx="2413635" cy="510540"/>
            </a:xfrm>
            <a:prstGeom prst="rect">
              <a:avLst/>
            </a:prstGeom>
          </p:spPr>
          <p:txBody>
            <a:bodyPr vert="horz" wrap="square" lIns="0" tIns="22860" rIns="0" bIns="0" rtlCol="0">
              <a:spAutoFit/>
            </a:bodyPr>
            <a:lstStyle/>
            <a:p>
              <a:pPr marL="547370" marR="5080" indent="-535305">
                <a:lnSpc>
                  <a:spcPts val="1900"/>
                </a:lnSpc>
                <a:spcBef>
                  <a:spcPts val="180"/>
                </a:spcBef>
              </a:pPr>
              <a:r>
                <a:rPr sz="1600" dirty="0">
                  <a:latin typeface="Calibri"/>
                  <a:cs typeface="Calibri"/>
                </a:rPr>
                <a:t>Cytokine</a:t>
              </a:r>
              <a:r>
                <a:rPr sz="1600" spc="-45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arrays</a:t>
              </a:r>
              <a:r>
                <a:rPr sz="1600" spc="-5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to</a:t>
              </a:r>
              <a:r>
                <a:rPr sz="1600" spc="-40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quantitate secreted</a:t>
              </a:r>
              <a:r>
                <a:rPr sz="1600" spc="-15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factors</a:t>
              </a:r>
              <a:endParaRPr sz="1600">
                <a:latin typeface="Calibri"/>
                <a:cs typeface="Calibri"/>
              </a:endParaRPr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5393226" y="1353820"/>
              <a:ext cx="2540000" cy="510540"/>
            </a:xfrm>
            <a:prstGeom prst="rect">
              <a:avLst/>
            </a:prstGeom>
          </p:spPr>
          <p:txBody>
            <a:bodyPr vert="horz" wrap="square" lIns="0" tIns="22860" rIns="0" bIns="0" rtlCol="0">
              <a:spAutoFit/>
            </a:bodyPr>
            <a:lstStyle/>
            <a:p>
              <a:pPr marL="464184" marR="5080" indent="-452120">
                <a:lnSpc>
                  <a:spcPts val="1900"/>
                </a:lnSpc>
                <a:spcBef>
                  <a:spcPts val="180"/>
                </a:spcBef>
              </a:pPr>
              <a:r>
                <a:rPr sz="1600" spc="-10" dirty="0">
                  <a:latin typeface="Calibri"/>
                  <a:cs typeface="Calibri"/>
                </a:rPr>
                <a:t>Immunohistochemical</a:t>
              </a:r>
              <a:r>
                <a:rPr sz="1600" spc="45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staining </a:t>
              </a:r>
              <a:r>
                <a:rPr sz="1600" dirty="0">
                  <a:latin typeface="Calibri"/>
                  <a:cs typeface="Calibri"/>
                </a:rPr>
                <a:t>on</a:t>
              </a:r>
              <a:r>
                <a:rPr sz="1600" spc="-5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resected</a:t>
              </a:r>
              <a:r>
                <a:rPr sz="1600" spc="-55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tumors</a:t>
              </a:r>
              <a:endParaRPr sz="1600">
                <a:latin typeface="Calibri"/>
                <a:cs typeface="Calibri"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94213" y="4967047"/>
              <a:ext cx="1942115" cy="11167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40481" y="4950857"/>
              <a:ext cx="1660602" cy="1132959"/>
            </a:xfrm>
            <a:prstGeom prst="rect">
              <a:avLst/>
            </a:prstGeom>
          </p:spPr>
        </p:pic>
        <p:sp>
          <p:nvSpPr>
            <p:cNvPr id="7" name="object 7"/>
            <p:cNvSpPr txBox="1"/>
            <p:nvPr/>
          </p:nvSpPr>
          <p:spPr>
            <a:xfrm>
              <a:off x="5053077" y="4610100"/>
              <a:ext cx="1513840" cy="2387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00" spc="-10" dirty="0">
                  <a:latin typeface="Calibri"/>
                  <a:cs typeface="Calibri"/>
                </a:rPr>
                <a:t>Brightfield</a:t>
              </a:r>
              <a:r>
                <a:rPr sz="1400" spc="20" dirty="0">
                  <a:latin typeface="Calibri"/>
                  <a:cs typeface="Calibri"/>
                </a:rPr>
                <a:t> </a:t>
              </a:r>
              <a:r>
                <a:rPr sz="1400" spc="-10" dirty="0">
                  <a:latin typeface="Calibri"/>
                  <a:cs typeface="Calibri"/>
                </a:rPr>
                <a:t>detection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6798971" y="4610100"/>
              <a:ext cx="1706245" cy="2387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00" dirty="0">
                  <a:latin typeface="Calibri"/>
                  <a:cs typeface="Calibri"/>
                </a:rPr>
                <a:t>Fluorescence</a:t>
              </a:r>
              <a:r>
                <a:rPr sz="1400" spc="-75" dirty="0">
                  <a:latin typeface="Calibri"/>
                  <a:cs typeface="Calibri"/>
                </a:rPr>
                <a:t> </a:t>
              </a:r>
              <a:r>
                <a:rPr sz="1400" spc="-10" dirty="0">
                  <a:latin typeface="Calibri"/>
                  <a:cs typeface="Calibri"/>
                </a:rPr>
                <a:t>detection</a:t>
              </a:r>
              <a:endParaRPr sz="1400">
                <a:latin typeface="Calibri"/>
                <a:cs typeface="Calibri"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15687" y="2536404"/>
              <a:ext cx="3794356" cy="1564479"/>
            </a:xfrm>
            <a:prstGeom prst="rect">
              <a:avLst/>
            </a:prstGeom>
          </p:spPr>
        </p:pic>
        <p:sp>
          <p:nvSpPr>
            <p:cNvPr id="10" name="object 10"/>
            <p:cNvSpPr txBox="1"/>
            <p:nvPr/>
          </p:nvSpPr>
          <p:spPr>
            <a:xfrm>
              <a:off x="581296" y="4817364"/>
              <a:ext cx="1102360" cy="275590"/>
            </a:xfrm>
            <a:prstGeom prst="rect">
              <a:avLst/>
            </a:prstGeom>
          </p:spPr>
          <p:txBody>
            <a:bodyPr vert="horz" wrap="square" lIns="0" tIns="6350" rIns="0" bIns="0" rtlCol="0">
              <a:spAutoFit/>
            </a:bodyPr>
            <a:lstStyle/>
            <a:p>
              <a:pPr marL="12700" marR="5080">
                <a:lnSpc>
                  <a:spcPct val="105000"/>
                </a:lnSpc>
                <a:spcBef>
                  <a:spcPts val="50"/>
                </a:spcBef>
              </a:pPr>
              <a:r>
                <a:rPr sz="800" b="1" dirty="0">
                  <a:latin typeface="Calibri"/>
                  <a:cs typeface="Calibri"/>
                </a:rPr>
                <a:t>Add</a:t>
              </a:r>
              <a:r>
                <a:rPr sz="800" b="1" spc="-25" dirty="0">
                  <a:latin typeface="Calibri"/>
                  <a:cs typeface="Calibri"/>
                </a:rPr>
                <a:t> </a:t>
              </a:r>
              <a:r>
                <a:rPr sz="800" b="1" dirty="0">
                  <a:latin typeface="Calibri"/>
                  <a:cs typeface="Calibri"/>
                </a:rPr>
                <a:t>antibody</a:t>
              </a:r>
              <a:r>
                <a:rPr sz="800" b="1" spc="-20" dirty="0">
                  <a:latin typeface="Calibri"/>
                  <a:cs typeface="Calibri"/>
                </a:rPr>
                <a:t> </a:t>
              </a:r>
              <a:r>
                <a:rPr sz="800" b="1" spc="-10" dirty="0">
                  <a:latin typeface="Calibri"/>
                  <a:cs typeface="Calibri"/>
                </a:rPr>
                <a:t>conjugated</a:t>
              </a:r>
              <a:r>
                <a:rPr sz="800" b="1" spc="500" dirty="0">
                  <a:latin typeface="Calibri"/>
                  <a:cs typeface="Calibri"/>
                </a:rPr>
                <a:t> </a:t>
              </a:r>
              <a:r>
                <a:rPr sz="800" b="1" dirty="0">
                  <a:latin typeface="Calibri"/>
                  <a:cs typeface="Calibri"/>
                </a:rPr>
                <a:t>to </a:t>
              </a:r>
              <a:r>
                <a:rPr sz="800" b="1" spc="-10" dirty="0">
                  <a:latin typeface="Calibri"/>
                  <a:cs typeface="Calibri"/>
                </a:rPr>
                <a:t>fluorophore</a:t>
              </a:r>
              <a:r>
                <a:rPr sz="800" b="1" spc="10" dirty="0">
                  <a:latin typeface="Calibri"/>
                  <a:cs typeface="Calibri"/>
                </a:rPr>
                <a:t> </a:t>
              </a:r>
              <a:r>
                <a:rPr sz="800" b="1" dirty="0">
                  <a:latin typeface="Calibri"/>
                  <a:cs typeface="Calibri"/>
                </a:rPr>
                <a:t>or</a:t>
              </a:r>
              <a:r>
                <a:rPr sz="800" b="1" spc="20" dirty="0">
                  <a:latin typeface="Calibri"/>
                  <a:cs typeface="Calibri"/>
                </a:rPr>
                <a:t> </a:t>
              </a:r>
              <a:r>
                <a:rPr sz="800" b="1" spc="-10" dirty="0">
                  <a:latin typeface="Calibri"/>
                  <a:cs typeface="Calibri"/>
                </a:rPr>
                <a:t>enzyme</a:t>
              </a:r>
              <a:endParaRPr sz="800"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4826" y="1361947"/>
            <a:ext cx="6308090" cy="845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4620" indent="-121920">
              <a:lnSpc>
                <a:spcPct val="100000"/>
              </a:lnSpc>
              <a:spcBef>
                <a:spcPts val="100"/>
              </a:spcBef>
              <a:buChar char="-"/>
              <a:tabLst>
                <a:tab pos="134620" algn="l"/>
              </a:tabLst>
            </a:pPr>
            <a:r>
              <a:rPr sz="1800" dirty="0">
                <a:latin typeface="Calibri"/>
                <a:cs typeface="Calibri"/>
              </a:rPr>
              <a:t>Flow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cytometry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evaluate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quantitate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different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cell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types</a:t>
            </a:r>
            <a:endParaRPr sz="1800">
              <a:latin typeface="Calibri"/>
              <a:cs typeface="Calibri"/>
            </a:endParaRPr>
          </a:p>
          <a:p>
            <a:pPr marL="134620" indent="-121920">
              <a:lnSpc>
                <a:spcPct val="100000"/>
              </a:lnSpc>
              <a:spcBef>
                <a:spcPts val="2135"/>
              </a:spcBef>
              <a:buChar char="-"/>
              <a:tabLst>
                <a:tab pos="134620" algn="l"/>
              </a:tabLst>
            </a:pPr>
            <a:r>
              <a:rPr sz="1800" spc="-10" dirty="0">
                <a:latin typeface="Calibri"/>
                <a:cs typeface="Calibri"/>
              </a:rPr>
              <a:t>RNA-</a:t>
            </a:r>
            <a:r>
              <a:rPr sz="1800" dirty="0">
                <a:latin typeface="Calibri"/>
                <a:cs typeface="Calibri"/>
              </a:rPr>
              <a:t>Seq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evaluate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gene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expression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changes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specific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cell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types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811" rIns="0" bIns="0" rtlCol="0">
            <a:spAutoFit/>
          </a:bodyPr>
          <a:lstStyle/>
          <a:p>
            <a:pPr marL="1519555">
              <a:lnSpc>
                <a:spcPct val="100000"/>
              </a:lnSpc>
              <a:spcBef>
                <a:spcPts val="100"/>
              </a:spcBef>
            </a:pPr>
            <a:r>
              <a:rPr sz="2800" spc="-30" dirty="0"/>
              <a:t>Tools</a:t>
            </a:r>
            <a:r>
              <a:rPr sz="2800" spc="-70" dirty="0"/>
              <a:t> </a:t>
            </a:r>
            <a:r>
              <a:rPr sz="2800" dirty="0"/>
              <a:t>to</a:t>
            </a:r>
            <a:r>
              <a:rPr sz="2800" spc="-70" dirty="0"/>
              <a:t> </a:t>
            </a:r>
            <a:r>
              <a:rPr sz="2800" dirty="0"/>
              <a:t>study</a:t>
            </a:r>
            <a:r>
              <a:rPr sz="2800" spc="-80" dirty="0"/>
              <a:t> </a:t>
            </a:r>
            <a:r>
              <a:rPr sz="2800" dirty="0"/>
              <a:t>tumor</a:t>
            </a:r>
            <a:r>
              <a:rPr sz="2800" spc="-70" dirty="0"/>
              <a:t> </a:t>
            </a:r>
            <a:r>
              <a:rPr sz="2800" spc="-10" dirty="0"/>
              <a:t>microenvironment</a:t>
            </a:r>
            <a:endParaRPr sz="2800"/>
          </a:p>
        </p:txBody>
      </p:sp>
      <p:grpSp>
        <p:nvGrpSpPr>
          <p:cNvPr id="4" name="object 4"/>
          <p:cNvGrpSpPr/>
          <p:nvPr/>
        </p:nvGrpSpPr>
        <p:grpSpPr>
          <a:xfrm>
            <a:off x="877822" y="2947858"/>
            <a:ext cx="7176770" cy="2189480"/>
            <a:chOff x="877822" y="2947858"/>
            <a:chExt cx="7176770" cy="218948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7822" y="2947858"/>
              <a:ext cx="7132320" cy="21892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0562" y="4608577"/>
              <a:ext cx="233677" cy="19750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ure 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955505"/>
            <a:ext cx="4495800" cy="590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668" y="2971800"/>
            <a:ext cx="4552638" cy="3693319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(A) Cell nuclei were classified into three cell classes based on morphology: epithelioid-like cancer cells (green), spindle-like stromal cells (red), round lymphocytes (blue) and artefacts (white). Scale bar: 12 </a:t>
            </a:r>
            <a:r>
              <a:rPr lang="en-US" dirty="0" err="1" smtClean="0"/>
              <a:t>μm</a:t>
            </a:r>
            <a:r>
              <a:rPr lang="en-US" dirty="0" smtClean="0"/>
              <a:t>. (B) Examples of infiltrating lymphocytes and vessel found in the sample. Scale bar: 12 </a:t>
            </a:r>
            <a:r>
              <a:rPr lang="en-US" dirty="0" err="1" smtClean="0"/>
              <a:t>μm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r>
              <a:rPr lang="en-US" dirty="0" smtClean="0"/>
              <a:t>(C) Illustrative examples of two tumors to show the original H&amp;E section and the spatial distribution and ratios of three cell types obtained from image analysis.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6668" y="32175"/>
            <a:ext cx="9114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Quantifying TME composition with image analysis of ovarian H&amp;E </a:t>
            </a:r>
            <a:r>
              <a:rPr lang="en-US" b="1" dirty="0" err="1" smtClean="0">
                <a:solidFill>
                  <a:schemeClr val="accent1"/>
                </a:solidFill>
              </a:rPr>
              <a:t>tumour</a:t>
            </a:r>
            <a:r>
              <a:rPr lang="en-US" b="1" dirty="0" smtClean="0">
                <a:solidFill>
                  <a:schemeClr val="accent1"/>
                </a:solidFill>
              </a:rPr>
              <a:t> slides</a:t>
            </a:r>
          </a:p>
        </p:txBody>
      </p:sp>
      <p:sp>
        <p:nvSpPr>
          <p:cNvPr id="7" name="Rectangle 6"/>
          <p:cNvSpPr/>
          <p:nvPr/>
        </p:nvSpPr>
        <p:spPr>
          <a:xfrm>
            <a:off x="61912" y="367427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A cell classifier was trained based on the annotation of 900 cells provided by an expert pathologist, from which </a:t>
            </a:r>
            <a:r>
              <a:rPr lang="en-US" b="1" dirty="0" smtClean="0"/>
              <a:t>100 morphological features of every cell were quantified. </a:t>
            </a:r>
            <a:r>
              <a:rPr lang="en-US" dirty="0" smtClean="0"/>
              <a:t>It identifies cancer cells with epithelial morphology, stromal cells with spindle-like morphology which include fibroblasts and endothelial cells and lymphocytes with small, round morphology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257800" y="659639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b="0" i="1" dirty="0" smtClean="0">
                <a:solidFill>
                  <a:srgbClr val="006699"/>
                </a:solidFill>
                <a:effectLst/>
                <a:latin typeface="-apple-system"/>
                <a:hlinkClick r:id="rId4"/>
              </a:rPr>
              <a:t>Scientific Reports</a:t>
            </a:r>
            <a:r>
              <a:rPr lang="en-US" sz="1100" b="0" i="0" dirty="0" smtClean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US" sz="1100" b="1" i="0" dirty="0" smtClean="0">
                <a:solidFill>
                  <a:srgbClr val="222222"/>
                </a:solidFill>
                <a:effectLst/>
                <a:latin typeface="-apple-system"/>
              </a:rPr>
              <a:t>volume 5</a:t>
            </a:r>
            <a:r>
              <a:rPr lang="en-US" sz="1100" b="0" i="0" dirty="0" smtClean="0">
                <a:solidFill>
                  <a:srgbClr val="222222"/>
                </a:solidFill>
                <a:effectLst/>
                <a:latin typeface="-apple-system"/>
              </a:rPr>
              <a:t>, Article number: 16317 (2015) 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62241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39" y="372790"/>
            <a:ext cx="8731245" cy="38574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3839" y="4800600"/>
            <a:ext cx="85083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 smtClean="0">
                <a:solidFill>
                  <a:srgbClr val="231F20"/>
                </a:solidFill>
                <a:latin typeface="AdvMyriad_R"/>
              </a:rPr>
              <a:t>Integration of quantitative histology with multifaceted clinical and genomic data. Image analysis algorithms can extract features that describe</a:t>
            </a:r>
          </a:p>
          <a:p>
            <a:pPr algn="l"/>
            <a:r>
              <a:rPr lang="en-US" sz="1800" b="0" i="0" u="none" strike="noStrike" baseline="0" dirty="0" smtClean="0">
                <a:solidFill>
                  <a:srgbClr val="231F20"/>
                </a:solidFill>
                <a:latin typeface="AdvMyriad_R"/>
              </a:rPr>
              <a:t>the histology in digital whole-slide image datasets. This information can be combined with genomic, clinical, and radiology data to identify image</a:t>
            </a:r>
          </a:p>
          <a:p>
            <a:pPr algn="l"/>
            <a:r>
              <a:rPr lang="en-US" sz="1800" b="0" i="0" u="none" strike="noStrike" baseline="0" dirty="0" smtClean="0">
                <a:solidFill>
                  <a:srgbClr val="231F20"/>
                </a:solidFill>
                <a:latin typeface="AdvMyriad_R"/>
              </a:rPr>
              <a:t>biomarkers of genetic alterations, to build predictive models of clinical outcomes, and to better understand tumor biology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86200" y="6581001"/>
            <a:ext cx="55475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Cooper, Lee. (2015).. Laboratory Investigation. .2014.. 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263838" y="0"/>
            <a:ext cx="87312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0" dirty="0" smtClean="0">
                <a:solidFill>
                  <a:schemeClr val="accent1"/>
                </a:solidFill>
                <a:effectLst/>
                <a:latin typeface="Roboto"/>
              </a:rPr>
              <a:t>Tumor microenvironment studies integrating histology and genomics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02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8587" y="3995678"/>
            <a:ext cx="87312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0" i="0" dirty="0" smtClean="0">
                <a:solidFill>
                  <a:srgbClr val="111111"/>
                </a:solidFill>
                <a:effectLst/>
                <a:latin typeface="Roboto"/>
              </a:rPr>
              <a:t>(a) TCGA specimens are sections from the top and bottom to produce slides, and the middle portion is submitted for genomic analysis. </a:t>
            </a:r>
          </a:p>
          <a:p>
            <a:pPr algn="l"/>
            <a:r>
              <a:rPr lang="en-US" b="0" i="0" dirty="0" smtClean="0">
                <a:solidFill>
                  <a:srgbClr val="111111"/>
                </a:solidFill>
                <a:effectLst/>
                <a:latin typeface="Roboto"/>
              </a:rPr>
              <a:t>(b) Digitized images from top/bottom </a:t>
            </a:r>
            <a:r>
              <a:rPr lang="en-US" sz="1600" b="0" i="0" dirty="0" smtClean="0">
                <a:solidFill>
                  <a:srgbClr val="111111"/>
                </a:solidFill>
                <a:effectLst/>
                <a:latin typeface="Roboto"/>
              </a:rPr>
              <a:t>sections</a:t>
            </a:r>
            <a:r>
              <a:rPr lang="en-US" b="0" i="0" dirty="0" smtClean="0">
                <a:solidFill>
                  <a:srgbClr val="111111"/>
                </a:solidFill>
                <a:effectLst/>
                <a:latin typeface="Roboto"/>
              </a:rPr>
              <a:t> were annotated to calculate the percentage of necrosis and angiogenesis for each tumor. </a:t>
            </a:r>
          </a:p>
          <a:p>
            <a:pPr algn="l"/>
            <a:r>
              <a:rPr lang="en-US" b="0" i="0" dirty="0" smtClean="0">
                <a:solidFill>
                  <a:srgbClr val="111111"/>
                </a:solidFill>
                <a:effectLst/>
                <a:latin typeface="Roboto"/>
              </a:rPr>
              <a:t>(c) Tumors from the mesenchymal gene expression class are significantly enriched with necrosis. </a:t>
            </a:r>
          </a:p>
          <a:p>
            <a:pPr algn="l"/>
            <a:r>
              <a:rPr lang="en-US" b="0" i="0" dirty="0" smtClean="0">
                <a:solidFill>
                  <a:srgbClr val="111111"/>
                </a:solidFill>
                <a:effectLst/>
                <a:latin typeface="Roboto"/>
              </a:rPr>
              <a:t>(d) CEBPB expression is increased in the hypoxic </a:t>
            </a:r>
            <a:r>
              <a:rPr lang="en-US" b="0" i="0" dirty="0" err="1" smtClean="0">
                <a:solidFill>
                  <a:srgbClr val="111111"/>
                </a:solidFill>
                <a:effectLst/>
                <a:latin typeface="Roboto"/>
              </a:rPr>
              <a:t>perinecrotic</a:t>
            </a:r>
            <a:r>
              <a:rPr lang="en-US" b="0" i="0" dirty="0" smtClean="0">
                <a:solidFill>
                  <a:srgbClr val="111111"/>
                </a:solidFill>
                <a:effectLst/>
                <a:latin typeface="Roboto"/>
              </a:rPr>
              <a:t> </a:t>
            </a:r>
            <a:r>
              <a:rPr lang="en-US" b="0" i="0" dirty="0" err="1" smtClean="0">
                <a:solidFill>
                  <a:srgbClr val="111111"/>
                </a:solidFill>
                <a:effectLst/>
                <a:latin typeface="Roboto"/>
              </a:rPr>
              <a:t>pseudopalisading</a:t>
            </a:r>
            <a:r>
              <a:rPr lang="en-US" b="0" i="0" dirty="0" smtClean="0">
                <a:solidFill>
                  <a:srgbClr val="111111"/>
                </a:solidFill>
                <a:effectLst/>
                <a:latin typeface="Roboto"/>
              </a:rPr>
              <a:t> cells immediately surrounding necrosis (asterisk). </a:t>
            </a:r>
          </a:p>
          <a:p>
            <a:pPr algn="l"/>
            <a:r>
              <a:rPr lang="en-US" b="0" i="0" dirty="0" smtClean="0">
                <a:solidFill>
                  <a:srgbClr val="111111"/>
                </a:solidFill>
                <a:effectLst/>
                <a:latin typeface="Roboto"/>
              </a:rPr>
              <a:t>(e) As the amount of necrosis increases in non-mesenchymal GBMs, gene expression patterns shift towards a mesenchymal expression signature.</a:t>
            </a:r>
            <a:endParaRPr lang="en-US" b="0" i="0" dirty="0">
              <a:solidFill>
                <a:srgbClr val="111111"/>
              </a:solidFill>
              <a:effectLst/>
              <a:latin typeface="Robot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81000"/>
            <a:ext cx="8197845" cy="36959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8587" y="0"/>
            <a:ext cx="92440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0" dirty="0" smtClean="0">
                <a:solidFill>
                  <a:schemeClr val="accent1"/>
                </a:solidFill>
                <a:effectLst/>
                <a:latin typeface="Roboto"/>
              </a:rPr>
              <a:t>Tumor microenvironment studies integrating histology and genomics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8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TME: The ECM and What is collagen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8286750" cy="3263504"/>
          </a:xfrm>
        </p:spPr>
        <p:txBody>
          <a:bodyPr/>
          <a:lstStyle/>
          <a:p>
            <a:r>
              <a:rPr lang="en-US" dirty="0"/>
              <a:t>Collagen is the most common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fibrous protein </a:t>
            </a:r>
            <a:r>
              <a:rPr lang="en-US" dirty="0"/>
              <a:t>in the </a:t>
            </a:r>
            <a:r>
              <a:rPr lang="en-US" dirty="0" smtClean="0"/>
              <a:t>ECM</a:t>
            </a:r>
          </a:p>
          <a:p>
            <a:r>
              <a:rPr lang="en-US" dirty="0" smtClean="0"/>
              <a:t> It is important </a:t>
            </a:r>
            <a:r>
              <a:rPr lang="en-US" dirty="0"/>
              <a:t>for resisting tensile forces. </a:t>
            </a:r>
            <a:endParaRPr lang="en-US" dirty="0" smtClean="0"/>
          </a:p>
          <a:p>
            <a:r>
              <a:rPr lang="en-US" dirty="0" smtClean="0"/>
              <a:t>It </a:t>
            </a:r>
            <a:r>
              <a:rPr lang="en-US" dirty="0"/>
              <a:t>is the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most abundant protein </a:t>
            </a:r>
            <a:r>
              <a:rPr lang="en-US" dirty="0"/>
              <a:t>in mammals - 25% of total protein mass</a:t>
            </a:r>
            <a:r>
              <a:rPr lang="en-US" dirty="0" smtClean="0"/>
              <a:t>!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87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013" y="955750"/>
            <a:ext cx="4026865" cy="30294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4021" y="1363060"/>
            <a:ext cx="3929063" cy="43505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59324" y="5494313"/>
            <a:ext cx="3795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85800" rtl="0"/>
            <a:r>
              <a:rPr lang="en-US" sz="1200" kern="1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+mn-ea"/>
                <a:cs typeface="+mn-cs"/>
              </a:rPr>
              <a:t> Cell types and fibers of the extracellular matrix of the loose connective tissue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3053" y="3522848"/>
            <a:ext cx="3017825" cy="23901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03495" y="5682183"/>
            <a:ext cx="633701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85800" rtl="0"/>
            <a:r>
              <a:rPr lang="en-US" sz="10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Credits: Atlas of Plant and Animal Histology. A site dedicated to Cytology, Histology and Organography</a:t>
            </a:r>
          </a:p>
        </p:txBody>
      </p:sp>
      <p:sp>
        <p:nvSpPr>
          <p:cNvPr id="9" name="Rectangle 8"/>
          <p:cNvSpPr/>
          <p:nvPr/>
        </p:nvSpPr>
        <p:spPr>
          <a:xfrm>
            <a:off x="264976" y="966872"/>
            <a:ext cx="3728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85800" rtl="0"/>
            <a:r>
              <a:rPr lang="en-US" b="1" kern="1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+mn-ea"/>
                <a:cs typeface="+mn-cs"/>
              </a:rPr>
              <a:t> In the normal ECM what is collagen?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5569" y="3732482"/>
            <a:ext cx="2557025" cy="192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1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268" y="933152"/>
            <a:ext cx="9211089" cy="994172"/>
          </a:xfrm>
        </p:spPr>
        <p:txBody>
          <a:bodyPr>
            <a:normAutofit/>
          </a:bodyPr>
          <a:lstStyle/>
          <a:p>
            <a:r>
              <a:rPr lang="en-US" sz="3000" b="1" dirty="0"/>
              <a:t>Fibroblasts make Collagen and secrete it OUT into the ECM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1" y="1628180"/>
            <a:ext cx="6064578" cy="42407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95123" y="5516002"/>
            <a:ext cx="3329609" cy="507831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l" defTabSz="685800" rtl="0"/>
            <a:r>
              <a:rPr lang="en-US" sz="9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Wang, Y., Zhang, F., Qian, Z. et al. Targeting collagen to optimize cancer immunotherapy. </a:t>
            </a:r>
            <a:r>
              <a:rPr lang="en-US" sz="9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Exp</a:t>
            </a:r>
            <a:r>
              <a:rPr lang="en-US" sz="9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9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Hematol</a:t>
            </a:r>
            <a:r>
              <a:rPr lang="en-US" sz="9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9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Oncol</a:t>
            </a:r>
            <a:r>
              <a:rPr lang="en-US" sz="9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14, 101 (2025). https://doi.org/10.1186/s40164-025-00691-y</a:t>
            </a:r>
          </a:p>
        </p:txBody>
      </p:sp>
    </p:spTree>
    <p:extLst>
      <p:ext uri="{BB962C8B-B14F-4D97-AF65-F5344CB8AC3E}">
        <p14:creationId xmlns:p14="http://schemas.microsoft.com/office/powerpoint/2010/main" val="193124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CAF (cancer-associated </a:t>
            </a:r>
            <a:r>
              <a:rPr lang="en-US" dirty="0"/>
              <a:t>fibroblasts </a:t>
            </a:r>
            <a:r>
              <a:rPr lang="en-US" dirty="0" smtClean="0"/>
              <a:t>?)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Recall: The </a:t>
            </a:r>
            <a:r>
              <a:rPr lang="en-US" dirty="0"/>
              <a:t>extracellular matrix (</a:t>
            </a:r>
            <a:r>
              <a:rPr lang="en-US" dirty="0" smtClean="0"/>
              <a:t>ECM) is component </a:t>
            </a:r>
            <a:r>
              <a:rPr lang="en-US" dirty="0"/>
              <a:t>of the </a:t>
            </a:r>
            <a:r>
              <a:rPr lang="en-US" dirty="0" smtClean="0"/>
              <a:t>TME.</a:t>
            </a:r>
          </a:p>
          <a:p>
            <a:r>
              <a:rPr lang="en-US" dirty="0" smtClean="0"/>
              <a:t>Cancer-associated </a:t>
            </a:r>
            <a:r>
              <a:rPr lang="en-US" dirty="0"/>
              <a:t>fibroblasts (CAFs</a:t>
            </a:r>
            <a:r>
              <a:rPr lang="en-US" dirty="0" smtClean="0"/>
              <a:t>) is  </a:t>
            </a:r>
            <a:r>
              <a:rPr lang="en-US" dirty="0"/>
              <a:t>a heterogeneous and plastic subset of activated fibroblasts. </a:t>
            </a:r>
          </a:p>
          <a:p>
            <a:endParaRPr lang="en-US" dirty="0" smtClean="0"/>
          </a:p>
          <a:p>
            <a:r>
              <a:rPr lang="en-US" dirty="0" smtClean="0"/>
              <a:t>ECM materials 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such as collagen </a:t>
            </a:r>
            <a:r>
              <a:rPr lang="en-US" dirty="0" smtClean="0"/>
              <a:t>is </a:t>
            </a:r>
            <a:r>
              <a:rPr lang="en-US" u="sng" dirty="0"/>
              <a:t>predominantly secreted by </a:t>
            </a:r>
            <a:r>
              <a:rPr lang="en-US" dirty="0"/>
              <a:t>cancer-associated fibroblasts (</a:t>
            </a:r>
            <a:r>
              <a:rPr lang="en-US" dirty="0" smtClean="0"/>
              <a:t>CAFs)</a:t>
            </a:r>
          </a:p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Do other cells make collagen</a:t>
            </a:r>
            <a:r>
              <a:rPr lang="en-US" dirty="0" smtClean="0"/>
              <a:t>? </a:t>
            </a:r>
            <a:r>
              <a:rPr lang="en-US" b="1" dirty="0" smtClean="0"/>
              <a:t>YES </a:t>
            </a:r>
            <a:r>
              <a:rPr lang="en-US" dirty="0" smtClean="0"/>
              <a:t>. So CAFs</a:t>
            </a:r>
            <a:r>
              <a:rPr lang="en-US" dirty="0"/>
              <a:t>, keratinocytes, VECs, smooth muscle cells, macrophages, and cancer cells also contribute to collagen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98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41" y="733263"/>
            <a:ext cx="7886700" cy="994172"/>
          </a:xfrm>
        </p:spPr>
        <p:txBody>
          <a:bodyPr>
            <a:normAutofit/>
          </a:bodyPr>
          <a:lstStyle/>
          <a:p>
            <a:r>
              <a:rPr lang="en-US" sz="3000" b="1" dirty="0"/>
              <a:t>Role of collagen fibers in the TME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760470" y="1354336"/>
            <a:ext cx="5551211" cy="4331129"/>
            <a:chOff x="5013959" y="662781"/>
            <a:chExt cx="7401615" cy="577483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13959" y="662781"/>
              <a:ext cx="7068999" cy="5774839"/>
            </a:xfrm>
            <a:prstGeom prst="rect">
              <a:avLst/>
            </a:prstGeom>
            <a:effectLst>
              <a:outerShdw blurRad="50800" dist="50800" dir="5400000" algn="ctr" rotWithShape="0">
                <a:schemeClr val="accent6"/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0462193" y="1825625"/>
              <a:ext cx="1684479" cy="677108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l" defTabSz="685800" rtl="0"/>
              <a:r>
                <a:rPr lang="en-US" sz="1350" kern="1200" dirty="0">
                  <a:solidFill>
                    <a:srgbClr val="FF0000"/>
                  </a:solidFill>
                  <a:latin typeface="Calibri" panose="020F0502020204030204"/>
                  <a:ea typeface="+mn-ea"/>
                  <a:cs typeface="+mn-cs"/>
                </a:rPr>
                <a:t>Restricts tumor</a:t>
              </a:r>
            </a:p>
            <a:p>
              <a:pPr algn="l" defTabSz="685800" rtl="0"/>
              <a:r>
                <a:rPr lang="en-US" sz="1350" kern="1200" dirty="0">
                  <a:solidFill>
                    <a:srgbClr val="FF0000"/>
                  </a:solidFill>
                  <a:latin typeface="Calibri" panose="020F0502020204030204"/>
                  <a:ea typeface="+mn-ea"/>
                  <a:cs typeface="+mn-cs"/>
                </a:rPr>
                <a:t>  spread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6637136" y="2978084"/>
              <a:ext cx="2892331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defTabSz="685800" rtl="0"/>
              <a:r>
                <a:rPr lang="en-US" sz="1350" kern="1200" dirty="0">
                  <a:solidFill>
                    <a:srgbClr val="70AD47">
                      <a:lumMod val="75000"/>
                    </a:srgbClr>
                  </a:solidFill>
                  <a:latin typeface="Calibri" panose="020F0502020204030204"/>
                  <a:ea typeface="+mn-ea"/>
                  <a:cs typeface="+mn-cs"/>
                </a:rPr>
                <a:t>Collagen as a  energy source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0357614" y="2978084"/>
              <a:ext cx="1787413" cy="400109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l" defTabSz="685800" rtl="0"/>
              <a:r>
                <a:rPr lang="en-US" sz="1350" kern="1200" dirty="0">
                  <a:solidFill>
                    <a:srgbClr val="70AD47">
                      <a:lumMod val="75000"/>
                    </a:srgbClr>
                  </a:solidFill>
                  <a:latin typeface="Calibri" panose="020F0502020204030204"/>
                  <a:ea typeface="+mn-ea"/>
                  <a:cs typeface="+mn-cs"/>
                </a:rPr>
                <a:t>Promotes tumor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650161" y="3478146"/>
              <a:ext cx="1201783" cy="400109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l" defTabSz="685800" rtl="0"/>
              <a:r>
                <a:rPr lang="en-US" sz="1350" kern="1200" dirty="0">
                  <a:solidFill>
                    <a:srgbClr val="70AD47">
                      <a:lumMod val="75000"/>
                    </a:srgbClr>
                  </a:solidFill>
                  <a:latin typeface="Calibri" panose="020F0502020204030204"/>
                  <a:ea typeface="+mn-ea"/>
                  <a:cs typeface="+mn-cs"/>
                </a:rPr>
                <a:t>Promotes 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711121" y="4240147"/>
              <a:ext cx="1201783" cy="400109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l" defTabSz="685800" rtl="0"/>
              <a:r>
                <a:rPr lang="en-US" sz="1350" kern="1200" dirty="0">
                  <a:solidFill>
                    <a:srgbClr val="70AD47">
                      <a:lumMod val="75000"/>
                    </a:srgbClr>
                  </a:solidFill>
                  <a:latin typeface="Calibri" panose="020F0502020204030204"/>
                  <a:ea typeface="+mn-ea"/>
                  <a:cs typeface="+mn-cs"/>
                </a:rPr>
                <a:t>Promotes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29575" y="5992297"/>
              <a:ext cx="2285999" cy="40010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l" defTabSz="685800" rtl="0"/>
              <a:r>
                <a:rPr lang="en-US" sz="1350" kern="1200" dirty="0">
                  <a:solidFill>
                    <a:srgbClr val="70AD47">
                      <a:lumMod val="75000"/>
                    </a:srgbClr>
                  </a:solidFill>
                  <a:latin typeface="Calibri" panose="020F0502020204030204"/>
                  <a:ea typeface="+mn-ea"/>
                  <a:cs typeface="+mn-cs"/>
                </a:rPr>
                <a:t>Promotes resistance 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5982072" y="855302"/>
            <a:ext cx="3329609" cy="507831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l" defTabSz="685800" rtl="0"/>
            <a:r>
              <a:rPr lang="en-US" sz="9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Wang, Y., Zhang, F., Qian, Z. et al. Targeting collagen to optimize cancer immunotherapy. </a:t>
            </a:r>
            <a:r>
              <a:rPr lang="en-US" sz="9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Exp</a:t>
            </a:r>
            <a:r>
              <a:rPr lang="en-US" sz="9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9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Hematol</a:t>
            </a:r>
            <a:r>
              <a:rPr lang="en-US" sz="9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9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Oncol</a:t>
            </a:r>
            <a:r>
              <a:rPr lang="en-US" sz="9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14, 101 (2025). https://doi.org/10.1186/s40164-025-00691-y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81781" y="2226469"/>
            <a:ext cx="3504997" cy="2570849"/>
            <a:chOff x="109041" y="1825625"/>
            <a:chExt cx="4673329" cy="342779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041" y="2148790"/>
              <a:ext cx="4673329" cy="3104633"/>
            </a:xfrm>
            <a:prstGeom prst="rect">
              <a:avLst/>
            </a:prstGeom>
          </p:spPr>
        </p:pic>
        <p:sp>
          <p:nvSpPr>
            <p:cNvPr id="14" name="Rounded Rectangle 13"/>
            <p:cNvSpPr/>
            <p:nvPr/>
          </p:nvSpPr>
          <p:spPr>
            <a:xfrm>
              <a:off x="401590" y="1825625"/>
              <a:ext cx="2434375" cy="86139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rtl="0"/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09041" y="3047450"/>
              <a:ext cx="1560733" cy="941454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rtl="0"/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02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23416" y="1088136"/>
            <a:ext cx="6297295" cy="5084445"/>
            <a:chOff x="1423416" y="1088136"/>
            <a:chExt cx="6297295" cy="5084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23416" y="1139952"/>
              <a:ext cx="6297168" cy="50322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11680" y="1088136"/>
              <a:ext cx="451104" cy="53644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3401" y="342900"/>
            <a:ext cx="843407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 smtClean="0"/>
              <a:t>Recall also </a:t>
            </a:r>
            <a:r>
              <a:rPr dirty="0" smtClean="0"/>
              <a:t>The</a:t>
            </a:r>
            <a:r>
              <a:rPr spc="-50" dirty="0" smtClean="0"/>
              <a:t> </a:t>
            </a:r>
            <a:r>
              <a:rPr dirty="0"/>
              <a:t>Hallmarks</a:t>
            </a:r>
            <a:r>
              <a:rPr spc="-50" dirty="0"/>
              <a:t> </a:t>
            </a:r>
            <a:r>
              <a:rPr dirty="0"/>
              <a:t>of</a:t>
            </a:r>
            <a:r>
              <a:rPr spc="-45" dirty="0"/>
              <a:t> </a:t>
            </a:r>
            <a:r>
              <a:rPr spc="-10" dirty="0"/>
              <a:t>Cancer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19075" y="6266179"/>
            <a:ext cx="83299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Arial"/>
                <a:cs typeface="Arial"/>
              </a:rPr>
              <a:t>Sources: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50" dirty="0">
                <a:latin typeface="Arial"/>
                <a:cs typeface="Arial"/>
              </a:rPr>
              <a:t>Hanahan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i="1" spc="-45" dirty="0">
                <a:latin typeface="Arial"/>
                <a:cs typeface="Arial"/>
              </a:rPr>
              <a:t>Cancer</a:t>
            </a:r>
            <a:r>
              <a:rPr sz="1200" i="1" spc="-40" dirty="0">
                <a:latin typeface="Arial"/>
                <a:cs typeface="Arial"/>
              </a:rPr>
              <a:t> </a:t>
            </a:r>
            <a:r>
              <a:rPr sz="1200" i="1" spc="-50" dirty="0">
                <a:latin typeface="Arial"/>
                <a:cs typeface="Arial"/>
              </a:rPr>
              <a:t>Discovery</a:t>
            </a:r>
            <a:r>
              <a:rPr sz="1200" i="1" spc="-45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(12)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2022; Hanahan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and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Weinberg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RA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i="1" spc="-40" dirty="0">
                <a:latin typeface="Arial"/>
                <a:cs typeface="Arial"/>
              </a:rPr>
              <a:t>Cell</a:t>
            </a:r>
            <a:r>
              <a:rPr sz="1200" i="1" spc="-50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(144)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2011; Hanahan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and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Weinberg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RA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i="1" spc="-20" dirty="0">
                <a:latin typeface="Arial"/>
                <a:cs typeface="Arial"/>
              </a:rPr>
              <a:t>Cell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16670" y="1159926"/>
            <a:ext cx="2102485" cy="548640"/>
          </a:xfrm>
          <a:prstGeom prst="rect">
            <a:avLst/>
          </a:prstGeom>
          <a:ln w="3173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5085">
              <a:lnSpc>
                <a:spcPts val="2125"/>
              </a:lnSpc>
            </a:pPr>
            <a:r>
              <a:rPr sz="1800" b="1" spc="-50" dirty="0">
                <a:solidFill>
                  <a:srgbClr val="21913B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7008" y="3346703"/>
            <a:ext cx="454152" cy="53340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312335" y="3417139"/>
            <a:ext cx="1097280" cy="548640"/>
          </a:xfrm>
          <a:prstGeom prst="rect">
            <a:avLst/>
          </a:prstGeom>
          <a:ln w="3173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5085">
              <a:lnSpc>
                <a:spcPts val="2135"/>
              </a:lnSpc>
            </a:pPr>
            <a:r>
              <a:rPr sz="1800" b="1" spc="-50" dirty="0">
                <a:solidFill>
                  <a:srgbClr val="5E5A5B"/>
                </a:solidFill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86144" y="1088136"/>
            <a:ext cx="451103" cy="536448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4798000" y="1159926"/>
            <a:ext cx="2011045" cy="548640"/>
          </a:xfrm>
          <a:prstGeom prst="rect">
            <a:avLst/>
          </a:prstGeom>
          <a:ln w="3173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R="37465" algn="r">
              <a:lnSpc>
                <a:spcPts val="2125"/>
              </a:lnSpc>
            </a:pPr>
            <a:r>
              <a:rPr sz="1800" b="1" spc="-50" dirty="0">
                <a:solidFill>
                  <a:srgbClr val="4E2921"/>
                </a:solidFill>
                <a:latin typeface="Arial"/>
                <a:cs typeface="Arial"/>
              </a:rPr>
              <a:t>3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068311" y="1850135"/>
            <a:ext cx="451103" cy="533400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6112941" y="1920751"/>
            <a:ext cx="1279525" cy="822960"/>
          </a:xfrm>
          <a:prstGeom prst="rect">
            <a:avLst/>
          </a:prstGeom>
          <a:ln w="31733">
            <a:solidFill>
              <a:srgbClr val="C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R="38100" algn="r">
              <a:lnSpc>
                <a:spcPts val="2130"/>
              </a:lnSpc>
            </a:pPr>
            <a:r>
              <a:rPr sz="1800" b="1" spc="-50" dirty="0">
                <a:solidFill>
                  <a:srgbClr val="CF338C"/>
                </a:solidFill>
                <a:latin typeface="Arial"/>
                <a:cs typeface="Arial"/>
              </a:rPr>
              <a:t>4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412735" y="3276600"/>
            <a:ext cx="451103" cy="53340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6457274" y="3347067"/>
            <a:ext cx="1279525" cy="822960"/>
          </a:xfrm>
          <a:prstGeom prst="rect">
            <a:avLst/>
          </a:prstGeom>
          <a:ln w="3173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R="38100" algn="r">
              <a:lnSpc>
                <a:spcPts val="2135"/>
              </a:lnSpc>
            </a:pPr>
            <a:r>
              <a:rPr sz="1800" b="1" spc="-50" dirty="0">
                <a:solidFill>
                  <a:srgbClr val="4965B0"/>
                </a:solidFill>
                <a:latin typeface="Arial"/>
                <a:cs typeface="Arial"/>
              </a:rPr>
              <a:t>5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568183" y="4666488"/>
            <a:ext cx="454151" cy="536448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6064812" y="4738353"/>
            <a:ext cx="1828164" cy="548640"/>
          </a:xfrm>
          <a:prstGeom prst="rect">
            <a:avLst/>
          </a:prstGeom>
          <a:ln w="31733">
            <a:solidFill>
              <a:srgbClr val="C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R="37465" algn="r">
              <a:lnSpc>
                <a:spcPts val="2120"/>
              </a:lnSpc>
            </a:pPr>
            <a:r>
              <a:rPr sz="1800" b="1" spc="-50" dirty="0">
                <a:solidFill>
                  <a:srgbClr val="E16C1F"/>
                </a:solidFill>
                <a:latin typeface="Arial"/>
                <a:cs typeface="Arial"/>
              </a:rPr>
              <a:t>6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639109" y="5559552"/>
            <a:ext cx="2109470" cy="637540"/>
            <a:chOff x="4639109" y="5559552"/>
            <a:chExt cx="2109470" cy="637540"/>
          </a:xfrm>
        </p:grpSpPr>
        <p:sp>
          <p:nvSpPr>
            <p:cNvPr id="19" name="object 19"/>
            <p:cNvSpPr/>
            <p:nvPr/>
          </p:nvSpPr>
          <p:spPr>
            <a:xfrm>
              <a:off x="4654984" y="5632286"/>
              <a:ext cx="1965325" cy="548640"/>
            </a:xfrm>
            <a:custGeom>
              <a:avLst/>
              <a:gdLst/>
              <a:ahLst/>
              <a:cxnLst/>
              <a:rect l="l" t="t" r="r" b="b"/>
              <a:pathLst>
                <a:path w="1965325" h="548639">
                  <a:moveTo>
                    <a:pt x="0" y="0"/>
                  </a:moveTo>
                  <a:lnTo>
                    <a:pt x="1964957" y="0"/>
                  </a:lnTo>
                  <a:lnTo>
                    <a:pt x="1964957" y="548360"/>
                  </a:lnTo>
                  <a:lnTo>
                    <a:pt x="0" y="548360"/>
                  </a:lnTo>
                  <a:lnTo>
                    <a:pt x="0" y="0"/>
                  </a:lnTo>
                  <a:close/>
                </a:path>
              </a:pathLst>
            </a:custGeom>
            <a:ln w="31733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97168" y="5559552"/>
              <a:ext cx="451104" cy="536448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6434255" y="5616955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4E2921"/>
                </a:solidFill>
                <a:latin typeface="Arial"/>
                <a:cs typeface="Arial"/>
              </a:rPr>
              <a:t>7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816607" y="5556503"/>
            <a:ext cx="451104" cy="536448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1920595" y="5628395"/>
            <a:ext cx="2193925" cy="548640"/>
          </a:xfrm>
          <a:prstGeom prst="rect">
            <a:avLst/>
          </a:prstGeom>
          <a:ln w="31733">
            <a:solidFill>
              <a:srgbClr val="C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5085">
              <a:lnSpc>
                <a:spcPts val="2120"/>
              </a:lnSpc>
            </a:pPr>
            <a:r>
              <a:rPr sz="1800" b="1" spc="-50" dirty="0">
                <a:solidFill>
                  <a:srgbClr val="DC2A25"/>
                </a:solidFill>
                <a:latin typeface="Arial"/>
                <a:cs typeface="Arial"/>
              </a:rPr>
              <a:t>8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37488" y="4416552"/>
            <a:ext cx="451104" cy="536448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1341119" y="4489434"/>
            <a:ext cx="1325245" cy="822960"/>
          </a:xfrm>
          <a:prstGeom prst="rect">
            <a:avLst/>
          </a:prstGeom>
          <a:ln w="3173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5720">
              <a:lnSpc>
                <a:spcPts val="2140"/>
              </a:lnSpc>
            </a:pPr>
            <a:r>
              <a:rPr sz="1800" b="1" spc="-50" dirty="0">
                <a:solidFill>
                  <a:srgbClr val="3A4398"/>
                </a:solidFill>
                <a:latin typeface="Arial"/>
                <a:cs typeface="Arial"/>
              </a:rPr>
              <a:t>9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72896" y="1837944"/>
            <a:ext cx="579120" cy="536448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1176861" y="1910920"/>
            <a:ext cx="1553845" cy="822960"/>
          </a:xfrm>
          <a:prstGeom prst="rect">
            <a:avLst/>
          </a:prstGeom>
          <a:ln w="3173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5085">
              <a:lnSpc>
                <a:spcPts val="2135"/>
              </a:lnSpc>
            </a:pPr>
            <a:r>
              <a:rPr sz="1800" b="1" spc="-25" dirty="0">
                <a:solidFill>
                  <a:srgbClr val="6C3690"/>
                </a:solidFill>
                <a:latin typeface="Arial"/>
                <a:cs typeface="Arial"/>
              </a:rPr>
              <a:t>10</a:t>
            </a:r>
            <a:endParaRPr sz="18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19075" y="6478013"/>
            <a:ext cx="515239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65"/>
              </a:lnSpc>
            </a:pPr>
            <a:r>
              <a:rPr sz="1200" spc="-40" dirty="0">
                <a:latin typeface="Arial"/>
                <a:cs typeface="Arial"/>
              </a:rPr>
              <a:t>(100)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2000;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Lee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RJ,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Abramson</a:t>
            </a:r>
            <a:r>
              <a:rPr sz="1200" spc="-6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JS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and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Goldsby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RA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i="1" spc="-35" dirty="0">
                <a:latin typeface="Arial"/>
                <a:cs typeface="Arial"/>
              </a:rPr>
              <a:t>Case</a:t>
            </a:r>
            <a:r>
              <a:rPr sz="1200" i="1" spc="-60" dirty="0">
                <a:latin typeface="Arial"/>
                <a:cs typeface="Arial"/>
              </a:rPr>
              <a:t> </a:t>
            </a:r>
            <a:r>
              <a:rPr sz="1200" i="1" spc="-50" dirty="0">
                <a:latin typeface="Arial"/>
                <a:cs typeface="Arial"/>
              </a:rPr>
              <a:t>Studies</a:t>
            </a:r>
            <a:r>
              <a:rPr sz="1200" i="1" spc="-60" dirty="0">
                <a:latin typeface="Arial"/>
                <a:cs typeface="Arial"/>
              </a:rPr>
              <a:t> </a:t>
            </a:r>
            <a:r>
              <a:rPr sz="1200" i="1" spc="-30" dirty="0">
                <a:latin typeface="Arial"/>
                <a:cs typeface="Arial"/>
              </a:rPr>
              <a:t>in</a:t>
            </a:r>
            <a:r>
              <a:rPr sz="1200" i="1" spc="-60" dirty="0">
                <a:latin typeface="Arial"/>
                <a:cs typeface="Arial"/>
              </a:rPr>
              <a:t> </a:t>
            </a:r>
            <a:r>
              <a:rPr sz="1200" i="1" spc="-45" dirty="0">
                <a:latin typeface="Arial"/>
                <a:cs typeface="Arial"/>
              </a:rPr>
              <a:t>Cancer</a:t>
            </a:r>
            <a:r>
              <a:rPr sz="1200" i="1" spc="-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2019.</a:t>
            </a:r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703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330" y="1405572"/>
            <a:ext cx="806063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85800" rtl="0"/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Collagen can inhibit tumor growth or promote it. </a:t>
            </a:r>
          </a:p>
          <a:p>
            <a:pPr algn="l" defTabSz="685800" rtl="0"/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 effects vary depending on the type, structure, and stage of the cancer.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174504" y="1064135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685800" rtl="0"/>
            <a:endParaRPr lang="en-US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00" y="913298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dual role of collagen in breast cancer</a:t>
            </a:r>
            <a:br>
              <a:rPr lang="en-US" b="1" dirty="0"/>
            </a:b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259773" y="2162181"/>
            <a:ext cx="4255077" cy="3678379"/>
          </a:xfrm>
          <a:ln>
            <a:solidFill>
              <a:srgbClr val="FF0000"/>
            </a:solidFill>
          </a:ln>
        </p:spPr>
        <p:txBody>
          <a:bodyPr>
            <a:normAutofit fontScale="62500" lnSpcReduction="20000"/>
          </a:bodyPr>
          <a:lstStyle/>
          <a:p>
            <a:r>
              <a:rPr lang="en-US" b="1" dirty="0" smtClean="0"/>
              <a:t>How collagen can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promote cancer</a:t>
            </a:r>
          </a:p>
          <a:p>
            <a:endParaRPr lang="en-US" dirty="0" smtClean="0"/>
          </a:p>
          <a:p>
            <a:r>
              <a:rPr lang="en-US" dirty="0" smtClean="0"/>
              <a:t>Creating "highways" for metastasis: Collagen fibers make "invasion highways," along which breast cancer cells can migrate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Shielding tumors from the immune system</a:t>
            </a:r>
            <a:r>
              <a:rPr lang="en-US" dirty="0" smtClean="0"/>
              <a:t>: Dense and misaligned collagen fibers can physically block immune cells, such as T cells, from entering the tumor core; reduces the effectiveness of immunotherapies.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Causes drug resistance</a:t>
            </a:r>
            <a:r>
              <a:rPr lang="en-US" dirty="0" smtClean="0"/>
              <a:t>: A highly dense and stiff collagen matrix can act as a physical barrier that prevents chemotherapy drugs from penetrating the tumor effectively.</a:t>
            </a:r>
          </a:p>
          <a:p>
            <a:endParaRPr lang="en-US" dirty="0" smtClean="0"/>
          </a:p>
          <a:p>
            <a:r>
              <a:rPr lang="en-US" dirty="0" smtClean="0"/>
              <a:t>Influencing tumor growth: Certain types of collagen, like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type I and type XII</a:t>
            </a:r>
            <a:r>
              <a:rPr lang="en-US" dirty="0" smtClean="0"/>
              <a:t>, can create a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stiff scaffolding that supports tumor growth</a:t>
            </a:r>
            <a:r>
              <a:rPr lang="en-US" dirty="0" smtClean="0"/>
              <a:t> and progression. </a:t>
            </a: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29150" y="2149844"/>
            <a:ext cx="4348595" cy="1480424"/>
          </a:xfrm>
          <a:ln>
            <a:solidFill>
              <a:srgbClr val="7030A0"/>
            </a:solidFill>
          </a:ln>
        </p:spPr>
        <p:txBody>
          <a:bodyPr>
            <a:normAutofit fontScale="62500" lnSpcReduction="20000"/>
          </a:bodyPr>
          <a:lstStyle/>
          <a:p>
            <a:r>
              <a:rPr lang="en-US" b="1" dirty="0" smtClean="0"/>
              <a:t>How collagen </a:t>
            </a:r>
            <a:r>
              <a:rPr lang="en-US" b="1" dirty="0" smtClean="0">
                <a:solidFill>
                  <a:srgbClr val="FF0000"/>
                </a:solidFill>
              </a:rPr>
              <a:t>can suppress cancer</a:t>
            </a:r>
          </a:p>
          <a:p>
            <a:r>
              <a:rPr lang="en-US" dirty="0" smtClean="0"/>
              <a:t>Restricting tumor growth: In some breast cancer cases, a </a:t>
            </a:r>
            <a:r>
              <a:rPr lang="en-US" dirty="0" smtClean="0">
                <a:solidFill>
                  <a:srgbClr val="FF0000"/>
                </a:solidFill>
              </a:rPr>
              <a:t>high level of type III collagen </a:t>
            </a:r>
            <a:r>
              <a:rPr lang="en-US" dirty="0" smtClean="0"/>
              <a:t>has been found to restrict tumor growth and metastasis.</a:t>
            </a:r>
          </a:p>
          <a:p>
            <a:r>
              <a:rPr lang="en-US" dirty="0" smtClean="0"/>
              <a:t>Serving as a barrier: In certain contexts, dense collagen tissue can </a:t>
            </a:r>
            <a:r>
              <a:rPr lang="en-US" dirty="0" smtClean="0">
                <a:solidFill>
                  <a:srgbClr val="FF0000"/>
                </a:solidFill>
              </a:rPr>
              <a:t>form a physical barrier that helps contain the tumor and prevents metastasis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629149" y="3814252"/>
            <a:ext cx="4405745" cy="216982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 defTabSz="685800" rtl="0"/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Breast cancer </a:t>
            </a:r>
            <a:r>
              <a:rPr lang="en-US" sz="1350" kern="1200" dirty="0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treatments targeting collagen </a:t>
            </a: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algn="l" defTabSz="685800" rtl="0"/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Because of collagen's influence on tumor development, researchers are investigating new strategies to target it.</a:t>
            </a:r>
          </a:p>
          <a:p>
            <a:pPr algn="l" defTabSz="685800" rtl="0"/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algn="l" defTabSz="685800" rtl="0"/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Collagenase treatment: Administering enzymes like collagenase to break down the dense collagen matrix can improve the penetration of therapeutic drugs into solid tumors. </a:t>
            </a:r>
          </a:p>
          <a:p>
            <a:pPr algn="l" defTabSz="685800" rtl="0"/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 goal is to make tumors less stiff and more accessible to therapies. </a:t>
            </a:r>
          </a:p>
        </p:txBody>
      </p:sp>
      <p:sp>
        <p:nvSpPr>
          <p:cNvPr id="3" name="Right Arrow 2"/>
          <p:cNvSpPr/>
          <p:nvPr/>
        </p:nvSpPr>
        <p:spPr>
          <a:xfrm>
            <a:off x="2174504" y="4818049"/>
            <a:ext cx="2591627" cy="13914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/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6939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178" y="371230"/>
            <a:ext cx="4153322" cy="5059607"/>
          </a:xfrm>
        </p:spPr>
        <p:txBody>
          <a:bodyPr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57200" y="990601"/>
            <a:ext cx="5601983" cy="4264024"/>
            <a:chOff x="563685" y="1968500"/>
            <a:chExt cx="6670073" cy="4343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3685" y="1968500"/>
              <a:ext cx="6524625" cy="43434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456351" y="2359894"/>
              <a:ext cx="4777407" cy="3554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685800" rtl="0"/>
              <a:r>
                <a:rPr lang="en-US" sz="1350" kern="1200" dirty="0">
                  <a:solidFill>
                    <a:srgbClr val="FF0000"/>
                  </a:solidFill>
                  <a:latin typeface="Calibri" panose="020F0502020204030204"/>
                  <a:ea typeface="+mn-ea"/>
                  <a:cs typeface="+mn-cs"/>
                </a:rPr>
                <a:t>Collagen</a:t>
              </a:r>
              <a:r>
                <a:rPr lang="en-US" sz="1350" u="sng" kern="1200" dirty="0">
                  <a:solidFill>
                    <a:srgbClr val="FF0000"/>
                  </a:solidFill>
                  <a:latin typeface="Calibri" panose="020F0502020204030204"/>
                  <a:ea typeface="+mn-ea"/>
                  <a:cs typeface="+mn-cs"/>
                </a:rPr>
                <a:t>ase</a:t>
              </a:r>
              <a:r>
                <a:rPr lang="en-US" sz="1350" kern="1200" dirty="0">
                  <a:solidFill>
                    <a:srgbClr val="FF0000"/>
                  </a:solidFill>
                  <a:latin typeface="Calibri" panose="020F0502020204030204"/>
                  <a:ea typeface="+mn-ea"/>
                  <a:cs typeface="+mn-cs"/>
                </a:rPr>
                <a:t> treatment: breaks down collagen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6006231" y="4724400"/>
            <a:ext cx="252817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85800" rtl="0"/>
            <a:r>
              <a:rPr lang="en-US" sz="1500" b="1" kern="1200" dirty="0" smtClean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+mn-ea"/>
                <a:cs typeface="+mn-cs"/>
              </a:rPr>
              <a:t>ASESS COLLAGEN </a:t>
            </a:r>
            <a:r>
              <a:rPr lang="en-US" sz="1500" b="1" kern="1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+mn-ea"/>
                <a:cs typeface="+mn-cs"/>
              </a:rPr>
              <a:t>BY HISTOLOGY??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027" y="5456096"/>
            <a:ext cx="3881156" cy="60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0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64798"/>
            <a:ext cx="7886700" cy="745822"/>
          </a:xfrm>
        </p:spPr>
        <p:txBody>
          <a:bodyPr>
            <a:normAutofit fontScale="90000"/>
          </a:bodyPr>
          <a:lstStyle/>
          <a:p>
            <a:r>
              <a:rPr lang="en-US" sz="2700" b="1" dirty="0"/>
              <a:t>Collagen and breast cancer: Use of  Optical Histology technique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38675" y="1703071"/>
            <a:ext cx="4741935" cy="4178449"/>
            <a:chOff x="522223" y="382193"/>
            <a:chExt cx="6333757" cy="5955345"/>
          </a:xfrm>
        </p:grpSpPr>
        <p:sp>
          <p:nvSpPr>
            <p:cNvPr id="7" name="object 2"/>
            <p:cNvSpPr txBox="1"/>
            <p:nvPr/>
          </p:nvSpPr>
          <p:spPr>
            <a:xfrm>
              <a:off x="522223" y="393384"/>
              <a:ext cx="222885" cy="128172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9525" algn="l" defTabSz="685800" rtl="0">
                <a:spcBef>
                  <a:spcPts val="71"/>
                </a:spcBef>
              </a:pPr>
              <a:r>
                <a:rPr sz="525" kern="1200" spc="-1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2414</a:t>
              </a:r>
              <a:endParaRPr sz="525" kern="1200">
                <a:solidFill>
                  <a:prstClr val="black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" name="object 3"/>
            <p:cNvSpPr txBox="1"/>
            <p:nvPr/>
          </p:nvSpPr>
          <p:spPr>
            <a:xfrm>
              <a:off x="2793752" y="393384"/>
              <a:ext cx="3600450" cy="128172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9525" algn="l" defTabSz="685800" rtl="0">
                <a:spcBef>
                  <a:spcPts val="71"/>
                </a:spcBef>
              </a:pPr>
              <a:r>
                <a:rPr sz="525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IEEE</a:t>
              </a:r>
              <a:r>
                <a:rPr sz="525" kern="1200" spc="-1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525" kern="1200" spc="-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TRANSACTIONS </a:t>
              </a:r>
              <a:r>
                <a:rPr sz="525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ON</a:t>
              </a:r>
              <a:r>
                <a:rPr sz="525" kern="1200" spc="-11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525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BIOMEDICAL</a:t>
              </a:r>
              <a:r>
                <a:rPr sz="525" kern="1200" spc="-11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525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ENGINEERING,</a:t>
              </a:r>
              <a:r>
                <a:rPr sz="525" kern="1200" spc="-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VOL.</a:t>
              </a:r>
              <a:r>
                <a:rPr sz="525" kern="1200" spc="-11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525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71,</a:t>
              </a:r>
              <a:r>
                <a:rPr sz="525" kern="1200" spc="-1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525" kern="1200" spc="-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NO.</a:t>
              </a:r>
              <a:r>
                <a:rPr sz="525" kern="1200" spc="-11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525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8,</a:t>
              </a:r>
              <a:r>
                <a:rPr sz="525" kern="1200" spc="-11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525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AUGUST</a:t>
              </a:r>
              <a:r>
                <a:rPr sz="525" kern="1200" spc="-1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2024</a:t>
              </a:r>
              <a:endParaRPr sz="525" kern="1200">
                <a:solidFill>
                  <a:prstClr val="black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" name="object 4"/>
            <p:cNvSpPr/>
            <p:nvPr/>
          </p:nvSpPr>
          <p:spPr>
            <a:xfrm>
              <a:off x="534923" y="539851"/>
              <a:ext cx="5845810" cy="0"/>
            </a:xfrm>
            <a:custGeom>
              <a:avLst/>
              <a:gdLst/>
              <a:ahLst/>
              <a:cxnLst/>
              <a:rect l="l" t="t" r="r" b="b"/>
              <a:pathLst>
                <a:path w="5845810">
                  <a:moveTo>
                    <a:pt x="0" y="0"/>
                  </a:moveTo>
                  <a:lnTo>
                    <a:pt x="5845530" y="0"/>
                  </a:lnTo>
                </a:path>
              </a:pathLst>
            </a:custGeom>
            <a:ln w="12687">
              <a:solidFill>
                <a:srgbClr val="6F2784"/>
              </a:solidFill>
            </a:ln>
          </p:spPr>
          <p:txBody>
            <a:bodyPr wrap="square" lIns="0" tIns="0" rIns="0" bIns="0" rtlCol="0"/>
            <a:lstStyle/>
            <a:p>
              <a:pPr algn="l" defTabSz="685800" rtl="0"/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19557" y="382193"/>
              <a:ext cx="336423" cy="219214"/>
            </a:xfrm>
            <a:prstGeom prst="rect">
              <a:avLst/>
            </a:prstGeom>
          </p:spPr>
        </p:pic>
        <p:pic>
          <p:nvPicPr>
            <p:cNvPr id="11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2100" y="1890661"/>
              <a:ext cx="102819" cy="100495"/>
            </a:xfrm>
            <a:prstGeom prst="rect">
              <a:avLst/>
            </a:prstGeom>
          </p:spPr>
        </p:pic>
        <p:pic>
          <p:nvPicPr>
            <p:cNvPr id="12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09733" y="1890661"/>
              <a:ext cx="102819" cy="100495"/>
            </a:xfrm>
            <a:prstGeom prst="rect">
              <a:avLst/>
            </a:prstGeom>
          </p:spPr>
        </p:pic>
        <p:pic>
          <p:nvPicPr>
            <p:cNvPr id="13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99621" y="1890661"/>
              <a:ext cx="102819" cy="100495"/>
            </a:xfrm>
            <a:prstGeom prst="rect">
              <a:avLst/>
            </a:prstGeom>
          </p:spPr>
        </p:pic>
        <p:sp>
          <p:nvSpPr>
            <p:cNvPr id="14" name="object 9"/>
            <p:cNvSpPr txBox="1"/>
            <p:nvPr/>
          </p:nvSpPr>
          <p:spPr>
            <a:xfrm>
              <a:off x="998170" y="682810"/>
              <a:ext cx="5601970" cy="1477732"/>
            </a:xfrm>
            <a:prstGeom prst="rect">
              <a:avLst/>
            </a:prstGeom>
          </p:spPr>
          <p:txBody>
            <a:bodyPr vert="horz" wrap="square" lIns="0" tIns="24764" rIns="0" bIns="0" rtlCol="0">
              <a:spAutoFit/>
            </a:bodyPr>
            <a:lstStyle/>
            <a:p>
              <a:pPr marL="9525" marR="3810" algn="ctr" defTabSz="685800" rtl="0">
                <a:lnSpc>
                  <a:spcPts val="2093"/>
                </a:lnSpc>
                <a:spcBef>
                  <a:spcPts val="194"/>
                </a:spcBef>
              </a:pPr>
              <a:r>
                <a:rPr kern="1200" dirty="0">
                  <a:solidFill>
                    <a:srgbClr val="3C5CAA"/>
                  </a:solidFill>
                  <a:latin typeface="Arial"/>
                  <a:ea typeface="+mn-ea"/>
                  <a:cs typeface="Arial"/>
                </a:rPr>
                <a:t>SHG</a:t>
              </a:r>
              <a:r>
                <a:rPr kern="1200" spc="-60" dirty="0">
                  <a:solidFill>
                    <a:srgbClr val="3C5CAA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kern="1200" spc="-8" dirty="0">
                  <a:solidFill>
                    <a:srgbClr val="3C5CAA"/>
                  </a:solidFill>
                  <a:latin typeface="Arial"/>
                  <a:ea typeface="+mn-ea"/>
                  <a:cs typeface="Arial"/>
                </a:rPr>
                <a:t>Fiberscopy</a:t>
              </a:r>
              <a:r>
                <a:rPr kern="1200" spc="-60" dirty="0">
                  <a:solidFill>
                    <a:srgbClr val="3C5CAA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kern="1200" spc="-8" dirty="0">
                  <a:solidFill>
                    <a:srgbClr val="3C5CAA"/>
                  </a:solidFill>
                  <a:latin typeface="Arial"/>
                  <a:ea typeface="+mn-ea"/>
                  <a:cs typeface="Arial"/>
                </a:rPr>
                <a:t>Assessment</a:t>
              </a:r>
              <a:r>
                <a:rPr kern="1200" spc="-56" dirty="0">
                  <a:solidFill>
                    <a:srgbClr val="3C5CAA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kern="1200" dirty="0">
                  <a:solidFill>
                    <a:srgbClr val="3C5CAA"/>
                  </a:solidFill>
                  <a:latin typeface="Arial"/>
                  <a:ea typeface="+mn-ea"/>
                  <a:cs typeface="Arial"/>
                </a:rPr>
                <a:t>of</a:t>
              </a:r>
              <a:r>
                <a:rPr kern="1200" spc="-60" dirty="0">
                  <a:solidFill>
                    <a:srgbClr val="3C5CAA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kern="1200" spc="-8" dirty="0">
                  <a:solidFill>
                    <a:srgbClr val="3C5CAA"/>
                  </a:solidFill>
                  <a:latin typeface="Arial"/>
                  <a:ea typeface="+mn-ea"/>
                  <a:cs typeface="Arial"/>
                </a:rPr>
                <a:t>Collagen </a:t>
              </a:r>
              <a:r>
                <a:rPr kern="1200" dirty="0">
                  <a:solidFill>
                    <a:srgbClr val="3C5CAA"/>
                  </a:solidFill>
                  <a:latin typeface="Arial"/>
                  <a:ea typeface="+mn-ea"/>
                  <a:cs typeface="Arial"/>
                </a:rPr>
                <a:t>Morphology</a:t>
              </a:r>
              <a:r>
                <a:rPr kern="1200" spc="-53" dirty="0">
                  <a:solidFill>
                    <a:srgbClr val="3C5CAA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kern="1200" dirty="0">
                  <a:solidFill>
                    <a:srgbClr val="3C5CAA"/>
                  </a:solidFill>
                  <a:latin typeface="Arial"/>
                  <a:ea typeface="+mn-ea"/>
                  <a:cs typeface="Arial"/>
                </a:rPr>
                <a:t>and</a:t>
              </a:r>
              <a:r>
                <a:rPr kern="1200" spc="-53" dirty="0">
                  <a:solidFill>
                    <a:srgbClr val="3C5CAA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kern="1200" dirty="0">
                  <a:solidFill>
                    <a:srgbClr val="3C5CAA"/>
                  </a:solidFill>
                  <a:latin typeface="Arial"/>
                  <a:ea typeface="+mn-ea"/>
                  <a:cs typeface="Arial"/>
                </a:rPr>
                <a:t>Its</a:t>
              </a:r>
              <a:r>
                <a:rPr kern="1200" spc="-53" dirty="0">
                  <a:solidFill>
                    <a:srgbClr val="3C5CAA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kern="1200" spc="-8" dirty="0">
                  <a:solidFill>
                    <a:srgbClr val="3C5CAA"/>
                  </a:solidFill>
                  <a:latin typeface="Arial"/>
                  <a:ea typeface="+mn-ea"/>
                  <a:cs typeface="Arial"/>
                </a:rPr>
                <a:t>Potential</a:t>
              </a:r>
              <a:r>
                <a:rPr kern="1200" spc="-53" dirty="0">
                  <a:solidFill>
                    <a:srgbClr val="3C5CAA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kern="1200" dirty="0">
                  <a:solidFill>
                    <a:srgbClr val="3C5CAA"/>
                  </a:solidFill>
                  <a:latin typeface="Arial"/>
                  <a:ea typeface="+mn-ea"/>
                  <a:cs typeface="Arial"/>
                </a:rPr>
                <a:t>for</a:t>
              </a:r>
              <a:r>
                <a:rPr kern="1200" spc="-53" dirty="0">
                  <a:solidFill>
                    <a:srgbClr val="3C5CAA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kern="1200" spc="-8" dirty="0">
                  <a:solidFill>
                    <a:srgbClr val="3C5CAA"/>
                  </a:solidFill>
                  <a:latin typeface="Arial"/>
                  <a:ea typeface="+mn-ea"/>
                  <a:cs typeface="Arial"/>
                </a:rPr>
                <a:t>Breast </a:t>
              </a:r>
              <a:r>
                <a:rPr kern="1200" dirty="0">
                  <a:solidFill>
                    <a:srgbClr val="3C5CAA"/>
                  </a:solidFill>
                  <a:latin typeface="Arial"/>
                  <a:ea typeface="+mn-ea"/>
                  <a:cs typeface="Arial"/>
                </a:rPr>
                <a:t>Cancer</a:t>
              </a:r>
              <a:r>
                <a:rPr kern="1200" spc="-64" dirty="0">
                  <a:solidFill>
                    <a:srgbClr val="3C5CAA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kern="1200" dirty="0">
                  <a:solidFill>
                    <a:srgbClr val="3C5CAA"/>
                  </a:solidFill>
                  <a:latin typeface="Arial"/>
                  <a:ea typeface="+mn-ea"/>
                  <a:cs typeface="Arial"/>
                </a:rPr>
                <a:t>Optical</a:t>
              </a:r>
              <a:r>
                <a:rPr kern="1200" spc="-60" dirty="0">
                  <a:solidFill>
                    <a:srgbClr val="3C5CAA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kern="1200" spc="-8" dirty="0">
                  <a:solidFill>
                    <a:srgbClr val="3C5CAA"/>
                  </a:solidFill>
                  <a:latin typeface="Arial"/>
                  <a:ea typeface="+mn-ea"/>
                  <a:cs typeface="Arial"/>
                </a:rPr>
                <a:t>Histology</a:t>
              </a:r>
              <a:endParaRPr kern="1200">
                <a:solidFill>
                  <a:prstClr val="black"/>
                </a:solidFill>
                <a:latin typeface="Arial"/>
                <a:ea typeface="+mn-ea"/>
                <a:cs typeface="Arial"/>
              </a:endParaRPr>
            </a:p>
            <a:p>
              <a:pPr marL="315278" algn="l" defTabSz="685800" rtl="0">
                <a:spcBef>
                  <a:spcPts val="555"/>
                </a:spcBef>
                <a:tabLst>
                  <a:tab pos="1161098" algn="l"/>
                  <a:tab pos="2044065" algn="l"/>
                  <a:tab pos="3086576" algn="l"/>
                </a:tabLst>
              </a:pPr>
              <a:r>
                <a:rPr sz="825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Gunnsteinn</a:t>
              </a:r>
              <a:r>
                <a:rPr sz="825" kern="1200" spc="-49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825" kern="1200" spc="-1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Hall</a:t>
              </a:r>
              <a:r>
                <a:rPr sz="825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	,</a:t>
              </a:r>
              <a:r>
                <a:rPr sz="825" kern="1200" spc="-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Wenxuan Liang</a:t>
              </a:r>
              <a:r>
                <a:rPr sz="825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	,</a:t>
              </a:r>
              <a:r>
                <a:rPr sz="825" kern="1200" spc="-1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825" kern="1200" spc="-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Zaver</a:t>
              </a:r>
              <a:r>
                <a:rPr sz="825" kern="1200" spc="-1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825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M.</a:t>
              </a:r>
              <a:r>
                <a:rPr sz="825" kern="1200" spc="-1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825" kern="1200" spc="-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Bhujwalla</a:t>
              </a:r>
              <a:r>
                <a:rPr sz="825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	,</a:t>
              </a:r>
              <a:r>
                <a:rPr sz="825" kern="1200" spc="-19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825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and</a:t>
              </a:r>
              <a:r>
                <a:rPr sz="825" kern="1200" spc="-1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825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Xingde</a:t>
              </a:r>
              <a:r>
                <a:rPr sz="825" kern="1200" spc="-1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825" kern="1200" spc="-19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Li</a:t>
              </a:r>
              <a:endParaRPr sz="825" kern="1200">
                <a:solidFill>
                  <a:prstClr val="black"/>
                </a:solidFill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65583" y="1890661"/>
              <a:ext cx="102819" cy="100495"/>
            </a:xfrm>
            <a:prstGeom prst="rect">
              <a:avLst/>
            </a:prstGeom>
          </p:spPr>
        </p:pic>
        <p:sp>
          <p:nvSpPr>
            <p:cNvPr id="16" name="object 11"/>
            <p:cNvSpPr txBox="1"/>
            <p:nvPr/>
          </p:nvSpPr>
          <p:spPr>
            <a:xfrm>
              <a:off x="522228" y="2417706"/>
              <a:ext cx="3214370" cy="3919832"/>
            </a:xfrm>
            <a:prstGeom prst="rect">
              <a:avLst/>
            </a:prstGeom>
          </p:spPr>
          <p:txBody>
            <a:bodyPr vert="horz" wrap="square" lIns="0" tIns="18574" rIns="0" bIns="0" rtlCol="0">
              <a:spAutoFit/>
            </a:bodyPr>
            <a:lstStyle/>
            <a:p>
              <a:pPr marL="9525" marR="3810" indent="94773" algn="just" defTabSz="685800" rtl="0">
                <a:lnSpc>
                  <a:spcPts val="750"/>
                </a:lnSpc>
                <a:spcBef>
                  <a:spcPts val="146"/>
                </a:spcBef>
              </a:pPr>
              <a:r>
                <a:rPr sz="675" b="1" i="1" kern="1200" spc="-8" dirty="0">
                  <a:solidFill>
                    <a:srgbClr val="6F2784"/>
                  </a:solidFill>
                  <a:latin typeface="Arial"/>
                  <a:ea typeface="+mn-ea"/>
                  <a:cs typeface="Arial"/>
                </a:rPr>
                <a:t>Abstract</a:t>
              </a:r>
              <a:r>
                <a:rPr sz="675" b="1" kern="1200" spc="-8" dirty="0">
                  <a:solidFill>
                    <a:srgbClr val="6F2784"/>
                  </a:solidFill>
                  <a:latin typeface="Arial"/>
                  <a:ea typeface="+mn-ea"/>
                  <a:cs typeface="Arial"/>
                </a:rPr>
                <a:t>—</a:t>
              </a:r>
              <a:r>
                <a:rPr sz="675" b="1" i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Objective:</a:t>
              </a:r>
              <a:r>
                <a:rPr sz="675" b="1" i="1" kern="1200" spc="-4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This study is to </a:t>
              </a:r>
              <a:r>
                <a:rPr sz="675" b="1" kern="1200" spc="-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investigate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the </a:t>
              </a:r>
              <a:r>
                <a:rPr sz="675" b="1" kern="1200" spc="-1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fea-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sibility</a:t>
              </a:r>
              <a:r>
                <a:rPr sz="675" b="1" kern="1200" spc="3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of</a:t>
              </a:r>
              <a:r>
                <a:rPr sz="675" b="1" kern="1200" spc="41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our</a:t>
              </a:r>
              <a:r>
                <a:rPr sz="675" b="1" kern="1200" spc="3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recently</a:t>
              </a:r>
              <a:r>
                <a:rPr sz="675" b="1" kern="1200" spc="41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developed</a:t>
              </a:r>
              <a:r>
                <a:rPr sz="675" b="1" kern="1200" spc="3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nonlinear</a:t>
              </a:r>
              <a:r>
                <a:rPr sz="675" b="1" kern="1200" spc="41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fiberscope</a:t>
              </a:r>
              <a:r>
                <a:rPr sz="675" b="1" kern="1200" spc="3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spc="-19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for </a:t>
              </a:r>
              <a:r>
                <a:rPr sz="675" b="1" kern="1200" spc="-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label-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free</a:t>
              </a:r>
              <a:r>
                <a:rPr sz="675" b="1" kern="1200" spc="9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in</a:t>
              </a:r>
              <a:r>
                <a:rPr sz="675" b="1" kern="1200" spc="9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situ</a:t>
              </a:r>
              <a:r>
                <a:rPr sz="675" b="1" kern="1200" spc="9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breast</a:t>
              </a:r>
              <a:r>
                <a:rPr sz="675" b="1" kern="1200" spc="9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tumor</a:t>
              </a:r>
              <a:r>
                <a:rPr sz="675" b="1" kern="1200" spc="9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detection</a:t>
              </a:r>
              <a:r>
                <a:rPr sz="675" b="1" kern="1200" spc="9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and</a:t>
              </a:r>
              <a:r>
                <a:rPr sz="675" b="1" kern="1200" spc="94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lymph</a:t>
              </a:r>
              <a:r>
                <a:rPr sz="675" b="1" kern="1200" spc="9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spc="-1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node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status</a:t>
              </a:r>
              <a:r>
                <a:rPr sz="675" b="1" kern="1200" spc="18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assessment</a:t>
              </a:r>
              <a:r>
                <a:rPr sz="675" b="1" kern="1200" spc="191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based</a:t>
              </a:r>
              <a:r>
                <a:rPr sz="675" b="1" kern="1200" spc="191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on</a:t>
              </a:r>
              <a:r>
                <a:rPr sz="675" b="1" kern="1200" spc="191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second</a:t>
              </a:r>
              <a:r>
                <a:rPr sz="675" b="1" kern="1200" spc="18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harmonic</a:t>
              </a:r>
              <a:r>
                <a:rPr sz="675" b="1" kern="1200" spc="191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spc="-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genera-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tion</a:t>
              </a:r>
              <a:r>
                <a:rPr sz="675" b="1" kern="1200" spc="7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(SHG)</a:t>
              </a:r>
              <a:r>
                <a:rPr sz="675" b="1" kern="1200" spc="7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imaging</a:t>
              </a:r>
              <a:r>
                <a:rPr sz="675" b="1" kern="1200" spc="7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of</a:t>
              </a:r>
              <a:r>
                <a:rPr sz="675" b="1" kern="1200" spc="7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fibrillar</a:t>
              </a:r>
              <a:r>
                <a:rPr sz="675" b="1" kern="1200" spc="7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collagen</a:t>
              </a:r>
              <a:r>
                <a:rPr sz="675" b="1" kern="1200" spc="7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matrix</a:t>
              </a:r>
              <a:r>
                <a:rPr sz="675" b="1" kern="1200" spc="7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with</a:t>
              </a:r>
              <a:r>
                <a:rPr sz="675" b="1" kern="1200" spc="7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spc="-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histo-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logical</a:t>
              </a:r>
              <a:r>
                <a:rPr sz="675" b="1" kern="1200" spc="86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details.</a:t>
              </a:r>
              <a:r>
                <a:rPr sz="675" b="1" kern="1200" spc="9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The</a:t>
              </a:r>
              <a:r>
                <a:rPr sz="675" b="1" kern="1200" spc="9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spc="-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long-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term</a:t>
              </a:r>
              <a:r>
                <a:rPr sz="675" b="1" kern="1200" spc="9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goal</a:t>
              </a:r>
              <a:r>
                <a:rPr sz="675" b="1" kern="1200" spc="86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is</a:t>
              </a:r>
              <a:r>
                <a:rPr sz="675" b="1" kern="1200" spc="9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to</a:t>
              </a:r>
              <a:r>
                <a:rPr sz="675" b="1" kern="1200" spc="9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improve</a:t>
              </a:r>
              <a:r>
                <a:rPr sz="675" b="1" kern="1200" spc="9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the</a:t>
              </a:r>
              <a:r>
                <a:rPr sz="675" b="1" kern="1200" spc="9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spc="-1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cur-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rent</a:t>
              </a:r>
              <a:r>
                <a:rPr sz="675" b="1" kern="1200" spc="-23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spc="-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biopsy-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based</a:t>
              </a:r>
              <a:r>
                <a:rPr sz="675" b="1" kern="1200" spc="-19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cancer</a:t>
              </a:r>
              <a:r>
                <a:rPr sz="675" b="1" kern="1200" spc="-19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paradigm</a:t>
              </a:r>
              <a:r>
                <a:rPr sz="675" b="1" kern="1200" spc="-19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with</a:t>
              </a:r>
              <a:r>
                <a:rPr sz="675" b="1" kern="1200" spc="-23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reduced</a:t>
              </a:r>
              <a:r>
                <a:rPr sz="675" b="1" kern="1200" spc="-19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spc="-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sampling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errors.</a:t>
              </a:r>
              <a:r>
                <a:rPr sz="675" b="1" kern="1200" spc="139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i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Methods:</a:t>
              </a:r>
              <a:r>
                <a:rPr sz="675" b="1" i="1" kern="1200" spc="139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In</a:t>
              </a:r>
              <a:r>
                <a:rPr sz="675" b="1" kern="1200" spc="139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this</a:t>
              </a:r>
              <a:r>
                <a:rPr sz="675" b="1" kern="1200" spc="139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pilot</a:t>
              </a:r>
              <a:r>
                <a:rPr sz="675" b="1" kern="1200" spc="143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study</a:t>
              </a:r>
              <a:r>
                <a:rPr sz="675" b="1" kern="1200" spc="139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we</a:t>
              </a:r>
              <a:r>
                <a:rPr sz="675" b="1" kern="1200" spc="139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undertook</a:t>
              </a:r>
              <a:r>
                <a:rPr sz="675" b="1" kern="1200" spc="13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spc="-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retro-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spective</a:t>
              </a:r>
              <a:r>
                <a:rPr sz="675" b="1" kern="1200" spc="15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SHG</a:t>
              </a:r>
              <a:r>
                <a:rPr sz="675" b="1" kern="1200" spc="15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imaging</a:t>
              </a:r>
              <a:r>
                <a:rPr sz="675" b="1" kern="1200" spc="161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study</a:t>
              </a:r>
              <a:r>
                <a:rPr sz="675" b="1" kern="1200" spc="15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of</a:t>
              </a:r>
              <a:r>
                <a:rPr sz="675" b="1" kern="1200" spc="161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i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ex</a:t>
              </a:r>
              <a:r>
                <a:rPr sz="675" b="1" i="1" kern="1200" spc="161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i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vivo</a:t>
              </a:r>
              <a:r>
                <a:rPr sz="675" b="1" i="1" kern="1200" spc="161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invasive</a:t>
              </a:r>
              <a:r>
                <a:rPr sz="675" b="1" kern="1200" spc="15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spc="-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ductal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carcinoma</a:t>
              </a:r>
              <a:r>
                <a:rPr sz="675" b="1" kern="1200" spc="41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human</a:t>
              </a:r>
              <a:r>
                <a:rPr sz="675" b="1" kern="1200" spc="41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biopsy</a:t>
              </a:r>
              <a:r>
                <a:rPr sz="675" b="1" kern="1200" spc="41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tissue</a:t>
              </a:r>
              <a:r>
                <a:rPr sz="675" b="1" kern="1200" spc="4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samples,</a:t>
              </a:r>
              <a:r>
                <a:rPr sz="675" b="1" kern="1200" spc="41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and</a:t>
              </a:r>
              <a:r>
                <a:rPr sz="675" b="1" kern="1200" spc="41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carried</a:t>
              </a:r>
              <a:r>
                <a:rPr sz="675" b="1" kern="1200" spc="4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spc="-19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out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quantitative</a:t>
              </a:r>
              <a:r>
                <a:rPr sz="675" b="1" kern="1200" spc="94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image</a:t>
              </a:r>
              <a:r>
                <a:rPr sz="675" b="1" kern="1200" spc="94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analysis</a:t>
              </a:r>
              <a:r>
                <a:rPr sz="675" b="1" kern="1200" spc="94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to</a:t>
              </a:r>
              <a:r>
                <a:rPr sz="675" b="1" kern="1200" spc="94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search</a:t>
              </a:r>
              <a:r>
                <a:rPr sz="675" b="1" kern="1200" spc="9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for</a:t>
              </a:r>
              <a:r>
                <a:rPr sz="675" b="1" kern="1200" spc="94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collagen</a:t>
              </a:r>
              <a:r>
                <a:rPr sz="675" b="1" kern="1200" spc="94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spc="-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struc-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tural</a:t>
              </a:r>
              <a:r>
                <a:rPr sz="675" b="1" kern="1200" spc="10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signatures</a:t>
              </a:r>
              <a:r>
                <a:rPr sz="675" b="1" kern="1200" spc="10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that</a:t>
              </a:r>
              <a:r>
                <a:rPr sz="675" b="1" kern="1200" spc="10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are</a:t>
              </a:r>
              <a:r>
                <a:rPr sz="675" b="1" kern="1200" spc="10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associated</a:t>
              </a:r>
              <a:r>
                <a:rPr sz="675" b="1" kern="1200" spc="10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with</a:t>
              </a:r>
              <a:r>
                <a:rPr sz="675" b="1" kern="1200" spc="10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the</a:t>
              </a:r>
              <a:r>
                <a:rPr sz="675" b="1" kern="1200" spc="10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spc="-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malignance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of</a:t>
              </a:r>
              <a:r>
                <a:rPr sz="675" b="1" kern="1200" spc="15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breast</a:t>
              </a:r>
              <a:r>
                <a:rPr sz="675" b="1" kern="1200" spc="15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cancer.</a:t>
              </a:r>
              <a:r>
                <a:rPr sz="675" b="1" kern="1200" spc="161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i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Results:</a:t>
              </a:r>
              <a:r>
                <a:rPr sz="675" b="1" i="1" kern="1200" spc="15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SHG</a:t>
              </a:r>
              <a:r>
                <a:rPr sz="675" b="1" kern="1200" spc="161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fiberscopy</a:t>
              </a:r>
              <a:r>
                <a:rPr sz="675" b="1" kern="1200" spc="15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spc="-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image-based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quantitative</a:t>
              </a:r>
              <a:r>
                <a:rPr sz="675" b="1" kern="1200" spc="53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assessment</a:t>
              </a:r>
              <a:r>
                <a:rPr sz="675" b="1" kern="1200" spc="56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of</a:t>
              </a:r>
              <a:r>
                <a:rPr sz="675" b="1" kern="1200" spc="53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collagen</a:t>
              </a:r>
              <a:r>
                <a:rPr sz="675" b="1" kern="1200" spc="56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fiber</a:t>
              </a:r>
              <a:r>
                <a:rPr sz="675" b="1" kern="1200" spc="53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morphology</a:t>
              </a:r>
              <a:r>
                <a:rPr sz="675" b="1" kern="1200" spc="56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spc="-19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re-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veals</a:t>
              </a:r>
              <a:r>
                <a:rPr sz="675" b="1" kern="1200" spc="11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that:</a:t>
              </a:r>
              <a:r>
                <a:rPr sz="675" b="1" kern="1200" spc="1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1)</a:t>
              </a:r>
              <a:r>
                <a:rPr sz="675" b="1" kern="1200" spc="1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cancerous</a:t>
              </a:r>
              <a:r>
                <a:rPr sz="675" b="1" kern="1200" spc="1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tissues</a:t>
              </a:r>
              <a:r>
                <a:rPr sz="675" b="1" kern="1200" spc="1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contain</a:t>
              </a:r>
              <a:r>
                <a:rPr sz="675" b="1" kern="1200" spc="1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generally</a:t>
              </a:r>
              <a:r>
                <a:rPr sz="675" b="1" kern="1200" spc="1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less</a:t>
              </a:r>
              <a:r>
                <a:rPr sz="675" b="1" kern="1200" spc="1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spc="-19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ex-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tracellular</a:t>
              </a:r>
              <a:r>
                <a:rPr sz="675" b="1" kern="1200" spc="116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collagen</a:t>
              </a:r>
              <a:r>
                <a:rPr sz="675" b="1" kern="1200" spc="116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fibers</a:t>
              </a:r>
              <a:r>
                <a:rPr sz="675" b="1" kern="1200" spc="116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compared</a:t>
              </a:r>
              <a:r>
                <a:rPr sz="675" b="1" kern="1200" spc="116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with</a:t>
              </a:r>
              <a:r>
                <a:rPr sz="675" b="1" kern="1200" spc="116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spc="-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tumor-adjacent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normal</a:t>
              </a:r>
              <a:r>
                <a:rPr sz="675" b="1" kern="1200" spc="26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tissues,</a:t>
              </a:r>
              <a:r>
                <a:rPr sz="675" b="1" kern="1200" spc="3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and</a:t>
              </a:r>
              <a:r>
                <a:rPr sz="675" b="1" kern="1200" spc="3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2)</a:t>
              </a:r>
              <a:r>
                <a:rPr sz="675" b="1" kern="1200" spc="26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collagen</a:t>
              </a:r>
              <a:r>
                <a:rPr sz="675" b="1" kern="1200" spc="3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fibers</a:t>
              </a:r>
              <a:r>
                <a:rPr sz="675" b="1" kern="1200" spc="3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in</a:t>
              </a:r>
              <a:r>
                <a:rPr sz="675" b="1" kern="1200" spc="26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lymph</a:t>
              </a:r>
              <a:r>
                <a:rPr sz="675" b="1" kern="1200" spc="3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node</a:t>
              </a:r>
              <a:r>
                <a:rPr sz="675" b="1" kern="1200" spc="3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spc="-1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pos-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itive</a:t>
              </a:r>
              <a:r>
                <a:rPr sz="675" b="1" kern="1200" spc="41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biopsies</a:t>
              </a:r>
              <a:r>
                <a:rPr sz="675" b="1" kern="1200" spc="4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are</a:t>
              </a:r>
              <a:r>
                <a:rPr sz="675" b="1" kern="1200" spc="4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more</a:t>
              </a:r>
              <a:r>
                <a:rPr sz="675" b="1" kern="1200" spc="4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aligned</a:t>
              </a:r>
              <a:r>
                <a:rPr sz="675" b="1" kern="1200" spc="4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than</a:t>
              </a:r>
              <a:r>
                <a:rPr sz="675" b="1" kern="1200" spc="4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lymph</a:t>
              </a:r>
              <a:r>
                <a:rPr sz="675" b="1" kern="1200" spc="4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node</a:t>
              </a:r>
              <a:r>
                <a:rPr sz="675" b="1" kern="1200" spc="4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spc="-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negative counterparts.</a:t>
              </a:r>
              <a:r>
                <a:rPr sz="675" b="1" kern="1200" spc="4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i="1" kern="1200" spc="-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Conclusion/Significance:</a:t>
              </a:r>
              <a:r>
                <a:rPr sz="675" b="1" i="1" kern="1200" spc="4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The</a:t>
              </a:r>
              <a:r>
                <a:rPr sz="675" b="1" kern="1200" spc="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results</a:t>
              </a:r>
              <a:r>
                <a:rPr sz="675" b="1" kern="1200" spc="4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spc="-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demon-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strate</a:t>
              </a:r>
              <a:r>
                <a:rPr sz="675" b="1" kern="1200" spc="-4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the promising potential of our SHG fiberscope for </a:t>
              </a:r>
              <a:r>
                <a:rPr sz="675" b="1" kern="1200" spc="-19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in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situ</a:t>
              </a:r>
              <a:r>
                <a:rPr sz="675" b="1" kern="1200" spc="83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breast</a:t>
              </a:r>
              <a:r>
                <a:rPr sz="675" b="1" kern="1200" spc="86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tumor</a:t>
              </a:r>
              <a:r>
                <a:rPr sz="675" b="1" kern="1200" spc="83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detection</a:t>
              </a:r>
              <a:r>
                <a:rPr sz="675" b="1" kern="1200" spc="86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and</a:t>
              </a:r>
              <a:r>
                <a:rPr sz="675" b="1" kern="1200" spc="86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lymph</a:t>
              </a:r>
              <a:r>
                <a:rPr sz="675" b="1" kern="1200" spc="83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node</a:t>
              </a:r>
              <a:r>
                <a:rPr sz="675" b="1" kern="1200" spc="86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spc="-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involvement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assessment</a:t>
              </a:r>
              <a:r>
                <a:rPr sz="675" b="1" kern="1200" spc="4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and</a:t>
              </a:r>
              <a:r>
                <a:rPr sz="675" b="1" kern="1200" spc="4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for</a:t>
              </a:r>
              <a:r>
                <a:rPr sz="675" b="1" kern="1200" spc="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offering</a:t>
              </a:r>
              <a:r>
                <a:rPr sz="675" b="1" kern="1200" spc="4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spc="-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real-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time</a:t>
              </a:r>
              <a:r>
                <a:rPr sz="675" b="1" kern="1200" spc="4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guidance</a:t>
              </a:r>
              <a:r>
                <a:rPr sz="675" b="1" kern="1200" spc="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during</a:t>
              </a:r>
              <a:r>
                <a:rPr sz="675" b="1" kern="1200" spc="4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spc="-19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on-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going</a:t>
              </a:r>
              <a:r>
                <a:rPr sz="675" b="1" kern="1200" spc="-26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tissue</a:t>
              </a:r>
              <a:r>
                <a:rPr sz="675" b="1" kern="1200" spc="-23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spc="-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biopsy.</a:t>
              </a:r>
              <a:endParaRPr sz="675" kern="1200" dirty="0">
                <a:solidFill>
                  <a:prstClr val="black"/>
                </a:solidFill>
                <a:latin typeface="Arial"/>
                <a:ea typeface="+mn-ea"/>
                <a:cs typeface="Arial"/>
              </a:endParaRPr>
            </a:p>
            <a:p>
              <a:pPr marL="9525" marR="3810" indent="94773" algn="just" defTabSz="685800" rtl="0">
                <a:lnSpc>
                  <a:spcPts val="750"/>
                </a:lnSpc>
                <a:spcBef>
                  <a:spcPts val="458"/>
                </a:spcBef>
              </a:pPr>
              <a:r>
                <a:rPr sz="675" b="1" i="1" kern="1200" spc="-8" dirty="0">
                  <a:solidFill>
                    <a:srgbClr val="6F2784"/>
                  </a:solidFill>
                  <a:latin typeface="Arial"/>
                  <a:ea typeface="+mn-ea"/>
                  <a:cs typeface="Arial"/>
                </a:rPr>
                <a:t>Index </a:t>
              </a:r>
              <a:r>
                <a:rPr sz="675" b="1" i="1" kern="1200" spc="-19" dirty="0">
                  <a:solidFill>
                    <a:srgbClr val="6F2784"/>
                  </a:solidFill>
                  <a:latin typeface="Arial"/>
                  <a:ea typeface="+mn-ea"/>
                  <a:cs typeface="Arial"/>
                </a:rPr>
                <a:t>Terms</a:t>
              </a:r>
              <a:r>
                <a:rPr sz="675" b="1" kern="1200" spc="-19" dirty="0">
                  <a:solidFill>
                    <a:srgbClr val="6F2784"/>
                  </a:solidFill>
                  <a:latin typeface="Arial"/>
                  <a:ea typeface="+mn-ea"/>
                  <a:cs typeface="Arial"/>
                </a:rPr>
                <a:t>—</a:t>
              </a:r>
              <a:r>
                <a:rPr sz="675" b="1" kern="1200" spc="-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Biomedical imaging,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breast</a:t>
              </a:r>
              <a:r>
                <a:rPr sz="675" b="1" kern="1200" spc="-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cancer, optical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imaging,</a:t>
              </a:r>
              <a:r>
                <a:rPr sz="675" b="1" kern="1200" spc="13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nonlinear</a:t>
              </a:r>
              <a:r>
                <a:rPr sz="675" b="1" kern="1200" spc="13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fiberscope,</a:t>
              </a:r>
              <a:r>
                <a:rPr sz="675" b="1" kern="1200" spc="139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spc="-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second-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harmonic</a:t>
              </a:r>
              <a:r>
                <a:rPr sz="675" b="1" kern="1200" spc="135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spc="-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genera- </a:t>
              </a:r>
              <a:r>
                <a:rPr sz="675" b="1" kern="1200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tion</a:t>
              </a:r>
              <a:r>
                <a:rPr sz="675" b="1" kern="1200" spc="-19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sz="675" b="1" kern="1200" spc="-8" dirty="0">
                  <a:solidFill>
                    <a:srgbClr val="231F20"/>
                  </a:solidFill>
                  <a:latin typeface="Arial"/>
                  <a:ea typeface="+mn-ea"/>
                  <a:cs typeface="Arial"/>
                </a:rPr>
                <a:t>microscopy.</a:t>
              </a:r>
              <a:endParaRPr sz="675" kern="1200" dirty="0">
                <a:solidFill>
                  <a:prstClr val="black"/>
                </a:solidFill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7" name="Content Placeholder 16"/>
          <p:cNvSpPr>
            <a:spLocks noGrp="1"/>
          </p:cNvSpPr>
          <p:nvPr>
            <p:ph sz="half" idx="2"/>
          </p:nvPr>
        </p:nvSpPr>
        <p:spPr>
          <a:xfrm>
            <a:off x="5126062" y="1856878"/>
            <a:ext cx="3886200" cy="3926702"/>
          </a:xfrm>
        </p:spPr>
        <p:txBody>
          <a:bodyPr>
            <a:normAutofit/>
          </a:bodyPr>
          <a:lstStyle/>
          <a:p>
            <a:r>
              <a:rPr lang="en-US" sz="1800" dirty="0">
                <a:ln>
                  <a:solidFill>
                    <a:schemeClr val="accent1">
                      <a:lumMod val="75000"/>
                    </a:schemeClr>
                  </a:solidFill>
                </a:ln>
              </a:rPr>
              <a:t>SHG </a:t>
            </a:r>
            <a:r>
              <a:rPr lang="en-US" sz="1800" dirty="0" err="1">
                <a:ln>
                  <a:solidFill>
                    <a:schemeClr val="accent1">
                      <a:lumMod val="75000"/>
                    </a:schemeClr>
                  </a:solidFill>
                </a:ln>
              </a:rPr>
              <a:t>Fiberscopy</a:t>
            </a:r>
            <a:r>
              <a:rPr lang="en-US" sz="1800" dirty="0">
                <a:ln>
                  <a:solidFill>
                    <a:schemeClr val="accent1">
                      <a:lumMod val="75000"/>
                    </a:schemeClr>
                  </a:solidFill>
                </a:ln>
              </a:rPr>
              <a:t> System used</a:t>
            </a:r>
            <a:r>
              <a:rPr lang="en-US" sz="1800" dirty="0"/>
              <a:t>. Also termed fiber-optic nonlinear </a:t>
            </a:r>
            <a:r>
              <a:rPr lang="en-US" sz="1800" dirty="0" err="1"/>
              <a:t>endomicroscopy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Image Metrics - The collagen content was determined for each SHG image by calculating the total area fraction of collagen-containing foreground pixels. </a:t>
            </a:r>
          </a:p>
          <a:p>
            <a:r>
              <a:rPr lang="en-US" sz="1800" dirty="0"/>
              <a:t>They assessed the feasibility of distinguishing cancerous versus normal tissue based on the area fraction of collagen fibers in the </a:t>
            </a:r>
            <a:r>
              <a:rPr lang="en-US" sz="1800" dirty="0" err="1"/>
              <a:t>fiberscopy</a:t>
            </a:r>
            <a:r>
              <a:rPr lang="en-US" sz="1800" dirty="0"/>
              <a:t> SHG images. </a:t>
            </a:r>
          </a:p>
          <a:p>
            <a:endParaRPr lang="en-US" sz="1800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063485" y="1443659"/>
            <a:ext cx="721195" cy="25941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852530" y="4206737"/>
            <a:ext cx="190334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rtl="0"/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hlinkClick r:id="rId5"/>
              </a:rPr>
              <a:t>VIDEO- SHG </a:t>
            </a:r>
            <a:r>
              <a:rPr lang="en-US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hlinkClick r:id="rId5"/>
              </a:rPr>
              <a:t>Fiberoscopy</a:t>
            </a:r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97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26" y="797398"/>
            <a:ext cx="7886700" cy="994172"/>
          </a:xfrm>
        </p:spPr>
        <p:txBody>
          <a:bodyPr/>
          <a:lstStyle/>
          <a:p>
            <a:r>
              <a:rPr lang="en-US" dirty="0" smtClean="0"/>
              <a:t>Collagen density imaging in breast cancer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80" y="1670050"/>
            <a:ext cx="4126427" cy="4109855"/>
          </a:xfrm>
          <a:prstGeom prst="rect">
            <a:avLst/>
          </a:prstGeom>
        </p:spPr>
      </p:pic>
      <p:sp>
        <p:nvSpPr>
          <p:cNvPr id="7" name="object 12"/>
          <p:cNvSpPr txBox="1">
            <a:spLocks noGrp="1"/>
          </p:cNvSpPr>
          <p:nvPr>
            <p:ph sz="half" idx="2"/>
          </p:nvPr>
        </p:nvSpPr>
        <p:spPr>
          <a:xfrm>
            <a:off x="4487517" y="2128861"/>
            <a:ext cx="4570046" cy="244249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0" tIns="56674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446"/>
              </a:spcBef>
            </a:pPr>
            <a:r>
              <a:rPr sz="1500" i="1" spc="158" dirty="0">
                <a:solidFill>
                  <a:srgbClr val="6F2784"/>
                </a:solidFill>
                <a:cs typeface="Arial"/>
              </a:rPr>
              <a:t> </a:t>
            </a:r>
            <a:r>
              <a:rPr sz="1500" b="1" i="1" dirty="0">
                <a:solidFill>
                  <a:srgbClr val="6F2784"/>
                </a:solidFill>
                <a:cs typeface="Arial"/>
              </a:rPr>
              <a:t>Reduced</a:t>
            </a:r>
            <a:r>
              <a:rPr sz="1500" b="1" i="1" spc="-19" dirty="0">
                <a:solidFill>
                  <a:srgbClr val="6F2784"/>
                </a:solidFill>
                <a:cs typeface="Arial"/>
              </a:rPr>
              <a:t> </a:t>
            </a:r>
            <a:r>
              <a:rPr sz="1500" b="1" i="1" dirty="0">
                <a:solidFill>
                  <a:srgbClr val="6F2784"/>
                </a:solidFill>
                <a:cs typeface="Arial"/>
              </a:rPr>
              <a:t>Collagen</a:t>
            </a:r>
            <a:r>
              <a:rPr sz="1500" b="1" i="1" spc="-19" dirty="0">
                <a:solidFill>
                  <a:srgbClr val="6F2784"/>
                </a:solidFill>
                <a:cs typeface="Arial"/>
              </a:rPr>
              <a:t> </a:t>
            </a:r>
            <a:r>
              <a:rPr sz="1500" b="1" i="1" dirty="0">
                <a:solidFill>
                  <a:srgbClr val="6F2784"/>
                </a:solidFill>
                <a:cs typeface="Arial"/>
              </a:rPr>
              <a:t>Density</a:t>
            </a:r>
            <a:r>
              <a:rPr sz="1500" b="1" i="1" spc="-19" dirty="0">
                <a:solidFill>
                  <a:srgbClr val="6F2784"/>
                </a:solidFill>
                <a:cs typeface="Arial"/>
              </a:rPr>
              <a:t> </a:t>
            </a:r>
            <a:r>
              <a:rPr lang="en-US" sz="1500" b="1" i="1" spc="-19" dirty="0">
                <a:solidFill>
                  <a:srgbClr val="6F2784"/>
                </a:solidFill>
                <a:cs typeface="Arial"/>
              </a:rPr>
              <a:t>found </a:t>
            </a:r>
            <a:r>
              <a:rPr sz="1500" b="1" i="1" dirty="0">
                <a:solidFill>
                  <a:srgbClr val="6F2784"/>
                </a:solidFill>
                <a:cs typeface="Arial"/>
              </a:rPr>
              <a:t>in</a:t>
            </a:r>
            <a:r>
              <a:rPr sz="1500" b="1" i="1" spc="-23" dirty="0">
                <a:solidFill>
                  <a:srgbClr val="6F2784"/>
                </a:solidFill>
                <a:cs typeface="Arial"/>
              </a:rPr>
              <a:t> </a:t>
            </a:r>
            <a:r>
              <a:rPr sz="1500" b="1" i="1" dirty="0">
                <a:solidFill>
                  <a:srgbClr val="6F2784"/>
                </a:solidFill>
                <a:cs typeface="Arial"/>
              </a:rPr>
              <a:t>Cancerous</a:t>
            </a:r>
            <a:r>
              <a:rPr sz="1500" b="1" i="1" spc="-19" dirty="0">
                <a:solidFill>
                  <a:srgbClr val="6F2784"/>
                </a:solidFill>
                <a:cs typeface="Arial"/>
              </a:rPr>
              <a:t> </a:t>
            </a:r>
            <a:r>
              <a:rPr sz="1500" b="1" i="1" spc="-8" dirty="0">
                <a:solidFill>
                  <a:srgbClr val="6F2784"/>
                </a:solidFill>
                <a:cs typeface="Arial"/>
              </a:rPr>
              <a:t>Tissue</a:t>
            </a:r>
            <a:endParaRPr lang="en-US" sz="1500" b="1" i="1" spc="-8" dirty="0">
              <a:solidFill>
                <a:srgbClr val="6F2784"/>
              </a:solidFill>
              <a:cs typeface="Arial"/>
            </a:endParaRPr>
          </a:p>
          <a:p>
            <a:pPr marL="9525" marR="3810" indent="94773" algn="just">
              <a:lnSpc>
                <a:spcPct val="100000"/>
              </a:lnSpc>
              <a:spcBef>
                <a:spcPts val="368"/>
              </a:spcBef>
            </a:pPr>
            <a:endParaRPr lang="en-US" sz="1500" dirty="0">
              <a:solidFill>
                <a:srgbClr val="231F20"/>
              </a:solidFill>
              <a:cs typeface="Times New Roman"/>
            </a:endParaRPr>
          </a:p>
          <a:p>
            <a:pPr marL="9525" marR="3810" indent="94773" algn="just">
              <a:lnSpc>
                <a:spcPct val="100000"/>
              </a:lnSpc>
              <a:spcBef>
                <a:spcPts val="368"/>
              </a:spcBef>
            </a:pPr>
            <a:r>
              <a:rPr lang="en-US" sz="1500" spc="53" dirty="0">
                <a:solidFill>
                  <a:srgbClr val="231F20"/>
                </a:solidFill>
                <a:cs typeface="Times New Roman"/>
              </a:rPr>
              <a:t>Overall </a:t>
            </a:r>
            <a:r>
              <a:rPr sz="1500" dirty="0">
                <a:cs typeface="Times New Roman"/>
              </a:rPr>
              <a:t>collagen</a:t>
            </a:r>
            <a:r>
              <a:rPr sz="1500" spc="53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density</a:t>
            </a:r>
            <a:r>
              <a:rPr sz="1500" spc="53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of</a:t>
            </a:r>
            <a:r>
              <a:rPr sz="1500" spc="49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all</a:t>
            </a:r>
            <a:r>
              <a:rPr sz="1500" spc="53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cancerous</a:t>
            </a:r>
            <a:r>
              <a:rPr sz="1500" spc="53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tissues</a:t>
            </a:r>
            <a:r>
              <a:rPr sz="1500" spc="49" dirty="0">
                <a:cs typeface="Times New Roman"/>
              </a:rPr>
              <a:t> </a:t>
            </a:r>
            <a:endParaRPr lang="en-US" sz="1500" spc="49" dirty="0">
              <a:cs typeface="Times New Roman"/>
            </a:endParaRPr>
          </a:p>
          <a:p>
            <a:pPr marL="9525" marR="3810" indent="0" algn="just">
              <a:lnSpc>
                <a:spcPct val="100000"/>
              </a:lnSpc>
              <a:spcBef>
                <a:spcPts val="368"/>
              </a:spcBef>
              <a:buNone/>
            </a:pPr>
            <a:r>
              <a:rPr sz="1500" spc="-8" dirty="0">
                <a:solidFill>
                  <a:schemeClr val="accent5">
                    <a:lumMod val="75000"/>
                  </a:schemeClr>
                </a:solidFill>
                <a:cs typeface="Times New Roman"/>
              </a:rPr>
              <a:t>(stages</a:t>
            </a:r>
            <a:r>
              <a:rPr sz="1500" spc="-23" dirty="0">
                <a:solidFill>
                  <a:schemeClr val="accent5">
                    <a:lumMod val="75000"/>
                  </a:schemeClr>
                </a:solidFill>
                <a:cs typeface="Times New Roman"/>
              </a:rPr>
              <a:t> </a:t>
            </a:r>
            <a:r>
              <a:rPr sz="1500" dirty="0">
                <a:solidFill>
                  <a:schemeClr val="accent5">
                    <a:lumMod val="75000"/>
                  </a:schemeClr>
                </a:solidFill>
                <a:cs typeface="Times New Roman"/>
              </a:rPr>
              <a:t>I</a:t>
            </a:r>
            <a:r>
              <a:rPr sz="1500" spc="-23" dirty="0">
                <a:solidFill>
                  <a:schemeClr val="accent5">
                    <a:lumMod val="75000"/>
                  </a:schemeClr>
                </a:solidFill>
                <a:cs typeface="Times New Roman"/>
              </a:rPr>
              <a:t> </a:t>
            </a:r>
            <a:r>
              <a:rPr sz="1500" dirty="0">
                <a:solidFill>
                  <a:schemeClr val="accent5">
                    <a:lumMod val="75000"/>
                  </a:schemeClr>
                </a:solidFill>
                <a:cs typeface="Times New Roman"/>
              </a:rPr>
              <a:t>to</a:t>
            </a:r>
            <a:r>
              <a:rPr sz="1500" spc="-23" dirty="0">
                <a:solidFill>
                  <a:schemeClr val="accent5">
                    <a:lumMod val="75000"/>
                  </a:schemeClr>
                </a:solidFill>
                <a:cs typeface="Times New Roman"/>
              </a:rPr>
              <a:t> </a:t>
            </a:r>
            <a:r>
              <a:rPr sz="1500" dirty="0">
                <a:solidFill>
                  <a:schemeClr val="accent5">
                    <a:lumMod val="75000"/>
                  </a:schemeClr>
                </a:solidFill>
                <a:cs typeface="Times New Roman"/>
              </a:rPr>
              <a:t>IV</a:t>
            </a:r>
            <a:r>
              <a:rPr sz="1500" spc="-23" dirty="0">
                <a:solidFill>
                  <a:schemeClr val="accent5">
                    <a:lumMod val="75000"/>
                  </a:schemeClr>
                </a:solidFill>
                <a:cs typeface="Times New Roman"/>
              </a:rPr>
              <a:t> </a:t>
            </a:r>
            <a:r>
              <a:rPr sz="1500" dirty="0">
                <a:solidFill>
                  <a:schemeClr val="accent5">
                    <a:lumMod val="75000"/>
                  </a:schemeClr>
                </a:solidFill>
                <a:cs typeface="Times New Roman"/>
              </a:rPr>
              <a:t>all</a:t>
            </a:r>
            <a:r>
              <a:rPr sz="1500" spc="-23" dirty="0">
                <a:solidFill>
                  <a:schemeClr val="accent5">
                    <a:lumMod val="75000"/>
                  </a:schemeClr>
                </a:solidFill>
                <a:cs typeface="Times New Roman"/>
              </a:rPr>
              <a:t> </a:t>
            </a:r>
            <a:r>
              <a:rPr sz="1500" spc="-8" dirty="0">
                <a:solidFill>
                  <a:schemeClr val="accent5">
                    <a:lumMod val="75000"/>
                  </a:schemeClr>
                </a:solidFill>
                <a:cs typeface="Times New Roman"/>
              </a:rPr>
              <a:t>together)</a:t>
            </a:r>
            <a:r>
              <a:rPr sz="1500" spc="-23" dirty="0">
                <a:solidFill>
                  <a:schemeClr val="accent5">
                    <a:lumMod val="75000"/>
                  </a:schemeClr>
                </a:solidFill>
                <a:cs typeface="Times New Roman"/>
              </a:rPr>
              <a:t> </a:t>
            </a:r>
            <a:r>
              <a:rPr sz="1500" dirty="0">
                <a:solidFill>
                  <a:schemeClr val="accent5">
                    <a:lumMod val="75000"/>
                  </a:schemeClr>
                </a:solidFill>
                <a:cs typeface="Times New Roman"/>
              </a:rPr>
              <a:t>is</a:t>
            </a:r>
            <a:r>
              <a:rPr sz="1500" spc="-23" dirty="0">
                <a:solidFill>
                  <a:schemeClr val="accent5">
                    <a:lumMod val="75000"/>
                  </a:schemeClr>
                </a:solidFill>
                <a:cs typeface="Times New Roman"/>
              </a:rPr>
              <a:t> </a:t>
            </a:r>
            <a:r>
              <a:rPr sz="1500" spc="-15" dirty="0">
                <a:solidFill>
                  <a:schemeClr val="accent5">
                    <a:lumMod val="75000"/>
                  </a:schemeClr>
                </a:solidFill>
                <a:cs typeface="Times New Roman"/>
              </a:rPr>
              <a:t>significantly</a:t>
            </a:r>
            <a:r>
              <a:rPr sz="1500" spc="-23" dirty="0">
                <a:solidFill>
                  <a:schemeClr val="accent5">
                    <a:lumMod val="75000"/>
                  </a:schemeClr>
                </a:solidFill>
                <a:cs typeface="Times New Roman"/>
              </a:rPr>
              <a:t> </a:t>
            </a:r>
            <a:r>
              <a:rPr sz="1500" spc="-15" dirty="0">
                <a:solidFill>
                  <a:schemeClr val="accent5">
                    <a:lumMod val="75000"/>
                  </a:schemeClr>
                </a:solidFill>
                <a:cs typeface="Times New Roman"/>
              </a:rPr>
              <a:t>lower</a:t>
            </a:r>
            <a:r>
              <a:rPr sz="1500" spc="-23" dirty="0">
                <a:solidFill>
                  <a:schemeClr val="accent5">
                    <a:lumMod val="75000"/>
                  </a:schemeClr>
                </a:solidFill>
                <a:cs typeface="Times New Roman"/>
              </a:rPr>
              <a:t> </a:t>
            </a:r>
            <a:r>
              <a:rPr sz="1500" spc="-8" dirty="0">
                <a:solidFill>
                  <a:srgbClr val="231F20"/>
                </a:solidFill>
                <a:cs typeface="Times New Roman"/>
              </a:rPr>
              <a:t>than</a:t>
            </a:r>
            <a:r>
              <a:rPr sz="1500" spc="-23" dirty="0">
                <a:solidFill>
                  <a:srgbClr val="231F20"/>
                </a:solidFill>
                <a:cs typeface="Times New Roman"/>
              </a:rPr>
              <a:t> </a:t>
            </a:r>
            <a:r>
              <a:rPr sz="1500" dirty="0">
                <a:solidFill>
                  <a:srgbClr val="231F20"/>
                </a:solidFill>
                <a:cs typeface="Times New Roman"/>
              </a:rPr>
              <a:t>the</a:t>
            </a:r>
            <a:r>
              <a:rPr sz="1500" spc="-23" dirty="0">
                <a:solidFill>
                  <a:srgbClr val="231F20"/>
                </a:solidFill>
                <a:cs typeface="Times New Roman"/>
              </a:rPr>
              <a:t> </a:t>
            </a:r>
            <a:r>
              <a:rPr sz="1500" spc="-8" dirty="0">
                <a:solidFill>
                  <a:srgbClr val="231F20"/>
                </a:solidFill>
                <a:cs typeface="Times New Roman"/>
              </a:rPr>
              <a:t>normal </a:t>
            </a:r>
            <a:r>
              <a:rPr sz="1500" dirty="0">
                <a:solidFill>
                  <a:srgbClr val="231F20"/>
                </a:solidFill>
                <a:cs typeface="Times New Roman"/>
              </a:rPr>
              <a:t>group</a:t>
            </a:r>
            <a:r>
              <a:rPr sz="1500" spc="-19" dirty="0">
                <a:solidFill>
                  <a:srgbClr val="231F20"/>
                </a:solidFill>
                <a:cs typeface="Times New Roman"/>
              </a:rPr>
              <a:t> </a:t>
            </a:r>
            <a:r>
              <a:rPr sz="1500" dirty="0">
                <a:solidFill>
                  <a:srgbClr val="231F20"/>
                </a:solidFill>
                <a:cs typeface="Times New Roman"/>
              </a:rPr>
              <a:t>(</a:t>
            </a:r>
            <a:r>
              <a:rPr sz="1500" i="1" dirty="0">
                <a:solidFill>
                  <a:srgbClr val="231F20"/>
                </a:solidFill>
                <a:cs typeface="Times New Roman"/>
              </a:rPr>
              <a:t>p</a:t>
            </a:r>
            <a:r>
              <a:rPr sz="1500" i="1" spc="-19" dirty="0">
                <a:solidFill>
                  <a:srgbClr val="231F20"/>
                </a:solidFill>
                <a:cs typeface="Times New Roman"/>
              </a:rPr>
              <a:t> </a:t>
            </a:r>
            <a:r>
              <a:rPr sz="1500" spc="79" dirty="0">
                <a:solidFill>
                  <a:srgbClr val="231F20"/>
                </a:solidFill>
                <a:cs typeface="Garamond"/>
              </a:rPr>
              <a:t>=</a:t>
            </a:r>
            <a:r>
              <a:rPr sz="1500" spc="-11" dirty="0">
                <a:solidFill>
                  <a:srgbClr val="231F20"/>
                </a:solidFill>
                <a:cs typeface="Garamond"/>
              </a:rPr>
              <a:t> </a:t>
            </a:r>
            <a:r>
              <a:rPr sz="1500" dirty="0">
                <a:solidFill>
                  <a:srgbClr val="231F20"/>
                </a:solidFill>
                <a:cs typeface="Times New Roman"/>
              </a:rPr>
              <a:t>0.0013,</a:t>
            </a:r>
            <a:r>
              <a:rPr sz="1500" spc="-15" dirty="0">
                <a:solidFill>
                  <a:srgbClr val="231F20"/>
                </a:solidFill>
                <a:cs typeface="Times New Roman"/>
              </a:rPr>
              <a:t> </a:t>
            </a:r>
            <a:r>
              <a:rPr sz="1500" spc="-23" dirty="0">
                <a:solidFill>
                  <a:srgbClr val="231F20"/>
                </a:solidFill>
                <a:cs typeface="Times New Roman"/>
              </a:rPr>
              <a:t>Welch’s</a:t>
            </a:r>
            <a:r>
              <a:rPr sz="1500" spc="-15" dirty="0">
                <a:solidFill>
                  <a:srgbClr val="231F20"/>
                </a:solidFill>
                <a:cs typeface="Times New Roman"/>
              </a:rPr>
              <a:t> </a:t>
            </a:r>
            <a:r>
              <a:rPr sz="1500" i="1" spc="-8" dirty="0">
                <a:solidFill>
                  <a:srgbClr val="231F20"/>
                </a:solidFill>
                <a:cs typeface="Times New Roman"/>
              </a:rPr>
              <a:t>t-</a:t>
            </a:r>
            <a:r>
              <a:rPr sz="1500" dirty="0">
                <a:solidFill>
                  <a:srgbClr val="231F20"/>
                </a:solidFill>
                <a:cs typeface="Times New Roman"/>
              </a:rPr>
              <a:t>test;</a:t>
            </a:r>
            <a:r>
              <a:rPr sz="1500" spc="-15" dirty="0">
                <a:solidFill>
                  <a:srgbClr val="231F20"/>
                </a:solidFill>
                <a:cs typeface="Times New Roman"/>
              </a:rPr>
              <a:t> </a:t>
            </a:r>
            <a:r>
              <a:rPr sz="1500" dirty="0">
                <a:solidFill>
                  <a:srgbClr val="231F20"/>
                </a:solidFill>
                <a:cs typeface="Times New Roman"/>
              </a:rPr>
              <a:t>Fig.</a:t>
            </a:r>
            <a:r>
              <a:rPr sz="1500" spc="-19" dirty="0">
                <a:solidFill>
                  <a:srgbClr val="231F20"/>
                </a:solidFill>
                <a:cs typeface="Times New Roman"/>
              </a:rPr>
              <a:t> </a:t>
            </a:r>
            <a:r>
              <a:rPr sz="1500" spc="-8" dirty="0">
                <a:solidFill>
                  <a:srgbClr val="6F2784"/>
                </a:solidFill>
                <a:cs typeface="Times New Roman"/>
              </a:rPr>
              <a:t>1(d)</a:t>
            </a:r>
            <a:r>
              <a:rPr sz="1500" spc="-8" dirty="0">
                <a:solidFill>
                  <a:srgbClr val="231F20"/>
                </a:solidFill>
                <a:cs typeface="Times New Roman"/>
              </a:rPr>
              <a:t>).</a:t>
            </a:r>
            <a:endParaRPr lang="en-US" sz="1500" spc="-8" dirty="0">
              <a:solidFill>
                <a:srgbClr val="231F20"/>
              </a:solidFill>
              <a:cs typeface="Times New Roman"/>
            </a:endParaRPr>
          </a:p>
          <a:p>
            <a:pPr marL="9525" marR="3810" indent="0" algn="just">
              <a:lnSpc>
                <a:spcPct val="100000"/>
              </a:lnSpc>
              <a:spcBef>
                <a:spcPts val="368"/>
              </a:spcBef>
              <a:buNone/>
            </a:pPr>
            <a:endParaRPr lang="en-US" sz="1500" spc="-8" dirty="0">
              <a:solidFill>
                <a:srgbClr val="231F20"/>
              </a:solidFill>
              <a:cs typeface="Times New Roman"/>
            </a:endParaRPr>
          </a:p>
          <a:p>
            <a:pPr marL="9525" marR="3810" indent="0" algn="just">
              <a:lnSpc>
                <a:spcPct val="100000"/>
              </a:lnSpc>
              <a:spcBef>
                <a:spcPts val="368"/>
              </a:spcBef>
              <a:buNone/>
            </a:pPr>
            <a:endParaRPr lang="en-US" sz="1500" spc="-8" dirty="0">
              <a:solidFill>
                <a:srgbClr val="231F20"/>
              </a:solidFill>
              <a:cs typeface="Times New Roman"/>
            </a:endParaRPr>
          </a:p>
          <a:p>
            <a:pPr marL="266700" marR="3810" indent="-257175" algn="just">
              <a:lnSpc>
                <a:spcPct val="100000"/>
              </a:lnSpc>
              <a:spcBef>
                <a:spcPts val="368"/>
              </a:spcBef>
            </a:pPr>
            <a:r>
              <a:rPr lang="en-US" sz="1500" dirty="0"/>
              <a:t>Breast Cancer Optical Histology– not regular histology- for collagen.</a:t>
            </a:r>
            <a:endParaRPr sz="1500" dirty="0"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78495" y="5647873"/>
            <a:ext cx="763325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85800" rtl="0"/>
            <a:r>
              <a:rPr lang="en-US" sz="10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SHG </a:t>
            </a:r>
            <a:r>
              <a:rPr lang="en-US" sz="10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Fiberscopy</a:t>
            </a:r>
            <a:r>
              <a:rPr lang="en-US" sz="10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Assessment of Collagen Morphology and Its Potential for Breast Cancer Optical Histology. IEEE TRANSACTIONS ON BIOMEDICAL ENGINEERING, VOL. 71, NO. 8, AUGUST 2024</a:t>
            </a:r>
          </a:p>
          <a:p>
            <a:pPr algn="l" defTabSz="685800" rtl="0"/>
            <a:endParaRPr lang="en-US" sz="10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94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88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498" y="102109"/>
            <a:ext cx="8275002" cy="964692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295400"/>
            <a:ext cx="7772400" cy="3323987"/>
          </a:xfrm>
        </p:spPr>
        <p:txBody>
          <a:bodyPr/>
          <a:lstStyle/>
          <a:p>
            <a:r>
              <a:rPr lang="en-US" sz="2400" dirty="0"/>
              <a:t>The tumor microenvironment (TME) is the complex, dynamic </a:t>
            </a:r>
            <a:r>
              <a:rPr lang="en-US" sz="2400" dirty="0" smtClean="0"/>
              <a:t>ecosystem:</a:t>
            </a:r>
          </a:p>
          <a:p>
            <a:pPr marL="342900" indent="-342900">
              <a:buFontTx/>
              <a:buChar char="-"/>
            </a:pPr>
            <a:r>
              <a:rPr lang="en-US" sz="2400" dirty="0" smtClean="0"/>
              <a:t>surrounding </a:t>
            </a:r>
            <a:r>
              <a:rPr lang="en-US" sz="2400" dirty="0"/>
              <a:t>and infiltrating tumor tissue, </a:t>
            </a:r>
            <a:endParaRPr lang="en-US" sz="2400" dirty="0" smtClean="0"/>
          </a:p>
          <a:p>
            <a:pPr marL="342900" indent="-342900">
              <a:buFontTx/>
              <a:buChar char="-"/>
            </a:pPr>
            <a:r>
              <a:rPr lang="en-US" sz="2400" dirty="0" smtClean="0"/>
              <a:t>comprising </a:t>
            </a:r>
            <a:r>
              <a:rPr lang="en-US" sz="2400" dirty="0"/>
              <a:t>not only cancer cells </a:t>
            </a:r>
            <a:endParaRPr lang="en-US" sz="2400" dirty="0" smtClean="0"/>
          </a:p>
          <a:p>
            <a:pPr marL="342900" indent="-342900">
              <a:buFontTx/>
              <a:buChar char="-"/>
            </a:pPr>
            <a:r>
              <a:rPr lang="en-US" sz="2400" dirty="0" smtClean="0"/>
              <a:t>also supporting </a:t>
            </a:r>
            <a:r>
              <a:rPr lang="en-US" sz="2400" dirty="0"/>
              <a:t>cells, extracellular </a:t>
            </a:r>
            <a:r>
              <a:rPr lang="en-US" sz="2400" dirty="0" smtClean="0"/>
              <a:t>matrix, </a:t>
            </a:r>
          </a:p>
          <a:p>
            <a:pPr marL="342900" indent="-342900">
              <a:buFontTx/>
              <a:buChar char="-"/>
            </a:pPr>
            <a:r>
              <a:rPr lang="en-US" sz="2400" dirty="0" smtClean="0"/>
              <a:t>and </a:t>
            </a:r>
            <a:r>
              <a:rPr lang="en-US" sz="2400" dirty="0"/>
              <a:t>signaling factors </a:t>
            </a:r>
            <a:endParaRPr lang="en-US" sz="2400" dirty="0" smtClean="0"/>
          </a:p>
          <a:p>
            <a:pPr marL="342900" indent="-342900">
              <a:buFontTx/>
              <a:buChar char="-"/>
            </a:pPr>
            <a:endParaRPr lang="en-US" sz="2400" dirty="0" smtClean="0"/>
          </a:p>
          <a:p>
            <a:r>
              <a:rPr lang="en-US" sz="2400" dirty="0" smtClean="0"/>
              <a:t>Together they  </a:t>
            </a:r>
            <a:r>
              <a:rPr lang="en-US" sz="2400" dirty="0"/>
              <a:t>govern tumor behavior, progression, and response to therapy</a:t>
            </a:r>
          </a:p>
        </p:txBody>
      </p:sp>
    </p:spTree>
    <p:extLst>
      <p:ext uri="{BB962C8B-B14F-4D97-AF65-F5344CB8AC3E}">
        <p14:creationId xmlns:p14="http://schemas.microsoft.com/office/powerpoint/2010/main" val="280797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3164" rIns="0" bIns="0" rtlCol="0">
            <a:spAutoFit/>
          </a:bodyPr>
          <a:lstStyle/>
          <a:p>
            <a:pPr marL="978535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Important</a:t>
            </a:r>
            <a:r>
              <a:rPr sz="3600" spc="-110" dirty="0"/>
              <a:t> </a:t>
            </a:r>
            <a:r>
              <a:rPr sz="3600" dirty="0"/>
              <a:t>components</a:t>
            </a:r>
            <a:r>
              <a:rPr sz="3600" spc="-95" dirty="0"/>
              <a:t> </a:t>
            </a:r>
            <a:r>
              <a:rPr sz="3600" dirty="0"/>
              <a:t>of</a:t>
            </a:r>
            <a:r>
              <a:rPr sz="3600" spc="-105" dirty="0"/>
              <a:t> </a:t>
            </a:r>
            <a:r>
              <a:rPr sz="3600" dirty="0"/>
              <a:t>the</a:t>
            </a:r>
            <a:r>
              <a:rPr sz="3600" spc="-105" dirty="0"/>
              <a:t> </a:t>
            </a:r>
            <a:r>
              <a:rPr sz="3600" spc="-25" dirty="0"/>
              <a:t>TME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471293" y="1483867"/>
            <a:ext cx="15030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latin typeface="Calibri"/>
                <a:cs typeface="Calibri"/>
              </a:rPr>
              <a:t>Tumor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cells: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80781" y="1590547"/>
            <a:ext cx="67138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Bulk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cancer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cells,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cancer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stem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cells,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tumor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cells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with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diverse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phenotypes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8593" y="2066035"/>
            <a:ext cx="2002155" cy="973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Calibri"/>
                <a:cs typeface="Calibri"/>
              </a:rPr>
              <a:t>Infiltrating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cells: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700"/>
              </a:spcBef>
            </a:pPr>
            <a:r>
              <a:rPr sz="2400" spc="-10" dirty="0">
                <a:latin typeface="Calibri"/>
                <a:cs typeface="Calibri"/>
              </a:rPr>
              <a:t>Resident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cells: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77815" y="2160523"/>
            <a:ext cx="25952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Lymphocytes,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macrophages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27984" y="2733547"/>
            <a:ext cx="47212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Fibroblasts,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pericytes,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adipocytes,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endothelial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cells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40640" marR="5080">
              <a:lnSpc>
                <a:spcPct val="104200"/>
              </a:lnSpc>
              <a:spcBef>
                <a:spcPts val="140"/>
              </a:spcBef>
            </a:pPr>
            <a:r>
              <a:rPr sz="2400" spc="-10" dirty="0"/>
              <a:t>Secreted</a:t>
            </a:r>
            <a:r>
              <a:rPr sz="2400" spc="-80" dirty="0"/>
              <a:t> </a:t>
            </a:r>
            <a:r>
              <a:rPr sz="2400" dirty="0"/>
              <a:t>soluble</a:t>
            </a:r>
            <a:r>
              <a:rPr sz="2400" spc="-80" dirty="0"/>
              <a:t> </a:t>
            </a:r>
            <a:r>
              <a:rPr sz="2400" spc="-10" dirty="0"/>
              <a:t>factors:</a:t>
            </a:r>
            <a:r>
              <a:rPr sz="2400" spc="-90" dirty="0"/>
              <a:t> </a:t>
            </a:r>
            <a:r>
              <a:rPr dirty="0"/>
              <a:t>cytokines,</a:t>
            </a:r>
            <a:r>
              <a:rPr spc="-55" dirty="0"/>
              <a:t> </a:t>
            </a:r>
            <a:r>
              <a:rPr dirty="0"/>
              <a:t>chemokines,</a:t>
            </a:r>
            <a:r>
              <a:rPr spc="-55" dirty="0"/>
              <a:t> </a:t>
            </a:r>
            <a:r>
              <a:rPr dirty="0"/>
              <a:t>matrix</a:t>
            </a:r>
            <a:r>
              <a:rPr spc="-55" dirty="0"/>
              <a:t> </a:t>
            </a:r>
            <a:r>
              <a:rPr spc="-10" dirty="0"/>
              <a:t>metalloproteinases, </a:t>
            </a:r>
            <a:r>
              <a:rPr dirty="0"/>
              <a:t>growth</a:t>
            </a:r>
            <a:r>
              <a:rPr spc="-60" dirty="0"/>
              <a:t> </a:t>
            </a:r>
            <a:r>
              <a:rPr spc="-10" dirty="0"/>
              <a:t>factors</a:t>
            </a:r>
            <a:r>
              <a:rPr spc="-50" dirty="0"/>
              <a:t> </a:t>
            </a:r>
            <a:r>
              <a:rPr spc="-20" dirty="0"/>
              <a:t>(TGF-</a:t>
            </a:r>
            <a:r>
              <a:rPr spc="-65" dirty="0">
                <a:latin typeface="Symbol"/>
                <a:cs typeface="Symbol"/>
              </a:rPr>
              <a:t>�</a:t>
            </a:r>
            <a:r>
              <a:rPr spc="-65" dirty="0"/>
              <a:t>,</a:t>
            </a:r>
            <a:r>
              <a:rPr spc="-40" dirty="0"/>
              <a:t> </a:t>
            </a:r>
            <a:r>
              <a:rPr spc="-30" dirty="0"/>
              <a:t>PDGF,</a:t>
            </a:r>
            <a:r>
              <a:rPr spc="-50" dirty="0"/>
              <a:t> </a:t>
            </a:r>
            <a:r>
              <a:rPr spc="-10" dirty="0"/>
              <a:t>VEGF)</a:t>
            </a:r>
            <a:endParaRPr sz="2400">
              <a:latin typeface="Symbol"/>
              <a:cs typeface="Symbol"/>
            </a:endParaRPr>
          </a:p>
          <a:p>
            <a:pPr>
              <a:lnSpc>
                <a:spcPct val="100000"/>
              </a:lnSpc>
              <a:spcBef>
                <a:spcPts val="365"/>
              </a:spcBef>
            </a:pPr>
            <a:endParaRPr sz="240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600" spc="-30" baseline="1157" dirty="0">
                <a:solidFill>
                  <a:srgbClr val="7F7F7F"/>
                </a:solidFill>
              </a:rPr>
              <a:t>Hypoxia:</a:t>
            </a:r>
            <a:r>
              <a:rPr sz="3600" spc="-209" baseline="1157" dirty="0">
                <a:solidFill>
                  <a:srgbClr val="7F7F7F"/>
                </a:solidFill>
              </a:rPr>
              <a:t> </a:t>
            </a:r>
            <a:r>
              <a:rPr sz="1800" dirty="0">
                <a:solidFill>
                  <a:srgbClr val="7F7F7F"/>
                </a:solidFill>
              </a:rPr>
              <a:t>Low</a:t>
            </a:r>
            <a:r>
              <a:rPr sz="1800" spc="-25" dirty="0">
                <a:solidFill>
                  <a:srgbClr val="7F7F7F"/>
                </a:solidFill>
              </a:rPr>
              <a:t> </a:t>
            </a:r>
            <a:r>
              <a:rPr sz="1800" spc="-10" dirty="0">
                <a:solidFill>
                  <a:srgbClr val="7F7F7F"/>
                </a:solidFill>
              </a:rPr>
              <a:t>oxygen, angiogenesis</a:t>
            </a:r>
            <a:endParaRPr sz="1800"/>
          </a:p>
          <a:p>
            <a:pPr marL="40640">
              <a:lnSpc>
                <a:spcPct val="100000"/>
              </a:lnSpc>
              <a:spcBef>
                <a:spcPts val="1630"/>
              </a:spcBef>
            </a:pPr>
            <a:r>
              <a:rPr sz="2400" dirty="0">
                <a:solidFill>
                  <a:srgbClr val="7F7F7F"/>
                </a:solidFill>
              </a:rPr>
              <a:t>Dying</a:t>
            </a:r>
            <a:r>
              <a:rPr sz="2400" spc="-65" dirty="0">
                <a:solidFill>
                  <a:srgbClr val="7F7F7F"/>
                </a:solidFill>
              </a:rPr>
              <a:t> </a:t>
            </a:r>
            <a:r>
              <a:rPr sz="2400" dirty="0">
                <a:solidFill>
                  <a:srgbClr val="7F7F7F"/>
                </a:solidFill>
              </a:rPr>
              <a:t>tumor</a:t>
            </a:r>
            <a:r>
              <a:rPr sz="2400" spc="-60" dirty="0">
                <a:solidFill>
                  <a:srgbClr val="7F7F7F"/>
                </a:solidFill>
              </a:rPr>
              <a:t> </a:t>
            </a:r>
            <a:r>
              <a:rPr sz="2400" dirty="0">
                <a:solidFill>
                  <a:srgbClr val="7F7F7F"/>
                </a:solidFill>
              </a:rPr>
              <a:t>cells:</a:t>
            </a:r>
            <a:r>
              <a:rPr sz="2400" spc="-65" dirty="0">
                <a:solidFill>
                  <a:srgbClr val="7F7F7F"/>
                </a:solidFill>
              </a:rPr>
              <a:t> </a:t>
            </a:r>
            <a:r>
              <a:rPr dirty="0">
                <a:solidFill>
                  <a:srgbClr val="7F7F7F"/>
                </a:solidFill>
              </a:rPr>
              <a:t>apoptosis,</a:t>
            </a:r>
            <a:r>
              <a:rPr spc="-35" dirty="0">
                <a:solidFill>
                  <a:srgbClr val="7F7F7F"/>
                </a:solidFill>
              </a:rPr>
              <a:t> </a:t>
            </a:r>
            <a:r>
              <a:rPr dirty="0">
                <a:solidFill>
                  <a:srgbClr val="7F7F7F"/>
                </a:solidFill>
              </a:rPr>
              <a:t>necrosis,</a:t>
            </a:r>
            <a:r>
              <a:rPr spc="-40" dirty="0">
                <a:solidFill>
                  <a:srgbClr val="7F7F7F"/>
                </a:solidFill>
              </a:rPr>
              <a:t> </a:t>
            </a:r>
            <a:r>
              <a:rPr spc="-10" dirty="0">
                <a:solidFill>
                  <a:srgbClr val="7F7F7F"/>
                </a:solidFill>
              </a:rPr>
              <a:t>pyroptosis</a:t>
            </a:r>
            <a:r>
              <a:rPr spc="-40" dirty="0">
                <a:solidFill>
                  <a:srgbClr val="7F7F7F"/>
                </a:solidFill>
              </a:rPr>
              <a:t> </a:t>
            </a:r>
            <a:r>
              <a:rPr dirty="0">
                <a:solidFill>
                  <a:srgbClr val="7F7F7F"/>
                </a:solidFill>
              </a:rPr>
              <a:t>of</a:t>
            </a:r>
            <a:r>
              <a:rPr spc="-35" dirty="0">
                <a:solidFill>
                  <a:srgbClr val="7F7F7F"/>
                </a:solidFill>
              </a:rPr>
              <a:t> </a:t>
            </a:r>
            <a:r>
              <a:rPr dirty="0">
                <a:solidFill>
                  <a:srgbClr val="7F7F7F"/>
                </a:solidFill>
              </a:rPr>
              <a:t>immune</a:t>
            </a:r>
            <a:r>
              <a:rPr spc="-40" dirty="0">
                <a:solidFill>
                  <a:srgbClr val="7F7F7F"/>
                </a:solidFill>
              </a:rPr>
              <a:t> </a:t>
            </a:r>
            <a:r>
              <a:rPr spc="-10" dirty="0">
                <a:solidFill>
                  <a:srgbClr val="7F7F7F"/>
                </a:solidFill>
              </a:rPr>
              <a:t>cells</a:t>
            </a:r>
            <a:endParaRPr sz="2400"/>
          </a:p>
        </p:txBody>
      </p:sp>
      <p:grpSp>
        <p:nvGrpSpPr>
          <p:cNvPr id="9" name="object 9"/>
          <p:cNvGrpSpPr/>
          <p:nvPr/>
        </p:nvGrpSpPr>
        <p:grpSpPr>
          <a:xfrm>
            <a:off x="262127" y="1444752"/>
            <a:ext cx="8872855" cy="692150"/>
            <a:chOff x="262127" y="1444752"/>
            <a:chExt cx="8872855" cy="69215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2127" y="1444752"/>
              <a:ext cx="8872728" cy="69189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17141" y="1476245"/>
              <a:ext cx="8763000" cy="582930"/>
            </a:xfrm>
            <a:custGeom>
              <a:avLst/>
              <a:gdLst/>
              <a:ahLst/>
              <a:cxnLst/>
              <a:rect l="l" t="t" r="r" b="b"/>
              <a:pathLst>
                <a:path w="8763000" h="582930">
                  <a:moveTo>
                    <a:pt x="0" y="0"/>
                  </a:moveTo>
                  <a:lnTo>
                    <a:pt x="8762564" y="0"/>
                  </a:lnTo>
                  <a:lnTo>
                    <a:pt x="8762564" y="582612"/>
                  </a:lnTo>
                  <a:lnTo>
                    <a:pt x="0" y="582612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Rectangle 12"/>
          <p:cNvSpPr/>
          <p:nvPr/>
        </p:nvSpPr>
        <p:spPr>
          <a:xfrm>
            <a:off x="2280781" y="6016606"/>
            <a:ext cx="34018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Honestly… its complex.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5754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498" y="102108"/>
            <a:ext cx="9319102" cy="984885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Composition </a:t>
            </a:r>
            <a:r>
              <a:rPr lang="en-US" dirty="0">
                <a:solidFill>
                  <a:schemeClr val="accent1"/>
                </a:solidFill>
              </a:rPr>
              <a:t>of the Tumor </a:t>
            </a:r>
            <a:r>
              <a:rPr lang="en-US" dirty="0" smtClean="0">
                <a:solidFill>
                  <a:schemeClr val="accent1"/>
                </a:solidFill>
              </a:rPr>
              <a:t>Microenvironment is complex and is an ecosystem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685800"/>
            <a:ext cx="891539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endParaRPr lang="en-US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/>
              <a:t>Cancer cells</a:t>
            </a:r>
            <a:r>
              <a:rPr lang="en-US" dirty="0" smtClean="0"/>
              <a:t>: The primary malignant population, often showing significant heterogeneity within and between tumors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/>
              <a:t>Stromal cells</a:t>
            </a:r>
            <a:r>
              <a:rPr lang="en-US" dirty="0" smtClean="0"/>
              <a:t>: Including cancer-associated fibroblasts (CAFs), mesenchymal stem cells, and adipocytes, which remodel the local environment and support tumor growth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/>
              <a:t>Immune cells</a:t>
            </a:r>
            <a:r>
              <a:rPr lang="en-US" dirty="0" smtClean="0"/>
              <a:t>: Both tumor-promoting (e.g., immunosuppressive myeloid-derived suppressor cells and regulatory T cells) and tumor-infiltrating lymphocytes that can mount anti-tumor responses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/>
              <a:t>Extracellular matrix (ECM)</a:t>
            </a:r>
            <a:r>
              <a:rPr lang="en-US" dirty="0" smtClean="0"/>
              <a:t>: A dense network of proteins (collagen, fibronectin, elastin, </a:t>
            </a:r>
            <a:r>
              <a:rPr lang="en-US" dirty="0" err="1" smtClean="0"/>
              <a:t>laminin</a:t>
            </a:r>
            <a:r>
              <a:rPr lang="en-US" dirty="0" smtClean="0"/>
              <a:t>), glycoproteins, and enzymes that provide structural support and regulate cell adhesion, migration, and signaling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/>
              <a:t>Vasculature</a:t>
            </a:r>
            <a:r>
              <a:rPr lang="en-US" dirty="0" smtClean="0"/>
              <a:t>: Blood and lymphatic vessels, both existing and newly formed, which supply nutrients, oxygen, and facilitate metastasis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/>
              <a:t>Acellular components</a:t>
            </a:r>
            <a:r>
              <a:rPr lang="en-US" dirty="0" smtClean="0"/>
              <a:t>: Growth factors, cytokines, chemokines, and extracellular vesicles that coordinate communication between different cell types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89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28600"/>
            <a:ext cx="5181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Key Functions of TME  and Interactions</a:t>
            </a:r>
          </a:p>
          <a:p>
            <a:endParaRPr lang="en-US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/>
              <a:t>Biomechanical support and cell signaling</a:t>
            </a:r>
            <a:r>
              <a:rPr lang="en-US" dirty="0" smtClean="0"/>
              <a:t>: The ECM influences cancer cell behavior through physical cues (stiffness, topography) and biochemical signaling (integrin binding, growth factor sequestration)</a:t>
            </a:r>
            <a:endParaRPr lang="en-US" dirty="0"/>
          </a:p>
        </p:txBody>
      </p:sp>
      <p:grpSp>
        <p:nvGrpSpPr>
          <p:cNvPr id="5" name="object 2"/>
          <p:cNvGrpSpPr/>
          <p:nvPr/>
        </p:nvGrpSpPr>
        <p:grpSpPr>
          <a:xfrm>
            <a:off x="5410200" y="228600"/>
            <a:ext cx="3429000" cy="2895600"/>
            <a:chOff x="1423416" y="1088136"/>
            <a:chExt cx="6297295" cy="5084445"/>
          </a:xfrm>
        </p:grpSpPr>
        <p:pic>
          <p:nvPicPr>
            <p:cNvPr id="6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23416" y="1139952"/>
              <a:ext cx="6297168" cy="5032248"/>
            </a:xfrm>
            <a:prstGeom prst="rect">
              <a:avLst/>
            </a:prstGeom>
          </p:spPr>
        </p:pic>
        <p:pic>
          <p:nvPicPr>
            <p:cNvPr id="7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11680" y="1088136"/>
              <a:ext cx="451104" cy="536448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228600" y="3123983"/>
            <a:ext cx="8686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Immune modulation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Immune cells in the TME can suppress or promote tumor growth, and the TME often evolves mechanisms to evade immune surveillance (immune checkpoint ligands, cytokine secretion)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Remodeling and invasion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Cancer cells and stromal cells remodel the ECM to promote invasion, migration, and metastasis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Angiogenesis and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vasculogenesis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Tumors induce new blood vessel formation (angiogenesis) through factors like VEGF, facilitating nutrient supply and metastatic spread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Metabolic reprogramming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The TME adapts its metabolic environment to support rapid cancer cell proliferation.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Therapeutic resistance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The TME can protect tumor cells from drugs and radiation, contributing to treatment failure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9192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7834" y="867603"/>
            <a:ext cx="8448329" cy="554210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348738" y="910844"/>
            <a:ext cx="1426845" cy="421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Bulk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cancer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cell</a:t>
            </a:r>
            <a:endParaRPr sz="1200">
              <a:latin typeface="Calibri"/>
              <a:cs typeface="Calibri"/>
            </a:endParaRPr>
          </a:p>
          <a:p>
            <a:pPr marL="12700" marR="133985">
              <a:lnSpc>
                <a:spcPct val="273300"/>
              </a:lnSpc>
            </a:pPr>
            <a:r>
              <a:rPr sz="1200" dirty="0">
                <a:latin typeface="Calibri"/>
                <a:cs typeface="Calibri"/>
              </a:rPr>
              <a:t>Cancer</a:t>
            </a:r>
            <a:r>
              <a:rPr sz="1200" spc="-20" dirty="0">
                <a:latin typeface="Calibri"/>
                <a:cs typeface="Calibri"/>
              </a:rPr>
              <a:t> stem-</a:t>
            </a:r>
            <a:r>
              <a:rPr sz="1200" dirty="0">
                <a:latin typeface="Calibri"/>
                <a:cs typeface="Calibri"/>
              </a:rPr>
              <a:t>like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cell </a:t>
            </a:r>
            <a:r>
              <a:rPr sz="1200" dirty="0">
                <a:latin typeface="Calibri"/>
                <a:cs typeface="Calibri"/>
              </a:rPr>
              <a:t>T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lymphocytes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55"/>
              </a:spcBef>
            </a:pP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spc="-10" dirty="0">
                <a:latin typeface="Calibri"/>
                <a:cs typeface="Calibri"/>
              </a:rPr>
              <a:t>Macrophages</a:t>
            </a:r>
            <a:endParaRPr sz="1200">
              <a:latin typeface="Calibri"/>
              <a:cs typeface="Calibri"/>
            </a:endParaRPr>
          </a:p>
          <a:p>
            <a:pPr marL="12700" marR="191135">
              <a:lnSpc>
                <a:spcPct val="276700"/>
              </a:lnSpc>
              <a:spcBef>
                <a:spcPts val="120"/>
              </a:spcBef>
            </a:pPr>
            <a:r>
              <a:rPr sz="1200" dirty="0">
                <a:latin typeface="Calibri"/>
                <a:cs typeface="Calibri"/>
              </a:rPr>
              <a:t>Other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immune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cells </a:t>
            </a:r>
            <a:r>
              <a:rPr sz="1200" spc="-10" dirty="0">
                <a:latin typeface="Calibri"/>
                <a:cs typeface="Calibri"/>
              </a:rPr>
              <a:t>Fibroblasts Adipocytes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243299"/>
              </a:lnSpc>
              <a:spcBef>
                <a:spcPts val="645"/>
              </a:spcBef>
            </a:pPr>
            <a:r>
              <a:rPr sz="1200" spc="-10" dirty="0">
                <a:latin typeface="Calibri"/>
                <a:cs typeface="Calibri"/>
              </a:rPr>
              <a:t>Pericytes Cytokines/chemokines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09801" y="122427"/>
            <a:ext cx="46653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5" dirty="0"/>
              <a:t>Tumor</a:t>
            </a:r>
            <a:r>
              <a:rPr sz="2800" spc="-55" dirty="0"/>
              <a:t> </a:t>
            </a:r>
            <a:r>
              <a:rPr sz="2800" spc="-20" dirty="0"/>
              <a:t>microenvironment</a:t>
            </a:r>
            <a:r>
              <a:rPr sz="2800" spc="-55" dirty="0"/>
              <a:t> </a:t>
            </a:r>
            <a:r>
              <a:rPr sz="2800" spc="-10" dirty="0"/>
              <a:t>(TME)</a:t>
            </a:r>
            <a:endParaRPr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</TotalTime>
  <Words>2857</Words>
  <Application>Microsoft Office PowerPoint</Application>
  <PresentationFormat>On-screen Show (4:3)</PresentationFormat>
  <Paragraphs>301</Paragraphs>
  <Slides>44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AdvMyriad_R</vt:lpstr>
      <vt:lpstr>-apple-system</vt:lpstr>
      <vt:lpstr>Arial</vt:lpstr>
      <vt:lpstr>Calibri</vt:lpstr>
      <vt:lpstr>Calibri Light</vt:lpstr>
      <vt:lpstr>Garamond</vt:lpstr>
      <vt:lpstr>Roboto</vt:lpstr>
      <vt:lpstr>Symbol</vt:lpstr>
      <vt:lpstr>Times New Roman</vt:lpstr>
      <vt:lpstr>Office Theme</vt:lpstr>
      <vt:lpstr>1_Office Theme</vt:lpstr>
      <vt:lpstr>Tumor Microenvironment-  What cells play roles</vt:lpstr>
      <vt:lpstr>Tumor microenvironment (TME)</vt:lpstr>
      <vt:lpstr>Basic terminology first </vt:lpstr>
      <vt:lpstr>Recall also The Hallmarks of Cancer</vt:lpstr>
      <vt:lpstr>PowerPoint Presentation</vt:lpstr>
      <vt:lpstr>Important components of the TME</vt:lpstr>
      <vt:lpstr>Composition of the Tumor Microenvironment is complex and is an ecosystem</vt:lpstr>
      <vt:lpstr>PowerPoint Presentation</vt:lpstr>
      <vt:lpstr>Tumor microenvironment (TME)</vt:lpstr>
      <vt:lpstr>The Tumor Microenvironment (TME)</vt:lpstr>
      <vt:lpstr>Important components of the TME</vt:lpstr>
      <vt:lpstr>Cooperation of cells within TME support tumorigenesis</vt:lpstr>
      <vt:lpstr>TME: Stem Cell Properties of Tumorigenic Cells</vt:lpstr>
      <vt:lpstr>Important components of the TME</vt:lpstr>
      <vt:lpstr>Macrophages : A tale of two roles </vt:lpstr>
      <vt:lpstr>Important components of the TME</vt:lpstr>
      <vt:lpstr>Cellular Components of the TME</vt:lpstr>
      <vt:lpstr>Fibroblasts secrete a variety of factors into the TME that can affect tumor behavior</vt:lpstr>
      <vt:lpstr>Cells of  the TME : Endothelial cells</vt:lpstr>
      <vt:lpstr> Cells of  the TME : Angiogenic vascular cells promote vascularization in Solid Tumors</vt:lpstr>
      <vt:lpstr>Cellular Mechanisms of Vascularization in Solid Tumors</vt:lpstr>
      <vt:lpstr>Adipose tissue releases cytokines and fatty acids for cell growth and metabolism</vt:lpstr>
      <vt:lpstr>Adipose tissue is a common metastatic site for ovarian cancer cells</vt:lpstr>
      <vt:lpstr>Microbiota modulate TME</vt:lpstr>
      <vt:lpstr>Important components of the TME</vt:lpstr>
      <vt:lpstr>TGF-beta produced in TME suppresses NK activity against tumors</vt:lpstr>
      <vt:lpstr>Soluble factors, such as chemokines, in the tumor microenvironment induce EMT and can enable site specific metastasis</vt:lpstr>
      <vt:lpstr>Characteristics of Different Regions of the Heterogeneous TME</vt:lpstr>
      <vt:lpstr>PowerPoint Presentation</vt:lpstr>
      <vt:lpstr>Tools to study tumor microenvironment</vt:lpstr>
      <vt:lpstr>Tools to study tumor microenvironment</vt:lpstr>
      <vt:lpstr>PowerPoint Presentation</vt:lpstr>
      <vt:lpstr>PowerPoint Presentation</vt:lpstr>
      <vt:lpstr>PowerPoint Presentation</vt:lpstr>
      <vt:lpstr>TME: The ECM and What is collagen</vt:lpstr>
      <vt:lpstr>PowerPoint Presentation</vt:lpstr>
      <vt:lpstr>Fibroblasts make Collagen and secrete it OUT into the ECM</vt:lpstr>
      <vt:lpstr>What is CAF (cancer-associated fibroblasts ?)</vt:lpstr>
      <vt:lpstr>Role of collagen fibers in the TME</vt:lpstr>
      <vt:lpstr>The dual role of collagen in breast cancer </vt:lpstr>
      <vt:lpstr>PowerPoint Presentation</vt:lpstr>
      <vt:lpstr>Collagen and breast cancer: Use of  Optical Histology technique</vt:lpstr>
      <vt:lpstr>Collagen density imaging in breast cancer</vt:lpstr>
      <vt:lpstr>Thank you.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Tumor Microenvironment</dc:title>
  <dc:creator>Niharika Nath</dc:creator>
  <cp:lastModifiedBy>Niharika Nath</cp:lastModifiedBy>
  <cp:revision>12</cp:revision>
  <dcterms:created xsi:type="dcterms:W3CDTF">2025-10-28T00:34:06Z</dcterms:created>
  <dcterms:modified xsi:type="dcterms:W3CDTF">2025-10-28T03:24:44Z</dcterms:modified>
</cp:coreProperties>
</file>