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4" r:id="rId3"/>
    <p:sldId id="273" r:id="rId4"/>
    <p:sldId id="289" r:id="rId5"/>
    <p:sldId id="257" r:id="rId6"/>
    <p:sldId id="258" r:id="rId7"/>
    <p:sldId id="259" r:id="rId8"/>
    <p:sldId id="260" r:id="rId9"/>
    <p:sldId id="292" r:id="rId10"/>
    <p:sldId id="293" r:id="rId11"/>
    <p:sldId id="294" r:id="rId12"/>
    <p:sldId id="295" r:id="rId13"/>
    <p:sldId id="261" r:id="rId14"/>
    <p:sldId id="290" r:id="rId15"/>
    <p:sldId id="262" r:id="rId16"/>
    <p:sldId id="281" r:id="rId17"/>
    <p:sldId id="282" r:id="rId18"/>
    <p:sldId id="278" r:id="rId19"/>
    <p:sldId id="280" r:id="rId20"/>
    <p:sldId id="283" r:id="rId21"/>
    <p:sldId id="284" r:id="rId22"/>
    <p:sldId id="285" r:id="rId23"/>
    <p:sldId id="266" r:id="rId24"/>
    <p:sldId id="286" r:id="rId25"/>
    <p:sldId id="287" r:id="rId26"/>
    <p:sldId id="288" r:id="rId27"/>
    <p:sldId id="26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p:scale>
          <a:sx n="55" d="100"/>
          <a:sy n="55" d="100"/>
        </p:scale>
        <p:origin x="112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10/27/2025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10/27/2025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28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10/27/2025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ncer.gov/publications/dictionaries/cancer-terms/def/45847" TargetMode="External"/><Relationship Id="rId2" Type="http://schemas.openxmlformats.org/officeDocument/2006/relationships/hyperlink" Target="https://www.cancer.gov/publications/dictionaries/cancer-terms/def/45762" TargetMode="External"/><Relationship Id="rId1" Type="http://schemas.openxmlformats.org/officeDocument/2006/relationships/slideLayout" Target="../slideLayouts/slideLayout2.xml"/><Relationship Id="rId4" Type="http://schemas.openxmlformats.org/officeDocument/2006/relationships/hyperlink" Target="https://www.cancer.gov/publications/dictionaries/cancer-terms/def/4628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vimeo.com/garlandscience30308032/review/189178173/132ef5494b"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lumMod val="95000"/>
                  </a:schemeClr>
                </a:solidFill>
              </a:rPr>
              <a:t>Tumor Development and Progression</a:t>
            </a:r>
            <a:endParaRPr lang="en-US" dirty="0">
              <a:solidFill>
                <a:schemeClr val="tx1">
                  <a:lumMod val="95000"/>
                </a:schemeClr>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8309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400049"/>
            <a:ext cx="9321165" cy="5052060"/>
          </a:xfrm>
          <a:prstGeom prst="rect">
            <a:avLst/>
          </a:prstGeom>
        </p:spPr>
        <p:txBody>
          <a:bodyPr vert="horz" wrap="square" lIns="0" tIns="12065" rIns="0" bIns="0" rtlCol="0">
            <a:spAutoFit/>
          </a:bodyPr>
          <a:lstStyle/>
          <a:p>
            <a:pPr marL="12700">
              <a:lnSpc>
                <a:spcPct val="100000"/>
              </a:lnSpc>
              <a:spcBef>
                <a:spcPts val="95"/>
              </a:spcBef>
            </a:pPr>
            <a:r>
              <a:rPr sz="2800" dirty="0">
                <a:solidFill>
                  <a:schemeClr val="accent2">
                    <a:lumMod val="20000"/>
                    <a:lumOff val="80000"/>
                  </a:schemeClr>
                </a:solidFill>
                <a:latin typeface="Times New Roman"/>
                <a:cs typeface="Times New Roman"/>
              </a:rPr>
              <a:t>He</a:t>
            </a:r>
            <a:r>
              <a:rPr sz="2800" spc="-5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observed</a:t>
            </a:r>
            <a:r>
              <a:rPr sz="2800" spc="-60" dirty="0">
                <a:solidFill>
                  <a:schemeClr val="accent2">
                    <a:lumMod val="20000"/>
                    <a:lumOff val="80000"/>
                  </a:schemeClr>
                </a:solidFill>
                <a:latin typeface="Times New Roman"/>
                <a:cs typeface="Times New Roman"/>
              </a:rPr>
              <a:t> </a:t>
            </a:r>
            <a:r>
              <a:rPr sz="2800" spc="-20" dirty="0">
                <a:solidFill>
                  <a:schemeClr val="accent2">
                    <a:lumMod val="20000"/>
                    <a:lumOff val="80000"/>
                  </a:schemeClr>
                </a:solidFill>
                <a:latin typeface="Times New Roman"/>
                <a:cs typeface="Times New Roman"/>
              </a:rPr>
              <a:t>that</a:t>
            </a:r>
            <a:endParaRPr sz="2800" dirty="0">
              <a:solidFill>
                <a:schemeClr val="accent2">
                  <a:lumMod val="20000"/>
                  <a:lumOff val="80000"/>
                </a:schemeClr>
              </a:solidFill>
              <a:latin typeface="Times New Roman"/>
              <a:cs typeface="Times New Roman"/>
            </a:endParaRPr>
          </a:p>
          <a:p>
            <a:pPr>
              <a:lnSpc>
                <a:spcPct val="100000"/>
              </a:lnSpc>
              <a:spcBef>
                <a:spcPts val="815"/>
              </a:spcBef>
            </a:pPr>
            <a:endParaRPr sz="2800" dirty="0">
              <a:solidFill>
                <a:schemeClr val="accent2">
                  <a:lumMod val="20000"/>
                  <a:lumOff val="80000"/>
                </a:schemeClr>
              </a:solidFill>
              <a:latin typeface="Times New Roman"/>
              <a:cs typeface="Times New Roman"/>
            </a:endParaRPr>
          </a:p>
          <a:p>
            <a:pPr marL="2947035" marR="5080" indent="-2579370">
              <a:lnSpc>
                <a:spcPct val="119600"/>
              </a:lnSpc>
            </a:pPr>
            <a:r>
              <a:rPr sz="2800" dirty="0">
                <a:solidFill>
                  <a:schemeClr val="accent2">
                    <a:lumMod val="20000"/>
                    <a:lumOff val="80000"/>
                  </a:schemeClr>
                </a:solidFill>
                <a:latin typeface="Times New Roman"/>
                <a:cs typeface="Times New Roman"/>
              </a:rPr>
              <a:t>Cancer</a:t>
            </a:r>
            <a:r>
              <a:rPr sz="2800" spc="-4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cells</a:t>
            </a:r>
            <a:r>
              <a:rPr sz="2800" spc="-4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had</a:t>
            </a:r>
            <a:r>
              <a:rPr sz="2800" spc="-4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increased</a:t>
            </a:r>
            <a:r>
              <a:rPr sz="2800" spc="-4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rate</a:t>
            </a:r>
            <a:r>
              <a:rPr sz="2800" spc="-4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of</a:t>
            </a:r>
            <a:r>
              <a:rPr sz="2800" spc="-4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glycolysis(increased</a:t>
            </a:r>
            <a:r>
              <a:rPr sz="2800" spc="-65" dirty="0">
                <a:solidFill>
                  <a:schemeClr val="accent2">
                    <a:lumMod val="20000"/>
                    <a:lumOff val="80000"/>
                  </a:schemeClr>
                </a:solidFill>
                <a:latin typeface="Times New Roman"/>
                <a:cs typeface="Times New Roman"/>
              </a:rPr>
              <a:t> </a:t>
            </a:r>
            <a:r>
              <a:rPr sz="2800" spc="-10" dirty="0">
                <a:solidFill>
                  <a:schemeClr val="accent2">
                    <a:lumMod val="20000"/>
                    <a:lumOff val="80000"/>
                  </a:schemeClr>
                </a:solidFill>
                <a:latin typeface="Times New Roman"/>
                <a:cs typeface="Times New Roman"/>
              </a:rPr>
              <a:t>glucose consumption)</a:t>
            </a:r>
            <a:endParaRPr sz="2800" dirty="0">
              <a:solidFill>
                <a:schemeClr val="accent2">
                  <a:lumMod val="20000"/>
                  <a:lumOff val="80000"/>
                </a:schemeClr>
              </a:solidFill>
              <a:latin typeface="Times New Roman"/>
              <a:cs typeface="Times New Roman"/>
            </a:endParaRPr>
          </a:p>
          <a:p>
            <a:pPr>
              <a:lnSpc>
                <a:spcPct val="100000"/>
              </a:lnSpc>
              <a:spcBef>
                <a:spcPts val="1475"/>
              </a:spcBef>
            </a:pPr>
            <a:endParaRPr sz="2800" dirty="0">
              <a:solidFill>
                <a:schemeClr val="accent2">
                  <a:lumMod val="20000"/>
                  <a:lumOff val="80000"/>
                </a:schemeClr>
              </a:solidFill>
              <a:latin typeface="Times New Roman"/>
              <a:cs typeface="Times New Roman"/>
            </a:endParaRPr>
          </a:p>
          <a:p>
            <a:pPr marR="638175" algn="ctr">
              <a:lnSpc>
                <a:spcPct val="100000"/>
              </a:lnSpc>
            </a:pPr>
            <a:r>
              <a:rPr sz="2800" dirty="0">
                <a:solidFill>
                  <a:schemeClr val="accent2">
                    <a:lumMod val="20000"/>
                    <a:lumOff val="80000"/>
                  </a:schemeClr>
                </a:solidFill>
                <a:latin typeface="Times New Roman"/>
                <a:cs typeface="Times New Roman"/>
              </a:rPr>
              <a:t>Despite</a:t>
            </a:r>
            <a:r>
              <a:rPr sz="2800" spc="-2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the</a:t>
            </a:r>
            <a:r>
              <a:rPr sz="2800" spc="-1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availability</a:t>
            </a:r>
            <a:r>
              <a:rPr sz="2800" spc="-5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of adequate</a:t>
            </a:r>
            <a:r>
              <a:rPr sz="2800" spc="-25" dirty="0">
                <a:solidFill>
                  <a:schemeClr val="accent2">
                    <a:lumMod val="20000"/>
                    <a:lumOff val="80000"/>
                  </a:schemeClr>
                </a:solidFill>
                <a:latin typeface="Times New Roman"/>
                <a:cs typeface="Times New Roman"/>
              </a:rPr>
              <a:t> </a:t>
            </a:r>
            <a:r>
              <a:rPr sz="2800" spc="-10" dirty="0">
                <a:solidFill>
                  <a:schemeClr val="accent2">
                    <a:lumMod val="20000"/>
                    <a:lumOff val="80000"/>
                  </a:schemeClr>
                </a:solidFill>
                <a:latin typeface="Times New Roman"/>
                <a:cs typeface="Times New Roman"/>
              </a:rPr>
              <a:t>oxygen</a:t>
            </a:r>
            <a:endParaRPr sz="2800" dirty="0">
              <a:solidFill>
                <a:schemeClr val="accent2">
                  <a:lumMod val="20000"/>
                  <a:lumOff val="80000"/>
                </a:schemeClr>
              </a:solidFill>
              <a:latin typeface="Times New Roman"/>
              <a:cs typeface="Times New Roman"/>
            </a:endParaRPr>
          </a:p>
          <a:p>
            <a:pPr marL="3829050" marR="3276600" indent="-547370">
              <a:lnSpc>
                <a:spcPct val="239400"/>
              </a:lnSpc>
              <a:spcBef>
                <a:spcPts val="10"/>
              </a:spcBef>
            </a:pPr>
            <a:r>
              <a:rPr sz="2800" dirty="0">
                <a:solidFill>
                  <a:schemeClr val="accent2">
                    <a:lumMod val="20000"/>
                    <a:lumOff val="80000"/>
                  </a:schemeClr>
                </a:solidFill>
                <a:latin typeface="Times New Roman"/>
                <a:cs typeface="Times New Roman"/>
              </a:rPr>
              <a:t>Aerobic</a:t>
            </a:r>
            <a:r>
              <a:rPr sz="2800" spc="-70" dirty="0">
                <a:solidFill>
                  <a:schemeClr val="accent2">
                    <a:lumMod val="20000"/>
                    <a:lumOff val="80000"/>
                  </a:schemeClr>
                </a:solidFill>
                <a:latin typeface="Times New Roman"/>
                <a:cs typeface="Times New Roman"/>
              </a:rPr>
              <a:t> </a:t>
            </a:r>
            <a:r>
              <a:rPr sz="2800" spc="-10" dirty="0">
                <a:solidFill>
                  <a:schemeClr val="accent2">
                    <a:lumMod val="20000"/>
                    <a:lumOff val="80000"/>
                  </a:schemeClr>
                </a:solidFill>
                <a:latin typeface="Times New Roman"/>
                <a:cs typeface="Times New Roman"/>
              </a:rPr>
              <a:t>Glycolysis </a:t>
            </a:r>
            <a:r>
              <a:rPr sz="2800" spc="-30" dirty="0">
                <a:solidFill>
                  <a:schemeClr val="accent2">
                    <a:lumMod val="20000"/>
                    <a:lumOff val="80000"/>
                  </a:schemeClr>
                </a:solidFill>
                <a:latin typeface="Times New Roman"/>
                <a:cs typeface="Times New Roman"/>
              </a:rPr>
              <a:t>Warburg</a:t>
            </a:r>
            <a:r>
              <a:rPr sz="2800" spc="-130" dirty="0">
                <a:solidFill>
                  <a:schemeClr val="accent2">
                    <a:lumMod val="20000"/>
                    <a:lumOff val="80000"/>
                  </a:schemeClr>
                </a:solidFill>
                <a:latin typeface="Times New Roman"/>
                <a:cs typeface="Times New Roman"/>
              </a:rPr>
              <a:t> </a:t>
            </a:r>
            <a:r>
              <a:rPr sz="2800" spc="-10" dirty="0">
                <a:solidFill>
                  <a:schemeClr val="accent2">
                    <a:lumMod val="20000"/>
                    <a:lumOff val="80000"/>
                  </a:schemeClr>
                </a:solidFill>
                <a:latin typeface="Times New Roman"/>
                <a:cs typeface="Times New Roman"/>
              </a:rPr>
              <a:t>Effect</a:t>
            </a:r>
            <a:endParaRPr sz="2800" dirty="0">
              <a:solidFill>
                <a:schemeClr val="accent2">
                  <a:lumMod val="20000"/>
                  <a:lumOff val="80000"/>
                </a:schemeClr>
              </a:solidFill>
              <a:latin typeface="Times New Roman"/>
              <a:cs typeface="Times New Roman"/>
            </a:endParaRPr>
          </a:p>
        </p:txBody>
      </p:sp>
      <p:sp>
        <p:nvSpPr>
          <p:cNvPr id="3" name="object 3"/>
          <p:cNvSpPr/>
          <p:nvPr/>
        </p:nvSpPr>
        <p:spPr>
          <a:xfrm>
            <a:off x="5235066" y="2385060"/>
            <a:ext cx="103505" cy="543560"/>
          </a:xfrm>
          <a:custGeom>
            <a:avLst/>
            <a:gdLst/>
            <a:ahLst/>
            <a:cxnLst/>
            <a:rect l="l" t="t" r="r" b="b"/>
            <a:pathLst>
              <a:path w="103504" h="543560">
                <a:moveTo>
                  <a:pt x="7112" y="447548"/>
                </a:moveTo>
                <a:lnTo>
                  <a:pt x="1016" y="451103"/>
                </a:lnTo>
                <a:lnTo>
                  <a:pt x="0" y="454913"/>
                </a:lnTo>
                <a:lnTo>
                  <a:pt x="51688" y="543560"/>
                </a:lnTo>
                <a:lnTo>
                  <a:pt x="59020" y="530987"/>
                </a:lnTo>
                <a:lnTo>
                  <a:pt x="45338" y="530987"/>
                </a:lnTo>
                <a:lnTo>
                  <a:pt x="45338" y="507564"/>
                </a:lnTo>
                <a:lnTo>
                  <a:pt x="10922" y="448563"/>
                </a:lnTo>
                <a:lnTo>
                  <a:pt x="7112" y="447548"/>
                </a:lnTo>
                <a:close/>
              </a:path>
              <a:path w="103504" h="543560">
                <a:moveTo>
                  <a:pt x="45339" y="507564"/>
                </a:moveTo>
                <a:lnTo>
                  <a:pt x="45338" y="530987"/>
                </a:lnTo>
                <a:lnTo>
                  <a:pt x="58038" y="530987"/>
                </a:lnTo>
                <a:lnTo>
                  <a:pt x="58038" y="527812"/>
                </a:lnTo>
                <a:lnTo>
                  <a:pt x="46228" y="527812"/>
                </a:lnTo>
                <a:lnTo>
                  <a:pt x="51688" y="518450"/>
                </a:lnTo>
                <a:lnTo>
                  <a:pt x="45339" y="507564"/>
                </a:lnTo>
                <a:close/>
              </a:path>
              <a:path w="103504" h="543560">
                <a:moveTo>
                  <a:pt x="96266" y="447548"/>
                </a:moveTo>
                <a:lnTo>
                  <a:pt x="92456" y="448563"/>
                </a:lnTo>
                <a:lnTo>
                  <a:pt x="58038" y="507564"/>
                </a:lnTo>
                <a:lnTo>
                  <a:pt x="58038" y="530987"/>
                </a:lnTo>
                <a:lnTo>
                  <a:pt x="59020" y="530987"/>
                </a:lnTo>
                <a:lnTo>
                  <a:pt x="103378" y="454913"/>
                </a:lnTo>
                <a:lnTo>
                  <a:pt x="102362" y="451103"/>
                </a:lnTo>
                <a:lnTo>
                  <a:pt x="96266" y="447548"/>
                </a:lnTo>
                <a:close/>
              </a:path>
              <a:path w="103504" h="543560">
                <a:moveTo>
                  <a:pt x="51688" y="518450"/>
                </a:moveTo>
                <a:lnTo>
                  <a:pt x="46228" y="527812"/>
                </a:lnTo>
                <a:lnTo>
                  <a:pt x="57150" y="527812"/>
                </a:lnTo>
                <a:lnTo>
                  <a:pt x="51688" y="518450"/>
                </a:lnTo>
                <a:close/>
              </a:path>
              <a:path w="103504" h="543560">
                <a:moveTo>
                  <a:pt x="58038" y="507564"/>
                </a:moveTo>
                <a:lnTo>
                  <a:pt x="51688" y="518450"/>
                </a:lnTo>
                <a:lnTo>
                  <a:pt x="57150" y="527812"/>
                </a:lnTo>
                <a:lnTo>
                  <a:pt x="58038" y="527812"/>
                </a:lnTo>
                <a:lnTo>
                  <a:pt x="58038" y="507564"/>
                </a:lnTo>
                <a:close/>
              </a:path>
              <a:path w="103504" h="543560">
                <a:moveTo>
                  <a:pt x="58038" y="0"/>
                </a:moveTo>
                <a:lnTo>
                  <a:pt x="45338" y="0"/>
                </a:lnTo>
                <a:lnTo>
                  <a:pt x="45339" y="507564"/>
                </a:lnTo>
                <a:lnTo>
                  <a:pt x="51688" y="518450"/>
                </a:lnTo>
                <a:lnTo>
                  <a:pt x="58038" y="507564"/>
                </a:lnTo>
                <a:lnTo>
                  <a:pt x="58038" y="0"/>
                </a:lnTo>
                <a:close/>
              </a:path>
            </a:pathLst>
          </a:custGeom>
          <a:solidFill>
            <a:srgbClr val="5B9BD4"/>
          </a:solidFill>
        </p:spPr>
        <p:txBody>
          <a:bodyPr wrap="square" lIns="0" tIns="0" rIns="0" bIns="0" rtlCol="0"/>
          <a:lstStyle/>
          <a:p>
            <a:endParaRPr>
              <a:solidFill>
                <a:schemeClr val="accent2">
                  <a:lumMod val="20000"/>
                  <a:lumOff val="80000"/>
                </a:schemeClr>
              </a:solidFill>
            </a:endParaRPr>
          </a:p>
        </p:txBody>
      </p:sp>
      <p:sp>
        <p:nvSpPr>
          <p:cNvPr id="4" name="object 4"/>
          <p:cNvSpPr/>
          <p:nvPr/>
        </p:nvSpPr>
        <p:spPr>
          <a:xfrm>
            <a:off x="5235066" y="3398520"/>
            <a:ext cx="103505" cy="635000"/>
          </a:xfrm>
          <a:custGeom>
            <a:avLst/>
            <a:gdLst/>
            <a:ahLst/>
            <a:cxnLst/>
            <a:rect l="l" t="t" r="r" b="b"/>
            <a:pathLst>
              <a:path w="103504" h="635000">
                <a:moveTo>
                  <a:pt x="7112" y="538987"/>
                </a:moveTo>
                <a:lnTo>
                  <a:pt x="1016" y="542543"/>
                </a:lnTo>
                <a:lnTo>
                  <a:pt x="0" y="546353"/>
                </a:lnTo>
                <a:lnTo>
                  <a:pt x="51688" y="634999"/>
                </a:lnTo>
                <a:lnTo>
                  <a:pt x="59020" y="622426"/>
                </a:lnTo>
                <a:lnTo>
                  <a:pt x="45338" y="622426"/>
                </a:lnTo>
                <a:lnTo>
                  <a:pt x="45338" y="599004"/>
                </a:lnTo>
                <a:lnTo>
                  <a:pt x="10922" y="540003"/>
                </a:lnTo>
                <a:lnTo>
                  <a:pt x="7112" y="538987"/>
                </a:lnTo>
                <a:close/>
              </a:path>
              <a:path w="103504" h="635000">
                <a:moveTo>
                  <a:pt x="45339" y="599004"/>
                </a:moveTo>
                <a:lnTo>
                  <a:pt x="45338" y="622426"/>
                </a:lnTo>
                <a:lnTo>
                  <a:pt x="58038" y="622426"/>
                </a:lnTo>
                <a:lnTo>
                  <a:pt x="58038" y="619251"/>
                </a:lnTo>
                <a:lnTo>
                  <a:pt x="46228" y="619251"/>
                </a:lnTo>
                <a:lnTo>
                  <a:pt x="51688" y="609890"/>
                </a:lnTo>
                <a:lnTo>
                  <a:pt x="45339" y="599004"/>
                </a:lnTo>
                <a:close/>
              </a:path>
              <a:path w="103504" h="635000">
                <a:moveTo>
                  <a:pt x="96266" y="538987"/>
                </a:moveTo>
                <a:lnTo>
                  <a:pt x="92456" y="540003"/>
                </a:lnTo>
                <a:lnTo>
                  <a:pt x="58038" y="599004"/>
                </a:lnTo>
                <a:lnTo>
                  <a:pt x="58038" y="622426"/>
                </a:lnTo>
                <a:lnTo>
                  <a:pt x="59020" y="622426"/>
                </a:lnTo>
                <a:lnTo>
                  <a:pt x="103378" y="546353"/>
                </a:lnTo>
                <a:lnTo>
                  <a:pt x="102362" y="542543"/>
                </a:lnTo>
                <a:lnTo>
                  <a:pt x="96266" y="538987"/>
                </a:lnTo>
                <a:close/>
              </a:path>
              <a:path w="103504" h="635000">
                <a:moveTo>
                  <a:pt x="51688" y="609890"/>
                </a:moveTo>
                <a:lnTo>
                  <a:pt x="46228" y="619251"/>
                </a:lnTo>
                <a:lnTo>
                  <a:pt x="57150" y="619251"/>
                </a:lnTo>
                <a:lnTo>
                  <a:pt x="51688" y="609890"/>
                </a:lnTo>
                <a:close/>
              </a:path>
              <a:path w="103504" h="635000">
                <a:moveTo>
                  <a:pt x="58038" y="599004"/>
                </a:moveTo>
                <a:lnTo>
                  <a:pt x="51688" y="609890"/>
                </a:lnTo>
                <a:lnTo>
                  <a:pt x="57150" y="619251"/>
                </a:lnTo>
                <a:lnTo>
                  <a:pt x="58038" y="619251"/>
                </a:lnTo>
                <a:lnTo>
                  <a:pt x="58038" y="599004"/>
                </a:lnTo>
                <a:close/>
              </a:path>
              <a:path w="103504" h="635000">
                <a:moveTo>
                  <a:pt x="58038" y="0"/>
                </a:moveTo>
                <a:lnTo>
                  <a:pt x="45338" y="0"/>
                </a:lnTo>
                <a:lnTo>
                  <a:pt x="45339" y="599004"/>
                </a:lnTo>
                <a:lnTo>
                  <a:pt x="51688" y="609890"/>
                </a:lnTo>
                <a:lnTo>
                  <a:pt x="58038" y="599004"/>
                </a:lnTo>
                <a:lnTo>
                  <a:pt x="58038" y="0"/>
                </a:lnTo>
                <a:close/>
              </a:path>
            </a:pathLst>
          </a:custGeom>
          <a:solidFill>
            <a:srgbClr val="5B9BD4"/>
          </a:solidFill>
        </p:spPr>
        <p:txBody>
          <a:bodyPr wrap="square" lIns="0" tIns="0" rIns="0" bIns="0" rtlCol="0"/>
          <a:lstStyle/>
          <a:p>
            <a:endParaRPr>
              <a:solidFill>
                <a:schemeClr val="accent2">
                  <a:lumMod val="20000"/>
                  <a:lumOff val="80000"/>
                </a:schemeClr>
              </a:solidFill>
            </a:endParaRPr>
          </a:p>
        </p:txBody>
      </p:sp>
      <p:sp>
        <p:nvSpPr>
          <p:cNvPr id="5" name="object 5"/>
          <p:cNvSpPr/>
          <p:nvPr/>
        </p:nvSpPr>
        <p:spPr>
          <a:xfrm>
            <a:off x="5219827" y="4425696"/>
            <a:ext cx="103505" cy="513715"/>
          </a:xfrm>
          <a:custGeom>
            <a:avLst/>
            <a:gdLst/>
            <a:ahLst/>
            <a:cxnLst/>
            <a:rect l="l" t="t" r="r" b="b"/>
            <a:pathLst>
              <a:path w="103504" h="513714">
                <a:moveTo>
                  <a:pt x="7112" y="417702"/>
                </a:moveTo>
                <a:lnTo>
                  <a:pt x="1015" y="421258"/>
                </a:lnTo>
                <a:lnTo>
                  <a:pt x="0" y="425068"/>
                </a:lnTo>
                <a:lnTo>
                  <a:pt x="51688" y="513714"/>
                </a:lnTo>
                <a:lnTo>
                  <a:pt x="59020" y="501141"/>
                </a:lnTo>
                <a:lnTo>
                  <a:pt x="45338" y="501141"/>
                </a:lnTo>
                <a:lnTo>
                  <a:pt x="45338" y="477719"/>
                </a:lnTo>
                <a:lnTo>
                  <a:pt x="10922" y="418718"/>
                </a:lnTo>
                <a:lnTo>
                  <a:pt x="7112" y="417702"/>
                </a:lnTo>
                <a:close/>
              </a:path>
              <a:path w="103504" h="513714">
                <a:moveTo>
                  <a:pt x="45338" y="477719"/>
                </a:moveTo>
                <a:lnTo>
                  <a:pt x="45338" y="501141"/>
                </a:lnTo>
                <a:lnTo>
                  <a:pt x="58038" y="501141"/>
                </a:lnTo>
                <a:lnTo>
                  <a:pt x="58038" y="497966"/>
                </a:lnTo>
                <a:lnTo>
                  <a:pt x="46227" y="497966"/>
                </a:lnTo>
                <a:lnTo>
                  <a:pt x="51688" y="488605"/>
                </a:lnTo>
                <a:lnTo>
                  <a:pt x="45338" y="477719"/>
                </a:lnTo>
                <a:close/>
              </a:path>
              <a:path w="103504" h="513714">
                <a:moveTo>
                  <a:pt x="96265" y="417702"/>
                </a:moveTo>
                <a:lnTo>
                  <a:pt x="92456" y="418718"/>
                </a:lnTo>
                <a:lnTo>
                  <a:pt x="58038" y="477719"/>
                </a:lnTo>
                <a:lnTo>
                  <a:pt x="58038" y="501141"/>
                </a:lnTo>
                <a:lnTo>
                  <a:pt x="59020" y="501141"/>
                </a:lnTo>
                <a:lnTo>
                  <a:pt x="103377" y="425068"/>
                </a:lnTo>
                <a:lnTo>
                  <a:pt x="102362" y="421258"/>
                </a:lnTo>
                <a:lnTo>
                  <a:pt x="96265" y="417702"/>
                </a:lnTo>
                <a:close/>
              </a:path>
              <a:path w="103504" h="513714">
                <a:moveTo>
                  <a:pt x="51688" y="488605"/>
                </a:moveTo>
                <a:lnTo>
                  <a:pt x="46227" y="497966"/>
                </a:lnTo>
                <a:lnTo>
                  <a:pt x="57150" y="497966"/>
                </a:lnTo>
                <a:lnTo>
                  <a:pt x="51688" y="488605"/>
                </a:lnTo>
                <a:close/>
              </a:path>
              <a:path w="103504" h="513714">
                <a:moveTo>
                  <a:pt x="58038" y="477719"/>
                </a:moveTo>
                <a:lnTo>
                  <a:pt x="51688" y="488605"/>
                </a:lnTo>
                <a:lnTo>
                  <a:pt x="57150" y="497966"/>
                </a:lnTo>
                <a:lnTo>
                  <a:pt x="58038" y="497966"/>
                </a:lnTo>
                <a:lnTo>
                  <a:pt x="58038" y="477719"/>
                </a:lnTo>
                <a:close/>
              </a:path>
              <a:path w="103504" h="513714">
                <a:moveTo>
                  <a:pt x="58038" y="0"/>
                </a:moveTo>
                <a:lnTo>
                  <a:pt x="45338" y="0"/>
                </a:lnTo>
                <a:lnTo>
                  <a:pt x="45338" y="477719"/>
                </a:lnTo>
                <a:lnTo>
                  <a:pt x="51688" y="488605"/>
                </a:lnTo>
                <a:lnTo>
                  <a:pt x="58038" y="477719"/>
                </a:lnTo>
                <a:lnTo>
                  <a:pt x="58038" y="0"/>
                </a:lnTo>
                <a:close/>
              </a:path>
            </a:pathLst>
          </a:custGeom>
          <a:solidFill>
            <a:srgbClr val="5B9BD4"/>
          </a:solidFill>
        </p:spPr>
        <p:txBody>
          <a:bodyPr wrap="square" lIns="0" tIns="0" rIns="0" bIns="0" rtlCol="0"/>
          <a:lstStyle/>
          <a:p>
            <a:endParaRPr>
              <a:solidFill>
                <a:schemeClr val="accent2">
                  <a:lumMod val="20000"/>
                  <a:lumOff val="80000"/>
                </a:schemeClr>
              </a:solidFill>
            </a:endParaRPr>
          </a:p>
        </p:txBody>
      </p:sp>
      <p:sp>
        <p:nvSpPr>
          <p:cNvPr id="6" name="object 6"/>
          <p:cNvSpPr txBox="1">
            <a:spLocks noGrp="1"/>
          </p:cNvSpPr>
          <p:nvPr>
            <p:ph type="sldNum" sz="quarter" idx="4294967295"/>
          </p:nvPr>
        </p:nvSpPr>
        <p:spPr>
          <a:xfrm>
            <a:off x="0" y="0"/>
            <a:ext cx="0" cy="320537"/>
          </a:xfrm>
          <a:prstGeom prst="rect">
            <a:avLst/>
          </a:prstGeom>
        </p:spPr>
        <p:txBody>
          <a:bodyPr vert="horz" wrap="square" lIns="0" tIns="0" rIns="0" bIns="0" rtlCol="0">
            <a:spAutoFit/>
          </a:bodyPr>
          <a:lstStyle/>
          <a:p>
            <a:pPr marL="12700">
              <a:lnSpc>
                <a:spcPts val="1240"/>
              </a:lnSpc>
            </a:pPr>
            <a:fld id="{81D60167-4931-47E6-BA6A-407CBD079E47}" type="slidenum">
              <a:rPr spc="-25" dirty="0">
                <a:solidFill>
                  <a:schemeClr val="accent2">
                    <a:lumMod val="20000"/>
                    <a:lumOff val="80000"/>
                  </a:schemeClr>
                </a:solidFill>
              </a:rPr>
              <a:t>10</a:t>
            </a:fld>
            <a:endParaRPr spc="-25" dirty="0">
              <a:solidFill>
                <a:schemeClr val="accent2">
                  <a:lumMod val="20000"/>
                  <a:lumOff val="80000"/>
                </a:schemeClr>
              </a:solidFill>
            </a:endParaRPr>
          </a:p>
        </p:txBody>
      </p:sp>
    </p:spTree>
    <p:extLst>
      <p:ext uri="{BB962C8B-B14F-4D97-AF65-F5344CB8AC3E}">
        <p14:creationId xmlns:p14="http://schemas.microsoft.com/office/powerpoint/2010/main" val="1329827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4954" y="1025593"/>
            <a:ext cx="8761413" cy="603113"/>
          </a:xfrm>
          <a:prstGeom prst="rect">
            <a:avLst/>
          </a:prstGeom>
        </p:spPr>
        <p:txBody>
          <a:bodyPr vert="horz" wrap="square" lIns="0" tIns="170560" rIns="0" bIns="0" rtlCol="0">
            <a:spAutoFit/>
          </a:bodyPr>
          <a:lstStyle/>
          <a:p>
            <a:pPr marL="12700">
              <a:lnSpc>
                <a:spcPct val="100000"/>
              </a:lnSpc>
              <a:spcBef>
                <a:spcPts val="95"/>
              </a:spcBef>
            </a:pPr>
            <a:r>
              <a:rPr sz="2800" b="0" dirty="0">
                <a:solidFill>
                  <a:schemeClr val="accent2">
                    <a:lumMod val="20000"/>
                    <a:lumOff val="80000"/>
                  </a:schemeClr>
                </a:solidFill>
                <a:latin typeface="Times New Roman"/>
                <a:cs typeface="Times New Roman"/>
              </a:rPr>
              <a:t>Is</a:t>
            </a:r>
            <a:r>
              <a:rPr sz="2800" b="0" spc="-60" dirty="0">
                <a:solidFill>
                  <a:schemeClr val="accent2">
                    <a:lumMod val="20000"/>
                    <a:lumOff val="80000"/>
                  </a:schemeClr>
                </a:solidFill>
                <a:latin typeface="Times New Roman"/>
                <a:cs typeface="Times New Roman"/>
              </a:rPr>
              <a:t> </a:t>
            </a:r>
            <a:r>
              <a:rPr sz="2800" b="0" dirty="0">
                <a:solidFill>
                  <a:schemeClr val="accent2">
                    <a:lumMod val="20000"/>
                    <a:lumOff val="80000"/>
                  </a:schemeClr>
                </a:solidFill>
                <a:latin typeface="Times New Roman"/>
                <a:cs typeface="Times New Roman"/>
              </a:rPr>
              <a:t>this</a:t>
            </a:r>
            <a:r>
              <a:rPr sz="2800" b="0" spc="-70" dirty="0">
                <a:solidFill>
                  <a:schemeClr val="accent2">
                    <a:lumMod val="20000"/>
                    <a:lumOff val="80000"/>
                  </a:schemeClr>
                </a:solidFill>
                <a:latin typeface="Times New Roman"/>
                <a:cs typeface="Times New Roman"/>
              </a:rPr>
              <a:t> </a:t>
            </a:r>
            <a:r>
              <a:rPr sz="2800" b="0" dirty="0">
                <a:solidFill>
                  <a:schemeClr val="accent2">
                    <a:lumMod val="20000"/>
                    <a:lumOff val="80000"/>
                  </a:schemeClr>
                </a:solidFill>
                <a:latin typeface="Times New Roman"/>
                <a:cs typeface="Times New Roman"/>
              </a:rPr>
              <a:t>phenomenon</a:t>
            </a:r>
            <a:r>
              <a:rPr sz="2800" b="0" spc="-70" dirty="0">
                <a:solidFill>
                  <a:schemeClr val="accent2">
                    <a:lumMod val="20000"/>
                    <a:lumOff val="80000"/>
                  </a:schemeClr>
                </a:solidFill>
                <a:latin typeface="Times New Roman"/>
                <a:cs typeface="Times New Roman"/>
              </a:rPr>
              <a:t> </a:t>
            </a:r>
            <a:r>
              <a:rPr sz="2800" b="0" dirty="0">
                <a:solidFill>
                  <a:schemeClr val="accent2">
                    <a:lumMod val="20000"/>
                    <a:lumOff val="80000"/>
                  </a:schemeClr>
                </a:solidFill>
                <a:latin typeface="Times New Roman"/>
                <a:cs typeface="Times New Roman"/>
              </a:rPr>
              <a:t>cancer</a:t>
            </a:r>
            <a:r>
              <a:rPr sz="2800" b="0" spc="-55" dirty="0">
                <a:solidFill>
                  <a:schemeClr val="accent2">
                    <a:lumMod val="20000"/>
                    <a:lumOff val="80000"/>
                  </a:schemeClr>
                </a:solidFill>
                <a:latin typeface="Times New Roman"/>
                <a:cs typeface="Times New Roman"/>
              </a:rPr>
              <a:t> </a:t>
            </a:r>
            <a:r>
              <a:rPr sz="2800" b="0" spc="-10" dirty="0">
                <a:solidFill>
                  <a:schemeClr val="accent2">
                    <a:lumMod val="20000"/>
                    <a:lumOff val="80000"/>
                  </a:schemeClr>
                </a:solidFill>
                <a:latin typeface="Times New Roman"/>
                <a:cs typeface="Times New Roman"/>
              </a:rPr>
              <a:t>specific?</a:t>
            </a:r>
            <a:endParaRPr sz="2800">
              <a:solidFill>
                <a:schemeClr val="accent2">
                  <a:lumMod val="20000"/>
                  <a:lumOff val="80000"/>
                </a:schemeClr>
              </a:solidFill>
              <a:latin typeface="Times New Roman"/>
              <a:cs typeface="Times New Roman"/>
            </a:endParaRPr>
          </a:p>
        </p:txBody>
      </p:sp>
      <p:pic>
        <p:nvPicPr>
          <p:cNvPr id="3" name="object 3"/>
          <p:cNvPicPr/>
          <p:nvPr/>
        </p:nvPicPr>
        <p:blipFill>
          <a:blip r:embed="rId2" cstate="print"/>
          <a:stretch>
            <a:fillRect/>
          </a:stretch>
        </p:blipFill>
        <p:spPr>
          <a:xfrm>
            <a:off x="1743455" y="2609088"/>
            <a:ext cx="626363" cy="789431"/>
          </a:xfrm>
          <a:prstGeom prst="rect">
            <a:avLst/>
          </a:prstGeom>
        </p:spPr>
      </p:pic>
      <p:sp>
        <p:nvSpPr>
          <p:cNvPr id="4" name="object 4"/>
          <p:cNvSpPr txBox="1"/>
          <p:nvPr/>
        </p:nvSpPr>
        <p:spPr>
          <a:xfrm>
            <a:off x="916939" y="2315921"/>
            <a:ext cx="10034270" cy="836294"/>
          </a:xfrm>
          <a:prstGeom prst="rect">
            <a:avLst/>
          </a:prstGeom>
        </p:spPr>
        <p:txBody>
          <a:bodyPr vert="horz" wrap="square" lIns="0" tIns="60325" rIns="0" bIns="0" rtlCol="0">
            <a:spAutoFit/>
          </a:bodyPr>
          <a:lstStyle/>
          <a:p>
            <a:pPr marL="12700" marR="5080">
              <a:lnSpc>
                <a:spcPts val="3030"/>
              </a:lnSpc>
              <a:spcBef>
                <a:spcPts val="475"/>
              </a:spcBef>
            </a:pPr>
            <a:r>
              <a:rPr sz="2800" dirty="0">
                <a:solidFill>
                  <a:schemeClr val="accent2">
                    <a:lumMod val="20000"/>
                    <a:lumOff val="80000"/>
                  </a:schemeClr>
                </a:solidFill>
                <a:latin typeface="Times New Roman"/>
                <a:cs typeface="Times New Roman"/>
              </a:rPr>
              <a:t>Why</a:t>
            </a:r>
            <a:r>
              <a:rPr sz="2800" spc="-2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do</a:t>
            </a:r>
            <a:r>
              <a:rPr sz="2800" spc="-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cancer</a:t>
            </a:r>
            <a:r>
              <a:rPr sz="2800" spc="-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cells</a:t>
            </a:r>
            <a:r>
              <a:rPr sz="2800" spc="-2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activate</a:t>
            </a:r>
            <a:r>
              <a:rPr sz="2800" spc="-40"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aerobic</a:t>
            </a:r>
            <a:r>
              <a:rPr sz="2800" spc="-1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glycolysis</a:t>
            </a:r>
            <a:r>
              <a:rPr sz="2800" spc="-4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inspite</a:t>
            </a:r>
            <a:r>
              <a:rPr sz="2800" spc="-4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the</a:t>
            </a:r>
            <a:r>
              <a:rPr sz="2800" spc="-15" dirty="0">
                <a:solidFill>
                  <a:schemeClr val="accent2">
                    <a:lumMod val="20000"/>
                    <a:lumOff val="80000"/>
                  </a:schemeClr>
                </a:solidFill>
                <a:latin typeface="Times New Roman"/>
                <a:cs typeface="Times New Roman"/>
              </a:rPr>
              <a:t> </a:t>
            </a:r>
            <a:r>
              <a:rPr sz="2800" dirty="0">
                <a:solidFill>
                  <a:schemeClr val="accent2">
                    <a:lumMod val="20000"/>
                    <a:lumOff val="80000"/>
                  </a:schemeClr>
                </a:solidFill>
                <a:latin typeface="Times New Roman"/>
                <a:cs typeface="Times New Roman"/>
              </a:rPr>
              <a:t>presence</a:t>
            </a:r>
            <a:r>
              <a:rPr sz="2800" spc="-30" dirty="0">
                <a:solidFill>
                  <a:schemeClr val="accent2">
                    <a:lumMod val="20000"/>
                    <a:lumOff val="80000"/>
                  </a:schemeClr>
                </a:solidFill>
                <a:latin typeface="Times New Roman"/>
                <a:cs typeface="Times New Roman"/>
              </a:rPr>
              <a:t> </a:t>
            </a:r>
            <a:r>
              <a:rPr sz="2800" spc="-25" dirty="0">
                <a:solidFill>
                  <a:schemeClr val="accent2">
                    <a:lumMod val="20000"/>
                    <a:lumOff val="80000"/>
                  </a:schemeClr>
                </a:solidFill>
                <a:latin typeface="Times New Roman"/>
                <a:cs typeface="Times New Roman"/>
              </a:rPr>
              <a:t>of </a:t>
            </a:r>
            <a:r>
              <a:rPr sz="2800" spc="-10" dirty="0">
                <a:solidFill>
                  <a:schemeClr val="accent2">
                    <a:lumMod val="20000"/>
                    <a:lumOff val="80000"/>
                  </a:schemeClr>
                </a:solidFill>
                <a:latin typeface="Times New Roman"/>
                <a:cs typeface="Times New Roman"/>
              </a:rPr>
              <a:t>oxygen?</a:t>
            </a:r>
            <a:endParaRPr sz="2800">
              <a:solidFill>
                <a:schemeClr val="accent2">
                  <a:lumMod val="20000"/>
                  <a:lumOff val="80000"/>
                </a:schemeClr>
              </a:solidFill>
              <a:latin typeface="Times New Roman"/>
              <a:cs typeface="Times New Roman"/>
            </a:endParaRPr>
          </a:p>
        </p:txBody>
      </p:sp>
      <p:sp>
        <p:nvSpPr>
          <p:cNvPr id="5" name="object 5"/>
          <p:cNvSpPr txBox="1">
            <a:spLocks noGrp="1"/>
          </p:cNvSpPr>
          <p:nvPr>
            <p:ph type="sldNum" sz="quarter" idx="4294967295"/>
          </p:nvPr>
        </p:nvSpPr>
        <p:spPr>
          <a:xfrm>
            <a:off x="0" y="0"/>
            <a:ext cx="0" cy="320537"/>
          </a:xfrm>
          <a:prstGeom prst="rect">
            <a:avLst/>
          </a:prstGeom>
        </p:spPr>
        <p:txBody>
          <a:bodyPr vert="horz" wrap="square" lIns="0" tIns="0" rIns="0" bIns="0" rtlCol="0">
            <a:spAutoFit/>
          </a:bodyPr>
          <a:lstStyle/>
          <a:p>
            <a:pPr marL="12700">
              <a:lnSpc>
                <a:spcPts val="1240"/>
              </a:lnSpc>
            </a:pPr>
            <a:fld id="{81D60167-4931-47E6-BA6A-407CBD079E47}" type="slidenum">
              <a:rPr spc="-25" dirty="0">
                <a:solidFill>
                  <a:schemeClr val="accent2">
                    <a:lumMod val="20000"/>
                    <a:lumOff val="80000"/>
                  </a:schemeClr>
                </a:solidFill>
              </a:rPr>
              <a:t>11</a:t>
            </a:fld>
            <a:endParaRPr spc="-25" dirty="0">
              <a:solidFill>
                <a:schemeClr val="accent2">
                  <a:lumMod val="20000"/>
                  <a:lumOff val="80000"/>
                </a:schemeClr>
              </a:solidFill>
            </a:endParaRPr>
          </a:p>
        </p:txBody>
      </p:sp>
      <p:pic>
        <p:nvPicPr>
          <p:cNvPr id="6" name="Picture 5"/>
          <p:cNvPicPr>
            <a:picLocks noChangeAspect="1"/>
          </p:cNvPicPr>
          <p:nvPr/>
        </p:nvPicPr>
        <p:blipFill>
          <a:blip r:embed="rId3"/>
          <a:stretch>
            <a:fillRect/>
          </a:stretch>
        </p:blipFill>
        <p:spPr>
          <a:xfrm>
            <a:off x="2885648" y="2962457"/>
            <a:ext cx="6434198" cy="3619237"/>
          </a:xfrm>
          <a:prstGeom prst="rect">
            <a:avLst/>
          </a:prstGeom>
        </p:spPr>
      </p:pic>
    </p:spTree>
    <p:extLst>
      <p:ext uri="{BB962C8B-B14F-4D97-AF65-F5344CB8AC3E}">
        <p14:creationId xmlns:p14="http://schemas.microsoft.com/office/powerpoint/2010/main" val="3223442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4294967295"/>
          </p:nvPr>
        </p:nvSpPr>
        <p:spPr>
          <a:xfrm>
            <a:off x="0" y="0"/>
            <a:ext cx="0" cy="307777"/>
          </a:xfrm>
          <a:prstGeom prst="rect">
            <a:avLst/>
          </a:prstGeom>
        </p:spPr>
        <p:txBody>
          <a:bodyPr vert="horz" wrap="square" lIns="0" tIns="0" rIns="0" bIns="0" rtlCol="0">
            <a:spAutoFit/>
          </a:bodyPr>
          <a:lstStyle/>
          <a:p>
            <a:pPr marL="12700">
              <a:lnSpc>
                <a:spcPts val="1240"/>
              </a:lnSpc>
            </a:pPr>
            <a:fld id="{81D60167-4931-47E6-BA6A-407CBD079E47}" type="slidenum">
              <a:rPr spc="-25" dirty="0">
                <a:latin typeface="Adobe Garamond Pro" panose="02020502060506020403" pitchFamily="18" charset="0"/>
              </a:rPr>
              <a:t>12</a:t>
            </a:fld>
            <a:endParaRPr spc="-25" dirty="0">
              <a:latin typeface="Adobe Garamond Pro" panose="02020502060506020403" pitchFamily="18" charset="0"/>
            </a:endParaRPr>
          </a:p>
        </p:txBody>
      </p:sp>
      <p:sp>
        <p:nvSpPr>
          <p:cNvPr id="2" name="object 2"/>
          <p:cNvSpPr txBox="1">
            <a:spLocks noGrp="1"/>
          </p:cNvSpPr>
          <p:nvPr>
            <p:ph type="title"/>
          </p:nvPr>
        </p:nvSpPr>
        <p:spPr>
          <a:xfrm>
            <a:off x="1154954" y="1043418"/>
            <a:ext cx="8761413" cy="567463"/>
          </a:xfrm>
          <a:prstGeom prst="rect">
            <a:avLst/>
          </a:prstGeom>
        </p:spPr>
        <p:txBody>
          <a:bodyPr vert="horz" wrap="square" lIns="0" tIns="13335" rIns="0" bIns="0" rtlCol="0">
            <a:spAutoFit/>
          </a:bodyPr>
          <a:lstStyle/>
          <a:p>
            <a:pPr marL="12700">
              <a:lnSpc>
                <a:spcPct val="100000"/>
              </a:lnSpc>
              <a:spcBef>
                <a:spcPts val="105"/>
              </a:spcBef>
            </a:pPr>
            <a:r>
              <a:rPr dirty="0">
                <a:solidFill>
                  <a:srgbClr val="FF0000"/>
                </a:solidFill>
                <a:latin typeface="Adobe Garamond Pro" panose="02020502060506020403" pitchFamily="18" charset="0"/>
              </a:rPr>
              <a:t>Features</a:t>
            </a:r>
            <a:r>
              <a:rPr spc="-145" dirty="0">
                <a:solidFill>
                  <a:srgbClr val="FF0000"/>
                </a:solidFill>
                <a:latin typeface="Adobe Garamond Pro" panose="02020502060506020403" pitchFamily="18" charset="0"/>
              </a:rPr>
              <a:t> </a:t>
            </a:r>
            <a:r>
              <a:rPr dirty="0">
                <a:solidFill>
                  <a:srgbClr val="FF0000"/>
                </a:solidFill>
                <a:latin typeface="Adobe Garamond Pro" panose="02020502060506020403" pitchFamily="18" charset="0"/>
              </a:rPr>
              <a:t>of</a:t>
            </a:r>
            <a:r>
              <a:rPr spc="-114" dirty="0">
                <a:solidFill>
                  <a:srgbClr val="FF0000"/>
                </a:solidFill>
                <a:latin typeface="Adobe Garamond Pro" panose="02020502060506020403" pitchFamily="18" charset="0"/>
              </a:rPr>
              <a:t> </a:t>
            </a:r>
            <a:r>
              <a:rPr spc="-10" dirty="0">
                <a:solidFill>
                  <a:srgbClr val="FF0000"/>
                </a:solidFill>
                <a:latin typeface="Adobe Garamond Pro" panose="02020502060506020403" pitchFamily="18" charset="0"/>
              </a:rPr>
              <a:t>Warburg</a:t>
            </a:r>
            <a:r>
              <a:rPr spc="-150" dirty="0">
                <a:solidFill>
                  <a:srgbClr val="FF0000"/>
                </a:solidFill>
                <a:latin typeface="Adobe Garamond Pro" panose="02020502060506020403" pitchFamily="18" charset="0"/>
              </a:rPr>
              <a:t> </a:t>
            </a:r>
            <a:r>
              <a:rPr spc="-40" dirty="0">
                <a:solidFill>
                  <a:srgbClr val="FF0000"/>
                </a:solidFill>
                <a:latin typeface="Adobe Garamond Pro" panose="02020502060506020403" pitchFamily="18" charset="0"/>
              </a:rPr>
              <a:t>Effect</a:t>
            </a:r>
          </a:p>
        </p:txBody>
      </p:sp>
      <p:sp>
        <p:nvSpPr>
          <p:cNvPr id="3" name="object 3"/>
          <p:cNvSpPr txBox="1"/>
          <p:nvPr/>
        </p:nvSpPr>
        <p:spPr>
          <a:xfrm>
            <a:off x="916939" y="1804161"/>
            <a:ext cx="10339705" cy="4302716"/>
          </a:xfrm>
          <a:prstGeom prst="rect">
            <a:avLst/>
          </a:prstGeom>
        </p:spPr>
        <p:txBody>
          <a:bodyPr vert="horz" wrap="square" lIns="0" tIns="60960" rIns="0" bIns="0" rtlCol="0">
            <a:spAutoFit/>
          </a:bodyPr>
          <a:lstStyle/>
          <a:p>
            <a:pPr marL="240029" marR="273050" indent="-227965">
              <a:lnSpc>
                <a:spcPts val="3020"/>
              </a:lnSpc>
              <a:spcBef>
                <a:spcPts val="480"/>
              </a:spcBef>
              <a:buFont typeface="Arial"/>
              <a:buChar char="•"/>
              <a:tabLst>
                <a:tab pos="241300" algn="l"/>
              </a:tabLst>
            </a:pPr>
            <a:r>
              <a:rPr sz="2800" dirty="0">
                <a:latin typeface="Adobe Garamond Pro" panose="02020502060506020403" pitchFamily="18" charset="0"/>
                <a:cs typeface="Times New Roman"/>
              </a:rPr>
              <a:t>Glucose</a:t>
            </a:r>
            <a:r>
              <a:rPr sz="2800" spc="-55" dirty="0">
                <a:latin typeface="Adobe Garamond Pro" panose="02020502060506020403" pitchFamily="18" charset="0"/>
                <a:cs typeface="Times New Roman"/>
              </a:rPr>
              <a:t> </a:t>
            </a:r>
            <a:r>
              <a:rPr sz="2800" dirty="0">
                <a:latin typeface="Adobe Garamond Pro" panose="02020502060506020403" pitchFamily="18" charset="0"/>
                <a:cs typeface="Times New Roman"/>
              </a:rPr>
              <a:t>uptake</a:t>
            </a:r>
            <a:r>
              <a:rPr sz="2800" spc="-55" dirty="0">
                <a:latin typeface="Adobe Garamond Pro" panose="02020502060506020403" pitchFamily="18" charset="0"/>
                <a:cs typeface="Times New Roman"/>
              </a:rPr>
              <a:t> </a:t>
            </a:r>
            <a:r>
              <a:rPr sz="2800" dirty="0">
                <a:latin typeface="Adobe Garamond Pro" panose="02020502060506020403" pitchFamily="18" charset="0"/>
                <a:cs typeface="Times New Roman"/>
              </a:rPr>
              <a:t>and</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glycolysis</a:t>
            </a:r>
            <a:r>
              <a:rPr sz="2800" spc="-65" dirty="0">
                <a:latin typeface="Adobe Garamond Pro" panose="02020502060506020403" pitchFamily="18" charset="0"/>
                <a:cs typeface="Times New Roman"/>
              </a:rPr>
              <a:t> </a:t>
            </a:r>
            <a:r>
              <a:rPr sz="2800" dirty="0">
                <a:latin typeface="Adobe Garamond Pro" panose="02020502060506020403" pitchFamily="18" charset="0"/>
                <a:cs typeface="Times New Roman"/>
              </a:rPr>
              <a:t>proceed</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about</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ten</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times</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faster</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in</a:t>
            </a:r>
            <a:r>
              <a:rPr sz="2800" spc="-35" dirty="0">
                <a:latin typeface="Adobe Garamond Pro" panose="02020502060506020403" pitchFamily="18" charset="0"/>
                <a:cs typeface="Times New Roman"/>
              </a:rPr>
              <a:t> </a:t>
            </a:r>
            <a:r>
              <a:rPr sz="2800" spc="-20" dirty="0">
                <a:latin typeface="Adobe Garamond Pro" panose="02020502060506020403" pitchFamily="18" charset="0"/>
                <a:cs typeface="Times New Roman"/>
              </a:rPr>
              <a:t>most 	</a:t>
            </a:r>
            <a:r>
              <a:rPr sz="2800" dirty="0">
                <a:latin typeface="Adobe Garamond Pro" panose="02020502060506020403" pitchFamily="18" charset="0"/>
                <a:cs typeface="Times New Roman"/>
              </a:rPr>
              <a:t>tumors</a:t>
            </a:r>
            <a:r>
              <a:rPr sz="2800" spc="-45" dirty="0">
                <a:latin typeface="Adobe Garamond Pro" panose="02020502060506020403" pitchFamily="18" charset="0"/>
                <a:cs typeface="Times New Roman"/>
              </a:rPr>
              <a:t> </a:t>
            </a:r>
            <a:r>
              <a:rPr sz="2800" dirty="0">
                <a:latin typeface="Adobe Garamond Pro" panose="02020502060506020403" pitchFamily="18" charset="0"/>
                <a:cs typeface="Times New Roman"/>
              </a:rPr>
              <a:t>than</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in</a:t>
            </a:r>
            <a:r>
              <a:rPr sz="2800" spc="-45"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non-</a:t>
            </a:r>
            <a:r>
              <a:rPr sz="2800" dirty="0">
                <a:latin typeface="Adobe Garamond Pro" panose="02020502060506020403" pitchFamily="18" charset="0"/>
                <a:cs typeface="Times New Roman"/>
              </a:rPr>
              <a:t>cancerous</a:t>
            </a:r>
            <a:r>
              <a:rPr sz="2800" spc="-50"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tissues.</a:t>
            </a:r>
            <a:endParaRPr sz="2800">
              <a:latin typeface="Adobe Garamond Pro" panose="02020502060506020403" pitchFamily="18" charset="0"/>
              <a:cs typeface="Times New Roman"/>
            </a:endParaRPr>
          </a:p>
          <a:p>
            <a:pPr marL="240029" marR="62865" indent="-227965">
              <a:lnSpc>
                <a:spcPts val="3020"/>
              </a:lnSpc>
              <a:spcBef>
                <a:spcPts val="1015"/>
              </a:spcBef>
              <a:buFont typeface="Arial"/>
              <a:buChar char="•"/>
              <a:tabLst>
                <a:tab pos="241300" algn="l"/>
                <a:tab pos="4765040" algn="l"/>
              </a:tabLst>
            </a:pPr>
            <a:r>
              <a:rPr sz="2800" dirty="0">
                <a:latin typeface="Adobe Garamond Pro" panose="02020502060506020403" pitchFamily="18" charset="0"/>
                <a:cs typeface="Times New Roman"/>
              </a:rPr>
              <a:t>Tumor</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cells</a:t>
            </a:r>
            <a:r>
              <a:rPr sz="2800" spc="-70" dirty="0">
                <a:latin typeface="Adobe Garamond Pro" panose="02020502060506020403" pitchFamily="18" charset="0"/>
                <a:cs typeface="Times New Roman"/>
              </a:rPr>
              <a:t> </a:t>
            </a:r>
            <a:r>
              <a:rPr sz="2800" dirty="0">
                <a:latin typeface="Adobe Garamond Pro" panose="02020502060506020403" pitchFamily="18" charset="0"/>
                <a:cs typeface="Times New Roman"/>
              </a:rPr>
              <a:t>commonly</a:t>
            </a:r>
            <a:r>
              <a:rPr sz="2800" spc="-55" dirty="0">
                <a:latin typeface="Adobe Garamond Pro" panose="02020502060506020403" pitchFamily="18" charset="0"/>
                <a:cs typeface="Times New Roman"/>
              </a:rPr>
              <a:t> </a:t>
            </a:r>
            <a:r>
              <a:rPr sz="2800" dirty="0">
                <a:latin typeface="Adobe Garamond Pro" panose="02020502060506020403" pitchFamily="18" charset="0"/>
                <a:cs typeface="Times New Roman"/>
              </a:rPr>
              <a:t>experience</a:t>
            </a:r>
            <a:r>
              <a:rPr sz="2800" spc="-70" dirty="0">
                <a:latin typeface="Adobe Garamond Pro" panose="02020502060506020403" pitchFamily="18" charset="0"/>
                <a:cs typeface="Times New Roman"/>
              </a:rPr>
              <a:t> </a:t>
            </a:r>
            <a:r>
              <a:rPr sz="2800" dirty="0">
                <a:latin typeface="Adobe Garamond Pro" panose="02020502060506020403" pitchFamily="18" charset="0"/>
                <a:cs typeface="Times New Roman"/>
              </a:rPr>
              <a:t>hypoxia,</a:t>
            </a:r>
            <a:r>
              <a:rPr sz="2800" spc="-85" dirty="0">
                <a:latin typeface="Adobe Garamond Pro" panose="02020502060506020403" pitchFamily="18" charset="0"/>
                <a:cs typeface="Times New Roman"/>
              </a:rPr>
              <a:t> </a:t>
            </a:r>
            <a:r>
              <a:rPr sz="2800" dirty="0">
                <a:latin typeface="Adobe Garamond Pro" panose="02020502060506020403" pitchFamily="18" charset="0"/>
                <a:cs typeface="Times New Roman"/>
              </a:rPr>
              <a:t>because</a:t>
            </a:r>
            <a:r>
              <a:rPr sz="2800" spc="-80" dirty="0">
                <a:latin typeface="Adobe Garamond Pro" panose="02020502060506020403" pitchFamily="18" charset="0"/>
                <a:cs typeface="Times New Roman"/>
              </a:rPr>
              <a:t> </a:t>
            </a:r>
            <a:r>
              <a:rPr sz="2800" dirty="0">
                <a:latin typeface="Adobe Garamond Pro" panose="02020502060506020403" pitchFamily="18" charset="0"/>
                <a:cs typeface="Times New Roman"/>
              </a:rPr>
              <a:t>they</a:t>
            </a:r>
            <a:r>
              <a:rPr sz="2800" spc="-60" dirty="0">
                <a:latin typeface="Adobe Garamond Pro" panose="02020502060506020403" pitchFamily="18" charset="0"/>
                <a:cs typeface="Times New Roman"/>
              </a:rPr>
              <a:t> </a:t>
            </a:r>
            <a:r>
              <a:rPr sz="2800" dirty="0">
                <a:latin typeface="Adobe Garamond Pro" panose="02020502060506020403" pitchFamily="18" charset="0"/>
                <a:cs typeface="Times New Roman"/>
              </a:rPr>
              <a:t>initially</a:t>
            </a:r>
            <a:r>
              <a:rPr sz="2800" spc="-90" dirty="0">
                <a:latin typeface="Adobe Garamond Pro" panose="02020502060506020403" pitchFamily="18" charset="0"/>
                <a:cs typeface="Times New Roman"/>
              </a:rPr>
              <a:t> </a:t>
            </a:r>
            <a:r>
              <a:rPr sz="2800" spc="-20" dirty="0">
                <a:latin typeface="Adobe Garamond Pro" panose="02020502060506020403" pitchFamily="18" charset="0"/>
                <a:cs typeface="Times New Roman"/>
              </a:rPr>
              <a:t>lack 	</a:t>
            </a:r>
            <a:r>
              <a:rPr sz="2800" dirty="0">
                <a:latin typeface="Adobe Garamond Pro" panose="02020502060506020403" pitchFamily="18" charset="0"/>
                <a:cs typeface="Times New Roman"/>
              </a:rPr>
              <a:t>an</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extensive</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capillary</a:t>
            </a:r>
            <a:r>
              <a:rPr sz="2800" spc="-35"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network</a:t>
            </a:r>
            <a:r>
              <a:rPr sz="2800" dirty="0">
                <a:latin typeface="Adobe Garamond Pro" panose="02020502060506020403" pitchFamily="18" charset="0"/>
                <a:cs typeface="Times New Roman"/>
              </a:rPr>
              <a:t>	to</a:t>
            </a:r>
            <a:r>
              <a:rPr sz="2800" spc="-45" dirty="0">
                <a:latin typeface="Adobe Garamond Pro" panose="02020502060506020403" pitchFamily="18" charset="0"/>
                <a:cs typeface="Times New Roman"/>
              </a:rPr>
              <a:t> </a:t>
            </a:r>
            <a:r>
              <a:rPr sz="2800" dirty="0">
                <a:latin typeface="Adobe Garamond Pro" panose="02020502060506020403" pitchFamily="18" charset="0"/>
                <a:cs typeface="Times New Roman"/>
              </a:rPr>
              <a:t>supply</a:t>
            </a:r>
            <a:r>
              <a:rPr sz="2800" spc="-50" dirty="0">
                <a:latin typeface="Adobe Garamond Pro" panose="02020502060506020403" pitchFamily="18" charset="0"/>
                <a:cs typeface="Times New Roman"/>
              </a:rPr>
              <a:t> </a:t>
            </a:r>
            <a:r>
              <a:rPr sz="2800" dirty="0">
                <a:latin typeface="Adobe Garamond Pro" panose="02020502060506020403" pitchFamily="18" charset="0"/>
                <a:cs typeface="Times New Roman"/>
              </a:rPr>
              <a:t>the</a:t>
            </a:r>
            <a:r>
              <a:rPr sz="2800" spc="-60" dirty="0">
                <a:latin typeface="Adobe Garamond Pro" panose="02020502060506020403" pitchFamily="18" charset="0"/>
                <a:cs typeface="Times New Roman"/>
              </a:rPr>
              <a:t> </a:t>
            </a:r>
            <a:r>
              <a:rPr sz="2800" dirty="0">
                <a:latin typeface="Adobe Garamond Pro" panose="02020502060506020403" pitchFamily="18" charset="0"/>
                <a:cs typeface="Times New Roman"/>
              </a:rPr>
              <a:t>tumor</a:t>
            </a:r>
            <a:r>
              <a:rPr sz="2800" spc="-20" dirty="0">
                <a:latin typeface="Adobe Garamond Pro" panose="02020502060506020403" pitchFamily="18" charset="0"/>
                <a:cs typeface="Times New Roman"/>
              </a:rPr>
              <a:t> </a:t>
            </a:r>
            <a:r>
              <a:rPr sz="2800" dirty="0">
                <a:latin typeface="Adobe Garamond Pro" panose="02020502060506020403" pitchFamily="18" charset="0"/>
                <a:cs typeface="Times New Roman"/>
              </a:rPr>
              <a:t>with</a:t>
            </a:r>
            <a:r>
              <a:rPr sz="2800" spc="-35"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oxygen.</a:t>
            </a:r>
            <a:endParaRPr sz="2800">
              <a:latin typeface="Adobe Garamond Pro" panose="02020502060506020403" pitchFamily="18" charset="0"/>
              <a:cs typeface="Times New Roman"/>
            </a:endParaRPr>
          </a:p>
          <a:p>
            <a:pPr marL="240029" marR="5080" indent="-227965">
              <a:lnSpc>
                <a:spcPct val="90000"/>
              </a:lnSpc>
              <a:spcBef>
                <a:spcPts val="960"/>
              </a:spcBef>
              <a:buFont typeface="Arial"/>
              <a:buChar char="•"/>
              <a:tabLst>
                <a:tab pos="241300" algn="l"/>
              </a:tabLst>
            </a:pPr>
            <a:r>
              <a:rPr sz="2800" dirty="0">
                <a:latin typeface="Adobe Garamond Pro" panose="02020502060506020403" pitchFamily="18" charset="0"/>
                <a:cs typeface="Times New Roman"/>
              </a:rPr>
              <a:t>The</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high</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glycolytic</a:t>
            </a:r>
            <a:r>
              <a:rPr sz="2800" spc="-75" dirty="0">
                <a:latin typeface="Adobe Garamond Pro" panose="02020502060506020403" pitchFamily="18" charset="0"/>
                <a:cs typeface="Times New Roman"/>
              </a:rPr>
              <a:t> </a:t>
            </a:r>
            <a:r>
              <a:rPr sz="2800" dirty="0">
                <a:latin typeface="Adobe Garamond Pro" panose="02020502060506020403" pitchFamily="18" charset="0"/>
                <a:cs typeface="Times New Roman"/>
              </a:rPr>
              <a:t>rate</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may</a:t>
            </a:r>
            <a:r>
              <a:rPr sz="2800" spc="-30" dirty="0">
                <a:latin typeface="Adobe Garamond Pro" panose="02020502060506020403" pitchFamily="18" charset="0"/>
                <a:cs typeface="Times New Roman"/>
              </a:rPr>
              <a:t> </a:t>
            </a:r>
            <a:r>
              <a:rPr sz="2800" dirty="0">
                <a:latin typeface="Adobe Garamond Pro" panose="02020502060506020403" pitchFamily="18" charset="0"/>
                <a:cs typeface="Times New Roman"/>
              </a:rPr>
              <a:t>also</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result</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from</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smaller</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number</a:t>
            </a:r>
            <a:r>
              <a:rPr sz="2800" spc="-35" dirty="0">
                <a:latin typeface="Adobe Garamond Pro" panose="02020502060506020403" pitchFamily="18" charset="0"/>
                <a:cs typeface="Times New Roman"/>
              </a:rPr>
              <a:t> </a:t>
            </a:r>
            <a:r>
              <a:rPr sz="2800" spc="-25" dirty="0">
                <a:latin typeface="Adobe Garamond Pro" panose="02020502060506020403" pitchFamily="18" charset="0"/>
                <a:cs typeface="Times New Roman"/>
              </a:rPr>
              <a:t>of 	</a:t>
            </a:r>
            <a:r>
              <a:rPr sz="2800" dirty="0">
                <a:latin typeface="Adobe Garamond Pro" panose="02020502060506020403" pitchFamily="18" charset="0"/>
                <a:cs typeface="Times New Roman"/>
              </a:rPr>
              <a:t>mitochondria</a:t>
            </a:r>
            <a:r>
              <a:rPr sz="2800" spc="-30" dirty="0">
                <a:latin typeface="Adobe Garamond Pro" panose="02020502060506020403" pitchFamily="18" charset="0"/>
                <a:cs typeface="Times New Roman"/>
              </a:rPr>
              <a:t> </a:t>
            </a:r>
            <a:r>
              <a:rPr sz="2800" dirty="0">
                <a:latin typeface="Adobe Garamond Pro" panose="02020502060506020403" pitchFamily="18" charset="0"/>
                <a:cs typeface="Times New Roman"/>
              </a:rPr>
              <a:t>in</a:t>
            </a:r>
            <a:r>
              <a:rPr sz="2800" spc="-5" dirty="0">
                <a:latin typeface="Adobe Garamond Pro" panose="02020502060506020403" pitchFamily="18" charset="0"/>
                <a:cs typeface="Times New Roman"/>
              </a:rPr>
              <a:t> </a:t>
            </a:r>
            <a:r>
              <a:rPr sz="2800" dirty="0">
                <a:latin typeface="Adobe Garamond Pro" panose="02020502060506020403" pitchFamily="18" charset="0"/>
                <a:cs typeface="Times New Roman"/>
              </a:rPr>
              <a:t>tumor cells</a:t>
            </a:r>
            <a:r>
              <a:rPr sz="2800" spc="-10" dirty="0">
                <a:latin typeface="Adobe Garamond Pro" panose="02020502060506020403" pitchFamily="18" charset="0"/>
                <a:cs typeface="Times New Roman"/>
              </a:rPr>
              <a:t> </a:t>
            </a:r>
            <a:r>
              <a:rPr sz="2800" dirty="0">
                <a:latin typeface="Adobe Garamond Pro" panose="02020502060506020403" pitchFamily="18" charset="0"/>
                <a:cs typeface="Times New Roman"/>
              </a:rPr>
              <a:t>thus</a:t>
            </a:r>
            <a:r>
              <a:rPr sz="2800" spc="-15" dirty="0">
                <a:latin typeface="Adobe Garamond Pro" panose="02020502060506020403" pitchFamily="18" charset="0"/>
                <a:cs typeface="Times New Roman"/>
              </a:rPr>
              <a:t> </a:t>
            </a:r>
            <a:r>
              <a:rPr sz="2800" dirty="0">
                <a:latin typeface="Adobe Garamond Pro" panose="02020502060506020403" pitchFamily="18" charset="0"/>
                <a:cs typeface="Times New Roman"/>
              </a:rPr>
              <a:t>resulting</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in</a:t>
            </a:r>
            <a:r>
              <a:rPr sz="2800" spc="-10" dirty="0">
                <a:latin typeface="Adobe Garamond Pro" panose="02020502060506020403" pitchFamily="18" charset="0"/>
                <a:cs typeface="Times New Roman"/>
              </a:rPr>
              <a:t> </a:t>
            </a:r>
            <a:r>
              <a:rPr sz="2800" dirty="0">
                <a:latin typeface="Adobe Garamond Pro" panose="02020502060506020403" pitchFamily="18" charset="0"/>
                <a:cs typeface="Times New Roman"/>
              </a:rPr>
              <a:t>lesser</a:t>
            </a:r>
            <a:r>
              <a:rPr sz="2800" spc="-160" dirty="0">
                <a:latin typeface="Adobe Garamond Pro" panose="02020502060506020403" pitchFamily="18" charset="0"/>
                <a:cs typeface="Times New Roman"/>
              </a:rPr>
              <a:t> </a:t>
            </a:r>
            <a:r>
              <a:rPr sz="2800" spc="-130" dirty="0">
                <a:latin typeface="Adobe Garamond Pro" panose="02020502060506020403" pitchFamily="18" charset="0"/>
                <a:cs typeface="Times New Roman"/>
              </a:rPr>
              <a:t>ATP</a:t>
            </a:r>
            <a:r>
              <a:rPr sz="2800" spc="-95" dirty="0">
                <a:latin typeface="Adobe Garamond Pro" panose="02020502060506020403" pitchFamily="18" charset="0"/>
                <a:cs typeface="Times New Roman"/>
              </a:rPr>
              <a:t> </a:t>
            </a:r>
            <a:r>
              <a:rPr sz="2800" dirty="0">
                <a:latin typeface="Adobe Garamond Pro" panose="02020502060506020403" pitchFamily="18" charset="0"/>
                <a:cs typeface="Times New Roman"/>
              </a:rPr>
              <a:t>generation</a:t>
            </a:r>
            <a:r>
              <a:rPr sz="2800" spc="-10" dirty="0">
                <a:latin typeface="Adobe Garamond Pro" panose="02020502060506020403" pitchFamily="18" charset="0"/>
                <a:cs typeface="Times New Roman"/>
              </a:rPr>
              <a:t> </a:t>
            </a:r>
            <a:r>
              <a:rPr sz="2800" spc="-25" dirty="0">
                <a:latin typeface="Adobe Garamond Pro" panose="02020502060506020403" pitchFamily="18" charset="0"/>
                <a:cs typeface="Times New Roman"/>
              </a:rPr>
              <a:t>and 	</a:t>
            </a:r>
            <a:r>
              <a:rPr sz="2800" dirty="0">
                <a:latin typeface="Adobe Garamond Pro" panose="02020502060506020403" pitchFamily="18" charset="0"/>
                <a:cs typeface="Times New Roman"/>
              </a:rPr>
              <a:t>higher</a:t>
            </a:r>
            <a:r>
              <a:rPr sz="2800" spc="-60" dirty="0">
                <a:latin typeface="Adobe Garamond Pro" panose="02020502060506020403" pitchFamily="18" charset="0"/>
                <a:cs typeface="Times New Roman"/>
              </a:rPr>
              <a:t> </a:t>
            </a:r>
            <a:r>
              <a:rPr sz="2800" dirty="0">
                <a:latin typeface="Adobe Garamond Pro" panose="02020502060506020403" pitchFamily="18" charset="0"/>
                <a:cs typeface="Times New Roman"/>
              </a:rPr>
              <a:t>gluscose</a:t>
            </a:r>
            <a:r>
              <a:rPr sz="2800" spc="-60"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consumption.</a:t>
            </a:r>
            <a:endParaRPr sz="2800">
              <a:latin typeface="Adobe Garamond Pro" panose="02020502060506020403" pitchFamily="18" charset="0"/>
              <a:cs typeface="Times New Roman"/>
            </a:endParaRPr>
          </a:p>
          <a:p>
            <a:pPr marL="240029" marR="223520" indent="-227965">
              <a:lnSpc>
                <a:spcPts val="3020"/>
              </a:lnSpc>
              <a:spcBef>
                <a:spcPts val="1045"/>
              </a:spcBef>
              <a:buFont typeface="Arial"/>
              <a:buChar char="•"/>
              <a:tabLst>
                <a:tab pos="241300" algn="l"/>
              </a:tabLst>
            </a:pPr>
            <a:r>
              <a:rPr sz="2800" dirty="0">
                <a:latin typeface="Adobe Garamond Pro" panose="02020502060506020403" pitchFamily="18" charset="0"/>
                <a:cs typeface="Times New Roman"/>
              </a:rPr>
              <a:t>In</a:t>
            </a:r>
            <a:r>
              <a:rPr sz="2800" spc="-20" dirty="0">
                <a:latin typeface="Adobe Garamond Pro" panose="02020502060506020403" pitchFamily="18" charset="0"/>
                <a:cs typeface="Times New Roman"/>
              </a:rPr>
              <a:t> </a:t>
            </a:r>
            <a:r>
              <a:rPr sz="2800" dirty="0">
                <a:latin typeface="Adobe Garamond Pro" panose="02020502060506020403" pitchFamily="18" charset="0"/>
                <a:cs typeface="Times New Roman"/>
              </a:rPr>
              <a:t>some</a:t>
            </a:r>
            <a:r>
              <a:rPr sz="2800" spc="-30" dirty="0">
                <a:latin typeface="Adobe Garamond Pro" panose="02020502060506020403" pitchFamily="18" charset="0"/>
                <a:cs typeface="Times New Roman"/>
              </a:rPr>
              <a:t> </a:t>
            </a:r>
            <a:r>
              <a:rPr sz="2800" dirty="0">
                <a:latin typeface="Adobe Garamond Pro" panose="02020502060506020403" pitchFamily="18" charset="0"/>
                <a:cs typeface="Times New Roman"/>
              </a:rPr>
              <a:t>cases,</a:t>
            </a:r>
            <a:r>
              <a:rPr sz="2800" spc="-25" dirty="0">
                <a:latin typeface="Adobe Garamond Pro" panose="02020502060506020403" pitchFamily="18" charset="0"/>
                <a:cs typeface="Times New Roman"/>
              </a:rPr>
              <a:t> </a:t>
            </a:r>
            <a:r>
              <a:rPr sz="2800" dirty="0">
                <a:latin typeface="Adobe Garamond Pro" panose="02020502060506020403" pitchFamily="18" charset="0"/>
                <a:cs typeface="Times New Roman"/>
              </a:rPr>
              <a:t>tumor</a:t>
            </a:r>
            <a:r>
              <a:rPr sz="2800" spc="-10" dirty="0">
                <a:latin typeface="Adobe Garamond Pro" panose="02020502060506020403" pitchFamily="18" charset="0"/>
                <a:cs typeface="Times New Roman"/>
              </a:rPr>
              <a:t> </a:t>
            </a:r>
            <a:r>
              <a:rPr sz="2800" dirty="0">
                <a:latin typeface="Adobe Garamond Pro" panose="02020502060506020403" pitchFamily="18" charset="0"/>
                <a:cs typeface="Times New Roman"/>
              </a:rPr>
              <a:t>cells</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over</a:t>
            </a:r>
            <a:r>
              <a:rPr sz="2800" spc="-25" dirty="0">
                <a:latin typeface="Adobe Garamond Pro" panose="02020502060506020403" pitchFamily="18" charset="0"/>
                <a:cs typeface="Times New Roman"/>
              </a:rPr>
              <a:t> </a:t>
            </a:r>
            <a:r>
              <a:rPr sz="2800" dirty="0">
                <a:latin typeface="Adobe Garamond Pro" panose="02020502060506020403" pitchFamily="18" charset="0"/>
                <a:cs typeface="Times New Roman"/>
              </a:rPr>
              <a:t>produce</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several</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glycolytic</a:t>
            </a:r>
            <a:r>
              <a:rPr sz="2800" spc="-55"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enzymes, 	</a:t>
            </a:r>
            <a:r>
              <a:rPr sz="2800" dirty="0">
                <a:latin typeface="Adobe Garamond Pro" panose="02020502060506020403" pitchFamily="18" charset="0"/>
                <a:cs typeface="Times New Roman"/>
              </a:rPr>
              <a:t>including</a:t>
            </a:r>
            <a:r>
              <a:rPr sz="2800" spc="-55" dirty="0">
                <a:latin typeface="Adobe Garamond Pro" panose="02020502060506020403" pitchFamily="18" charset="0"/>
                <a:cs typeface="Times New Roman"/>
              </a:rPr>
              <a:t> </a:t>
            </a:r>
            <a:r>
              <a:rPr sz="2800" dirty="0">
                <a:latin typeface="Adobe Garamond Pro" panose="02020502060506020403" pitchFamily="18" charset="0"/>
                <a:cs typeface="Times New Roman"/>
              </a:rPr>
              <a:t>Hexokinase</a:t>
            </a:r>
            <a:r>
              <a:rPr sz="2800" spc="-50" dirty="0">
                <a:latin typeface="Adobe Garamond Pro" panose="02020502060506020403" pitchFamily="18" charset="0"/>
                <a:cs typeface="Times New Roman"/>
              </a:rPr>
              <a:t> </a:t>
            </a:r>
            <a:r>
              <a:rPr sz="2800" dirty="0">
                <a:latin typeface="Adobe Garamond Pro" panose="02020502060506020403" pitchFamily="18" charset="0"/>
                <a:cs typeface="Times New Roman"/>
              </a:rPr>
              <a:t>which</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results</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in</a:t>
            </a:r>
            <a:r>
              <a:rPr sz="2800" spc="-40" dirty="0">
                <a:latin typeface="Adobe Garamond Pro" panose="02020502060506020403" pitchFamily="18" charset="0"/>
                <a:cs typeface="Times New Roman"/>
              </a:rPr>
              <a:t> </a:t>
            </a:r>
            <a:r>
              <a:rPr sz="2800" dirty="0">
                <a:latin typeface="Adobe Garamond Pro" panose="02020502060506020403" pitchFamily="18" charset="0"/>
                <a:cs typeface="Times New Roman"/>
              </a:rPr>
              <a:t>comitting</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the</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cell</a:t>
            </a:r>
            <a:r>
              <a:rPr sz="2800" spc="-35" dirty="0">
                <a:latin typeface="Adobe Garamond Pro" panose="02020502060506020403" pitchFamily="18" charset="0"/>
                <a:cs typeface="Times New Roman"/>
              </a:rPr>
              <a:t> </a:t>
            </a:r>
            <a:r>
              <a:rPr sz="2800" dirty="0">
                <a:latin typeface="Adobe Garamond Pro" panose="02020502060506020403" pitchFamily="18" charset="0"/>
                <a:cs typeface="Times New Roman"/>
              </a:rPr>
              <a:t>to</a:t>
            </a:r>
            <a:r>
              <a:rPr sz="2800" spc="-35" dirty="0">
                <a:latin typeface="Adobe Garamond Pro" panose="02020502060506020403" pitchFamily="18" charset="0"/>
                <a:cs typeface="Times New Roman"/>
              </a:rPr>
              <a:t> </a:t>
            </a:r>
            <a:r>
              <a:rPr sz="2800" spc="-10" dirty="0">
                <a:latin typeface="Adobe Garamond Pro" panose="02020502060506020403" pitchFamily="18" charset="0"/>
                <a:cs typeface="Times New Roman"/>
              </a:rPr>
              <a:t>continued 	glycolysis.</a:t>
            </a:r>
            <a:endParaRPr sz="2800">
              <a:latin typeface="Adobe Garamond Pro" panose="02020502060506020403" pitchFamily="18" charset="0"/>
              <a:cs typeface="Times New Roman"/>
            </a:endParaRPr>
          </a:p>
        </p:txBody>
      </p:sp>
    </p:spTree>
    <p:extLst>
      <p:ext uri="{BB962C8B-B14F-4D97-AF65-F5344CB8AC3E}">
        <p14:creationId xmlns:p14="http://schemas.microsoft.com/office/powerpoint/2010/main" val="2625153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Stages</a:t>
            </a: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a:p>
        </p:txBody>
      </p:sp>
      <p:pic>
        <p:nvPicPr>
          <p:cNvPr id="5" name="object 2"/>
          <p:cNvPicPr/>
          <p:nvPr/>
        </p:nvPicPr>
        <p:blipFill>
          <a:blip r:embed="rId2" cstate="print"/>
          <a:stretch>
            <a:fillRect/>
          </a:stretch>
        </p:blipFill>
        <p:spPr>
          <a:xfrm>
            <a:off x="1371600" y="826477"/>
            <a:ext cx="8638110" cy="3984106"/>
          </a:xfrm>
          <a:prstGeom prst="rect">
            <a:avLst/>
          </a:prstGeom>
        </p:spPr>
      </p:pic>
      <p:grpSp>
        <p:nvGrpSpPr>
          <p:cNvPr id="7" name="Group 6"/>
          <p:cNvGrpSpPr/>
          <p:nvPr/>
        </p:nvGrpSpPr>
        <p:grpSpPr>
          <a:xfrm>
            <a:off x="4603740" y="4648200"/>
            <a:ext cx="2810940" cy="1922032"/>
            <a:chOff x="6104460" y="4267200"/>
            <a:chExt cx="2810940" cy="2057400"/>
          </a:xfrm>
        </p:grpSpPr>
        <p:sp>
          <p:nvSpPr>
            <p:cNvPr id="6" name="Rectangle 5"/>
            <p:cNvSpPr/>
            <p:nvPr/>
          </p:nvSpPr>
          <p:spPr>
            <a:xfrm>
              <a:off x="6104460" y="4267200"/>
              <a:ext cx="2810940" cy="205740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p:cNvPicPr>
              <a:picLocks noChangeAspect="1"/>
            </p:cNvPicPr>
            <p:nvPr/>
          </p:nvPicPr>
          <p:blipFill>
            <a:blip r:embed="rId3"/>
            <a:stretch>
              <a:fillRect/>
            </a:stretch>
          </p:blipFill>
          <p:spPr>
            <a:xfrm>
              <a:off x="6104460" y="4404502"/>
              <a:ext cx="2381250" cy="1647825"/>
            </a:xfrm>
            <a:prstGeom prst="rect">
              <a:avLst/>
            </a:prstGeom>
          </p:spPr>
        </p:pic>
      </p:grpSp>
      <p:cxnSp>
        <p:nvCxnSpPr>
          <p:cNvPr id="9" name="Straight Arrow Connector 8"/>
          <p:cNvCxnSpPr/>
          <p:nvPr/>
        </p:nvCxnSpPr>
        <p:spPr>
          <a:xfrm>
            <a:off x="6324600" y="4445178"/>
            <a:ext cx="0" cy="4481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319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62708" y="264378"/>
            <a:ext cx="11060723" cy="5755422"/>
          </a:xfrm>
          <a:prstGeom prst="rect">
            <a:avLst/>
          </a:prstGeom>
        </p:spPr>
        <p:txBody>
          <a:bodyPr wrap="square">
            <a:spAutoFit/>
          </a:bodyPr>
          <a:lstStyle/>
          <a:p>
            <a:r>
              <a:rPr lang="en-US" sz="2800" b="1" dirty="0">
                <a:solidFill>
                  <a:schemeClr val="tx1">
                    <a:lumMod val="95000"/>
                  </a:schemeClr>
                </a:solidFill>
                <a:latin typeface="Poppins"/>
              </a:rPr>
              <a:t>Systems That Describe Stage</a:t>
            </a:r>
          </a:p>
          <a:p>
            <a:r>
              <a:rPr lang="en-US" sz="2000" b="1" dirty="0">
                <a:solidFill>
                  <a:schemeClr val="tx1">
                    <a:lumMod val="95000"/>
                  </a:schemeClr>
                </a:solidFill>
                <a:latin typeface="Open Sans"/>
              </a:rPr>
              <a:t>There are many </a:t>
            </a:r>
            <a:r>
              <a:rPr lang="en-US" sz="2000" b="1" dirty="0" smtClean="0">
                <a:solidFill>
                  <a:schemeClr val="tx1">
                    <a:lumMod val="95000"/>
                  </a:schemeClr>
                </a:solidFill>
                <a:latin typeface="Open Sans"/>
              </a:rPr>
              <a:t>staging systems</a:t>
            </a:r>
            <a:r>
              <a:rPr lang="en-US" sz="2000" b="1" dirty="0">
                <a:solidFill>
                  <a:schemeClr val="tx1">
                    <a:lumMod val="95000"/>
                  </a:schemeClr>
                </a:solidFill>
                <a:latin typeface="Open Sans"/>
              </a:rPr>
              <a:t>. </a:t>
            </a:r>
            <a:r>
              <a:rPr lang="en-US" sz="2000" b="1" dirty="0" smtClean="0">
                <a:solidFill>
                  <a:schemeClr val="tx1">
                    <a:lumMod val="95000"/>
                  </a:schemeClr>
                </a:solidFill>
                <a:latin typeface="Open Sans"/>
              </a:rPr>
              <a:t>TNM system is  </a:t>
            </a:r>
            <a:r>
              <a:rPr lang="en-US" sz="2000" b="1" dirty="0">
                <a:solidFill>
                  <a:schemeClr val="tx1">
                    <a:lumMod val="95000"/>
                  </a:schemeClr>
                </a:solidFill>
                <a:latin typeface="Open Sans"/>
              </a:rPr>
              <a:t>used for many types of cancer. </a:t>
            </a:r>
            <a:endParaRPr lang="en-US" sz="2000" b="1" dirty="0" smtClean="0">
              <a:solidFill>
                <a:schemeClr val="tx1">
                  <a:lumMod val="95000"/>
                </a:schemeClr>
              </a:solidFill>
              <a:latin typeface="Open Sans"/>
            </a:endParaRPr>
          </a:p>
          <a:p>
            <a:endParaRPr lang="en-US" sz="2000" b="1" dirty="0">
              <a:solidFill>
                <a:schemeClr val="tx1">
                  <a:lumMod val="95000"/>
                </a:schemeClr>
              </a:solidFill>
              <a:latin typeface="Open Sans"/>
            </a:endParaRPr>
          </a:p>
          <a:p>
            <a:pPr>
              <a:buFont typeface="Arial" panose="020B0604020202020204" pitchFamily="34" charset="0"/>
              <a:buChar char="•"/>
            </a:pPr>
            <a:r>
              <a:rPr lang="en-US" sz="2000" b="1" dirty="0">
                <a:solidFill>
                  <a:schemeClr val="accent2">
                    <a:lumMod val="20000"/>
                    <a:lumOff val="80000"/>
                  </a:schemeClr>
                </a:solidFill>
                <a:latin typeface="Open Sans"/>
              </a:rPr>
              <a:t>where the tumor is located in the body</a:t>
            </a:r>
          </a:p>
          <a:p>
            <a:pPr>
              <a:buFont typeface="Arial" panose="020B0604020202020204" pitchFamily="34" charset="0"/>
              <a:buChar char="•"/>
            </a:pPr>
            <a:r>
              <a:rPr lang="en-US" sz="2000" b="1" dirty="0">
                <a:solidFill>
                  <a:schemeClr val="accent2">
                    <a:lumMod val="20000"/>
                    <a:lumOff val="80000"/>
                  </a:schemeClr>
                </a:solidFill>
                <a:latin typeface="Open Sans"/>
              </a:rPr>
              <a:t>the size of the tumor</a:t>
            </a:r>
          </a:p>
          <a:p>
            <a:pPr>
              <a:buFont typeface="Arial" panose="020B0604020202020204" pitchFamily="34" charset="0"/>
              <a:buChar char="•"/>
            </a:pPr>
            <a:r>
              <a:rPr lang="en-US" sz="2000" b="1" dirty="0">
                <a:solidFill>
                  <a:schemeClr val="accent2">
                    <a:lumMod val="20000"/>
                    <a:lumOff val="80000"/>
                  </a:schemeClr>
                </a:solidFill>
                <a:latin typeface="Open Sans"/>
              </a:rPr>
              <a:t>whether the cancer has spread to nearby </a:t>
            </a:r>
            <a:r>
              <a:rPr lang="en-US" sz="2000" b="1" dirty="0">
                <a:solidFill>
                  <a:schemeClr val="accent2">
                    <a:lumMod val="20000"/>
                    <a:lumOff val="80000"/>
                  </a:schemeClr>
                </a:solidFill>
                <a:latin typeface="Open Sans"/>
                <a:hlinkClick r:id="rId2"/>
              </a:rPr>
              <a:t>lymph nodes</a:t>
            </a:r>
            <a:endParaRPr lang="en-US" sz="2000" b="1" dirty="0">
              <a:solidFill>
                <a:schemeClr val="accent2">
                  <a:lumMod val="20000"/>
                  <a:lumOff val="80000"/>
                </a:schemeClr>
              </a:solidFill>
              <a:latin typeface="Open Sans"/>
            </a:endParaRPr>
          </a:p>
          <a:p>
            <a:pPr>
              <a:buFont typeface="Arial" panose="020B0604020202020204" pitchFamily="34" charset="0"/>
              <a:buChar char="•"/>
            </a:pPr>
            <a:r>
              <a:rPr lang="en-US" sz="2000" b="1" dirty="0">
                <a:solidFill>
                  <a:schemeClr val="accent2">
                    <a:lumMod val="20000"/>
                    <a:lumOff val="80000"/>
                  </a:schemeClr>
                </a:solidFill>
                <a:latin typeface="Open Sans"/>
              </a:rPr>
              <a:t>whether the cancer has spread to a different part of the </a:t>
            </a:r>
            <a:r>
              <a:rPr lang="en-US" sz="2000" b="1" dirty="0" smtClean="0">
                <a:solidFill>
                  <a:schemeClr val="accent2">
                    <a:lumMod val="20000"/>
                    <a:lumOff val="80000"/>
                  </a:schemeClr>
                </a:solidFill>
                <a:latin typeface="Open Sans"/>
              </a:rPr>
              <a:t>body</a:t>
            </a:r>
          </a:p>
          <a:p>
            <a:pPr>
              <a:buFont typeface="Arial" panose="020B0604020202020204" pitchFamily="34" charset="0"/>
              <a:buChar char="•"/>
            </a:pPr>
            <a:endParaRPr lang="en-US" sz="2000" b="1" dirty="0">
              <a:solidFill>
                <a:schemeClr val="tx1">
                  <a:lumMod val="95000"/>
                </a:schemeClr>
              </a:solidFill>
              <a:latin typeface="Open Sans"/>
            </a:endParaRPr>
          </a:p>
          <a:p>
            <a:r>
              <a:rPr lang="en-US" sz="2000" b="1" dirty="0" smtClean="0">
                <a:solidFill>
                  <a:schemeClr val="tx1">
                    <a:lumMod val="95000"/>
                  </a:schemeClr>
                </a:solidFill>
                <a:latin typeface="Open Sans"/>
              </a:rPr>
              <a:t>The </a:t>
            </a:r>
            <a:r>
              <a:rPr lang="en-US" sz="2000" b="1" dirty="0">
                <a:solidFill>
                  <a:schemeClr val="tx1">
                    <a:lumMod val="95000"/>
                  </a:schemeClr>
                </a:solidFill>
                <a:latin typeface="Open Sans"/>
              </a:rPr>
              <a:t>TNM system is the most </a:t>
            </a:r>
            <a:r>
              <a:rPr lang="en-US" sz="2000" b="1" dirty="0" smtClean="0">
                <a:solidFill>
                  <a:schemeClr val="tx1">
                    <a:lumMod val="95000"/>
                  </a:schemeClr>
                </a:solidFill>
                <a:latin typeface="Open Sans"/>
              </a:rPr>
              <a:t>widely.</a:t>
            </a:r>
          </a:p>
          <a:p>
            <a:r>
              <a:rPr lang="en-US" sz="2000" b="1" dirty="0" smtClean="0">
                <a:solidFill>
                  <a:schemeClr val="tx1">
                    <a:lumMod val="95000"/>
                  </a:schemeClr>
                </a:solidFill>
                <a:latin typeface="Open Sans"/>
              </a:rPr>
              <a:t>Examples </a:t>
            </a:r>
            <a:r>
              <a:rPr lang="en-US" sz="2000" b="1" dirty="0">
                <a:solidFill>
                  <a:schemeClr val="tx1">
                    <a:lumMod val="95000"/>
                  </a:schemeClr>
                </a:solidFill>
                <a:latin typeface="Open Sans"/>
              </a:rPr>
              <a:t>of cancers with different staging systems include brain and spinal cord tumors and blood cancers. </a:t>
            </a:r>
            <a:endParaRPr lang="en-US" sz="2000" b="1" dirty="0" smtClean="0">
              <a:solidFill>
                <a:schemeClr val="tx1">
                  <a:lumMod val="95000"/>
                </a:schemeClr>
              </a:solidFill>
              <a:latin typeface="Open Sans"/>
            </a:endParaRPr>
          </a:p>
          <a:p>
            <a:endParaRPr lang="en-US" sz="2000" b="1" dirty="0">
              <a:solidFill>
                <a:schemeClr val="tx1">
                  <a:lumMod val="95000"/>
                </a:schemeClr>
              </a:solidFill>
              <a:latin typeface="Open Sans"/>
            </a:endParaRPr>
          </a:p>
          <a:p>
            <a:r>
              <a:rPr lang="en-US" sz="2000" b="1" dirty="0">
                <a:solidFill>
                  <a:schemeClr val="tx1">
                    <a:lumMod val="95000"/>
                  </a:schemeClr>
                </a:solidFill>
                <a:latin typeface="Open Sans"/>
              </a:rPr>
              <a:t>In the TNM system</a:t>
            </a:r>
          </a:p>
          <a:p>
            <a:pPr>
              <a:buFont typeface="Arial" panose="020B0604020202020204" pitchFamily="34" charset="0"/>
              <a:buChar char="•"/>
            </a:pPr>
            <a:r>
              <a:rPr lang="en-US" sz="2000" b="1" dirty="0">
                <a:solidFill>
                  <a:schemeClr val="tx1">
                    <a:lumMod val="95000"/>
                  </a:schemeClr>
                </a:solidFill>
                <a:latin typeface="Open Sans"/>
              </a:rPr>
              <a:t>The T refers to the size and extent of the main tumor. The main tumor is usually called the </a:t>
            </a:r>
            <a:r>
              <a:rPr lang="en-US" sz="2000" b="1" dirty="0">
                <a:solidFill>
                  <a:schemeClr val="tx1">
                    <a:lumMod val="95000"/>
                  </a:schemeClr>
                </a:solidFill>
                <a:latin typeface="Open Sans"/>
                <a:hlinkClick r:id="rId3"/>
              </a:rPr>
              <a:t>primary tumor</a:t>
            </a:r>
            <a:r>
              <a:rPr lang="en-US" sz="2000" b="1" dirty="0">
                <a:solidFill>
                  <a:schemeClr val="tx1">
                    <a:lumMod val="95000"/>
                  </a:schemeClr>
                </a:solidFill>
                <a:latin typeface="Open Sans"/>
              </a:rPr>
              <a:t>.</a:t>
            </a:r>
          </a:p>
          <a:p>
            <a:pPr>
              <a:buFont typeface="Arial" panose="020B0604020202020204" pitchFamily="34" charset="0"/>
              <a:buChar char="•"/>
            </a:pPr>
            <a:r>
              <a:rPr lang="en-US" sz="2000" b="1" dirty="0">
                <a:solidFill>
                  <a:schemeClr val="tx1">
                    <a:lumMod val="95000"/>
                  </a:schemeClr>
                </a:solidFill>
                <a:latin typeface="Open Sans"/>
              </a:rPr>
              <a:t>The N refers to the number of nearby lymph nodes that have cancer.</a:t>
            </a:r>
          </a:p>
          <a:p>
            <a:pPr>
              <a:buFont typeface="Arial" panose="020B0604020202020204" pitchFamily="34" charset="0"/>
              <a:buChar char="•"/>
            </a:pPr>
            <a:r>
              <a:rPr lang="en-US" sz="2000" b="1" dirty="0">
                <a:solidFill>
                  <a:schemeClr val="tx1">
                    <a:lumMod val="95000"/>
                  </a:schemeClr>
                </a:solidFill>
                <a:latin typeface="Open Sans"/>
              </a:rPr>
              <a:t>The M refers to whether the cancer has </a:t>
            </a:r>
            <a:r>
              <a:rPr lang="en-US" sz="2000" b="1" dirty="0">
                <a:solidFill>
                  <a:schemeClr val="tx1">
                    <a:lumMod val="95000"/>
                  </a:schemeClr>
                </a:solidFill>
                <a:latin typeface="Open Sans"/>
                <a:hlinkClick r:id="rId4"/>
              </a:rPr>
              <a:t>metastasized</a:t>
            </a:r>
            <a:r>
              <a:rPr lang="en-US" sz="2000" b="1" dirty="0">
                <a:solidFill>
                  <a:schemeClr val="tx1">
                    <a:lumMod val="95000"/>
                  </a:schemeClr>
                </a:solidFill>
                <a:latin typeface="Open Sans"/>
              </a:rPr>
              <a:t>. This means that the cancer has spread from the primary tumor to other parts of the body.</a:t>
            </a:r>
            <a:endParaRPr lang="en-US" sz="2000" b="1" i="0" dirty="0">
              <a:solidFill>
                <a:schemeClr val="tx1">
                  <a:lumMod val="95000"/>
                </a:schemeClr>
              </a:solidFill>
              <a:effectLst/>
              <a:latin typeface="Open Sans"/>
            </a:endParaRPr>
          </a:p>
        </p:txBody>
      </p:sp>
    </p:spTree>
    <p:extLst>
      <p:ext uri="{BB962C8B-B14F-4D97-AF65-F5344CB8AC3E}">
        <p14:creationId xmlns:p14="http://schemas.microsoft.com/office/powerpoint/2010/main" val="3793227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lumMod val="95000"/>
                  </a:schemeClr>
                </a:solidFill>
              </a:rPr>
              <a:t>Stages</a:t>
            </a:r>
            <a:endParaRPr lang="en-US" dirty="0">
              <a:solidFill>
                <a:schemeClr val="tx1">
                  <a:lumMod val="95000"/>
                </a:schemeClr>
              </a:solidFill>
            </a:endParaRPr>
          </a:p>
        </p:txBody>
      </p:sp>
      <p:sp>
        <p:nvSpPr>
          <p:cNvPr id="3" name="Content Placeholder 2"/>
          <p:cNvSpPr>
            <a:spLocks noGrp="1"/>
          </p:cNvSpPr>
          <p:nvPr>
            <p:ph idx="1"/>
          </p:nvPr>
        </p:nvSpPr>
        <p:spPr>
          <a:xfrm>
            <a:off x="6939419" y="4072384"/>
            <a:ext cx="3271382" cy="2557016"/>
          </a:xfrm>
          <a:ln>
            <a:solidFill>
              <a:srgbClr val="FFC000"/>
            </a:solidFill>
          </a:ln>
        </p:spPr>
        <p:txBody>
          <a:bodyPr>
            <a:noAutofit/>
          </a:bodyPr>
          <a:lstStyle/>
          <a:p>
            <a:pPr marL="0" indent="0">
              <a:buNone/>
            </a:pPr>
            <a:r>
              <a:rPr lang="en-US" sz="1600" dirty="0"/>
              <a:t>Is T4 and Stage 4 Cancer the Same?</a:t>
            </a:r>
          </a:p>
          <a:p>
            <a:r>
              <a:rPr lang="en-US" sz="1600" dirty="0"/>
              <a:t>T4 and stage 4 are parts of two types of classification of cancer. </a:t>
            </a:r>
            <a:endParaRPr lang="en-US" sz="1600" dirty="0" smtClean="0"/>
          </a:p>
          <a:p>
            <a:r>
              <a:rPr lang="en-US" sz="1600" dirty="0" smtClean="0"/>
              <a:t>Stage </a:t>
            </a:r>
            <a:r>
              <a:rPr lang="en-US" sz="1600" dirty="0"/>
              <a:t>IV is also called metastatic cancer. It means that cancer has spread to other parts of the body. </a:t>
            </a:r>
            <a:endParaRPr lang="en-US" sz="1600" dirty="0" smtClean="0"/>
          </a:p>
          <a:p>
            <a:r>
              <a:rPr lang="en-US" sz="1600" dirty="0" smtClean="0"/>
              <a:t>T4 </a:t>
            </a:r>
            <a:r>
              <a:rPr lang="en-US" sz="1600" dirty="0"/>
              <a:t>stage of cancer means cancer has invaded more than four lymph nodes.</a:t>
            </a:r>
          </a:p>
          <a:p>
            <a:endParaRPr lang="en-US" sz="1600" dirty="0"/>
          </a:p>
        </p:txBody>
      </p:sp>
      <p:pic>
        <p:nvPicPr>
          <p:cNvPr id="8" name="Picture 7"/>
          <p:cNvPicPr>
            <a:picLocks noChangeAspect="1"/>
          </p:cNvPicPr>
          <p:nvPr/>
        </p:nvPicPr>
        <p:blipFill>
          <a:blip r:embed="rId2"/>
          <a:stretch>
            <a:fillRect/>
          </a:stretch>
        </p:blipFill>
        <p:spPr>
          <a:xfrm>
            <a:off x="1600200" y="3048000"/>
            <a:ext cx="5029200" cy="3733800"/>
          </a:xfrm>
          <a:prstGeom prst="rect">
            <a:avLst/>
          </a:prstGeom>
        </p:spPr>
      </p:pic>
      <p:pic>
        <p:nvPicPr>
          <p:cNvPr id="7" name="Picture 6"/>
          <p:cNvPicPr>
            <a:picLocks noChangeAspect="1"/>
          </p:cNvPicPr>
          <p:nvPr/>
        </p:nvPicPr>
        <p:blipFill>
          <a:blip r:embed="rId3"/>
          <a:stretch>
            <a:fillRect/>
          </a:stretch>
        </p:blipFill>
        <p:spPr>
          <a:xfrm>
            <a:off x="5140681" y="177832"/>
            <a:ext cx="5638800" cy="3524250"/>
          </a:xfrm>
          <a:prstGeom prst="rect">
            <a:avLst/>
          </a:prstGeom>
        </p:spPr>
      </p:pic>
      <p:cxnSp>
        <p:nvCxnSpPr>
          <p:cNvPr id="10" name="Straight Arrow Connector 9"/>
          <p:cNvCxnSpPr/>
          <p:nvPr/>
        </p:nvCxnSpPr>
        <p:spPr>
          <a:xfrm flipH="1">
            <a:off x="4191000" y="2101792"/>
            <a:ext cx="1189974" cy="18420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a:off x="6834515" y="3581400"/>
            <a:ext cx="714505" cy="51461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a:off x="5943601" y="4072384"/>
            <a:ext cx="995819" cy="152400"/>
          </a:xfrm>
          <a:prstGeom prst="straightConnector1">
            <a:avLst/>
          </a:prstGeom>
          <a:ln>
            <a:solidFill>
              <a:schemeClr val="accent1">
                <a:lumMod val="60000"/>
                <a:lumOff val="4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3048001" y="2193895"/>
            <a:ext cx="1034257" cy="369332"/>
          </a:xfrm>
          <a:prstGeom prst="rect">
            <a:avLst/>
          </a:prstGeom>
          <a:noFill/>
          <a:ln>
            <a:solidFill>
              <a:schemeClr val="bg2">
                <a:lumMod val="60000"/>
                <a:lumOff val="40000"/>
              </a:schemeClr>
            </a:solidFill>
          </a:ln>
        </p:spPr>
        <p:txBody>
          <a:bodyPr wrap="none" rtlCol="0">
            <a:spAutoFit/>
          </a:bodyPr>
          <a:lstStyle/>
          <a:p>
            <a:r>
              <a:rPr lang="en-US" dirty="0"/>
              <a:t>Stage 0</a:t>
            </a:r>
          </a:p>
        </p:txBody>
      </p:sp>
    </p:spTree>
    <p:extLst>
      <p:ext uri="{BB962C8B-B14F-4D97-AF65-F5344CB8AC3E}">
        <p14:creationId xmlns:p14="http://schemas.microsoft.com/office/powerpoint/2010/main" val="1303181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7565" y="622851"/>
            <a:ext cx="8960333" cy="5656591"/>
          </a:xfrm>
          <a:prstGeom prst="rect">
            <a:avLst/>
          </a:prstGeom>
        </p:spPr>
      </p:pic>
      <p:sp>
        <p:nvSpPr>
          <p:cNvPr id="6" name="Rectangle 5"/>
          <p:cNvSpPr/>
          <p:nvPr/>
        </p:nvSpPr>
        <p:spPr>
          <a:xfrm>
            <a:off x="5110750" y="142902"/>
            <a:ext cx="2315057" cy="369332"/>
          </a:xfrm>
          <a:prstGeom prst="rect">
            <a:avLst/>
          </a:prstGeom>
        </p:spPr>
        <p:txBody>
          <a:bodyPr wrap="none">
            <a:spAutoFit/>
          </a:bodyPr>
          <a:lstStyle/>
          <a:p>
            <a:r>
              <a:rPr lang="en-US" dirty="0"/>
              <a:t>Colorectal cancer </a:t>
            </a:r>
            <a:endParaRPr lang="en-US" dirty="0"/>
          </a:p>
        </p:txBody>
      </p:sp>
    </p:spTree>
    <p:extLst>
      <p:ext uri="{BB962C8B-B14F-4D97-AF65-F5344CB8AC3E}">
        <p14:creationId xmlns:p14="http://schemas.microsoft.com/office/powerpoint/2010/main" val="2256329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800" dirty="0" smtClean="0"/>
              <a:t>Examine </a:t>
            </a:r>
          </a:p>
          <a:p>
            <a:pPr marL="0" indent="0">
              <a:buNone/>
            </a:pPr>
            <a:r>
              <a:rPr lang="en-US" sz="2800" dirty="0" smtClean="0"/>
              <a:t>Colorectal cancer </a:t>
            </a:r>
            <a:endParaRPr lang="en-US" sz="2800" dirty="0"/>
          </a:p>
        </p:txBody>
      </p:sp>
      <p:pic>
        <p:nvPicPr>
          <p:cNvPr id="4" name="Picture 3"/>
          <p:cNvPicPr>
            <a:picLocks noChangeAspect="1"/>
          </p:cNvPicPr>
          <p:nvPr/>
        </p:nvPicPr>
        <p:blipFill>
          <a:blip r:embed="rId2"/>
          <a:stretch>
            <a:fillRect/>
          </a:stretch>
        </p:blipFill>
        <p:spPr>
          <a:xfrm>
            <a:off x="4876801" y="399015"/>
            <a:ext cx="6617390" cy="6181611"/>
          </a:xfrm>
          <a:prstGeom prst="rect">
            <a:avLst/>
          </a:prstGeom>
        </p:spPr>
      </p:pic>
    </p:spTree>
    <p:extLst>
      <p:ext uri="{BB962C8B-B14F-4D97-AF65-F5344CB8AC3E}">
        <p14:creationId xmlns:p14="http://schemas.microsoft.com/office/powerpoint/2010/main" val="3507247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48307" y="3344771"/>
            <a:ext cx="9646493" cy="3513229"/>
          </a:xfrm>
          <a:prstGeom prst="rect">
            <a:avLst/>
          </a:prstGeom>
        </p:spPr>
      </p:pic>
      <p:pic>
        <p:nvPicPr>
          <p:cNvPr id="6" name="Picture 5"/>
          <p:cNvPicPr>
            <a:picLocks noChangeAspect="1"/>
          </p:cNvPicPr>
          <p:nvPr/>
        </p:nvPicPr>
        <p:blipFill>
          <a:blip r:embed="rId3"/>
          <a:stretch>
            <a:fillRect/>
          </a:stretch>
        </p:blipFill>
        <p:spPr>
          <a:xfrm>
            <a:off x="3697357" y="256544"/>
            <a:ext cx="5789297" cy="3474728"/>
          </a:xfrm>
          <a:prstGeom prst="rect">
            <a:avLst/>
          </a:prstGeom>
        </p:spPr>
      </p:pic>
      <p:sp>
        <p:nvSpPr>
          <p:cNvPr id="7" name="Rectangle 6"/>
          <p:cNvSpPr/>
          <p:nvPr/>
        </p:nvSpPr>
        <p:spPr>
          <a:xfrm>
            <a:off x="2491409" y="6427304"/>
            <a:ext cx="6626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611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778143" y="755167"/>
            <a:ext cx="8054437" cy="5645633"/>
          </a:xfrm>
          <a:prstGeom prst="rect">
            <a:avLst/>
          </a:prstGeom>
        </p:spPr>
      </p:pic>
    </p:spTree>
    <p:extLst>
      <p:ext uri="{BB962C8B-B14F-4D97-AF65-F5344CB8AC3E}">
        <p14:creationId xmlns:p14="http://schemas.microsoft.com/office/powerpoint/2010/main" val="1900600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54954" y="1788251"/>
            <a:ext cx="8825659" cy="3416300"/>
          </a:xfrm>
        </p:spPr>
        <p:txBody>
          <a:bodyPr/>
          <a:lstStyle/>
          <a:p>
            <a:r>
              <a:rPr lang="en-US" dirty="0" smtClean="0"/>
              <a:t>Genetic Risk </a:t>
            </a:r>
            <a:r>
              <a:rPr lang="en-US" dirty="0" smtClean="0"/>
              <a:t>factors</a:t>
            </a:r>
          </a:p>
          <a:p>
            <a:r>
              <a:rPr lang="en-US" dirty="0" smtClean="0"/>
              <a:t>Process of development and progression </a:t>
            </a:r>
          </a:p>
          <a:p>
            <a:r>
              <a:rPr lang="en-US" dirty="0" smtClean="0"/>
              <a:t>Staging of tumors, </a:t>
            </a:r>
          </a:p>
          <a:p>
            <a:r>
              <a:rPr lang="en-US" dirty="0" smtClean="0"/>
              <a:t> </a:t>
            </a:r>
            <a:r>
              <a:rPr lang="en-US" dirty="0" smtClean="0"/>
              <a:t>Cytology</a:t>
            </a:r>
          </a:p>
          <a:p>
            <a:r>
              <a:rPr lang="en-US" dirty="0" smtClean="0"/>
              <a:t>Colorectal cancer tumor development </a:t>
            </a:r>
            <a:r>
              <a:rPr lang="en-US" dirty="0" smtClean="0"/>
              <a:t> </a:t>
            </a:r>
            <a:endParaRPr lang="en-US" dirty="0"/>
          </a:p>
        </p:txBody>
      </p:sp>
    </p:spTree>
    <p:extLst>
      <p:ext uri="{BB962C8B-B14F-4D97-AF65-F5344CB8AC3E}">
        <p14:creationId xmlns:p14="http://schemas.microsoft.com/office/powerpoint/2010/main" val="3155574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583744" y="1194947"/>
            <a:ext cx="7536873" cy="5186405"/>
          </a:xfrm>
          <a:prstGeom prst="rect">
            <a:avLst/>
          </a:prstGeom>
        </p:spPr>
      </p:pic>
      <p:sp>
        <p:nvSpPr>
          <p:cNvPr id="9" name="Rectangle 8"/>
          <p:cNvSpPr/>
          <p:nvPr/>
        </p:nvSpPr>
        <p:spPr>
          <a:xfrm>
            <a:off x="8504353" y="1978960"/>
            <a:ext cx="2952520" cy="3323987"/>
          </a:xfrm>
          <a:prstGeom prst="rect">
            <a:avLst/>
          </a:prstGeom>
        </p:spPr>
        <p:txBody>
          <a:bodyPr wrap="square">
            <a:spAutoFit/>
          </a:bodyPr>
          <a:lstStyle/>
          <a:p>
            <a:r>
              <a:rPr lang="en-US" sz="1400" b="1" dirty="0">
                <a:solidFill>
                  <a:schemeClr val="accent6">
                    <a:lumMod val="40000"/>
                    <a:lumOff val="60000"/>
                  </a:schemeClr>
                </a:solidFill>
              </a:rPr>
              <a:t>Mechanisms</a:t>
            </a:r>
            <a:r>
              <a:rPr lang="en-US" sz="1400" b="1" dirty="0"/>
              <a:t> of colorectal cancer (CRC) and colitis-associated cancer (CAC) development. </a:t>
            </a:r>
            <a:endParaRPr lang="en-US" sz="1400" b="1" dirty="0" smtClean="0"/>
          </a:p>
          <a:p>
            <a:endParaRPr lang="en-US" sz="1400" b="1" dirty="0"/>
          </a:p>
          <a:p>
            <a:endParaRPr lang="en-US" sz="1400" b="1" dirty="0" smtClean="0"/>
          </a:p>
          <a:p>
            <a:endParaRPr lang="en-US" sz="1400" b="1" dirty="0"/>
          </a:p>
          <a:p>
            <a:r>
              <a:rPr lang="en-US" sz="1400" b="1" dirty="0" smtClean="0"/>
              <a:t>CRC </a:t>
            </a:r>
            <a:r>
              <a:rPr lang="en-US" sz="1400" b="1" dirty="0"/>
              <a:t>is caused by accumulation of mutations in oncogenes and tumor suppressor genes; some of these lead to aberrant activation of β-catenin signaling. Mutations in adenomatous polyposis coli (APC</a:t>
            </a:r>
          </a:p>
        </p:txBody>
      </p:sp>
    </p:spTree>
    <p:extLst>
      <p:ext uri="{BB962C8B-B14F-4D97-AF65-F5344CB8AC3E}">
        <p14:creationId xmlns:p14="http://schemas.microsoft.com/office/powerpoint/2010/main" val="1665427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1736324" y="628090"/>
            <a:ext cx="7902766" cy="646331"/>
          </a:xfrm>
          <a:prstGeom prst="rect">
            <a:avLst/>
          </a:prstGeom>
        </p:spPr>
        <p:txBody>
          <a:bodyPr wrap="square">
            <a:spAutoFit/>
          </a:bodyPr>
          <a:lstStyle/>
          <a:p>
            <a:r>
              <a:rPr lang="en-US" dirty="0" smtClean="0"/>
              <a:t>Normal </a:t>
            </a:r>
            <a:r>
              <a:rPr lang="en-US" dirty="0"/>
              <a:t>human (left</a:t>
            </a:r>
            <a:r>
              <a:rPr lang="en-US" dirty="0" smtClean="0"/>
              <a:t>) </a:t>
            </a:r>
            <a:r>
              <a:rPr lang="en-US" dirty="0"/>
              <a:t>colorectal mucosa. Crypts are parallel. The mucin is stained blue (</a:t>
            </a:r>
            <a:r>
              <a:rPr lang="en-US" dirty="0" err="1"/>
              <a:t>Kreyberg</a:t>
            </a:r>
            <a:r>
              <a:rPr lang="en-US" dirty="0"/>
              <a:t> </a:t>
            </a:r>
            <a:r>
              <a:rPr lang="en-US" dirty="0" err="1"/>
              <a:t>trichrom</a:t>
            </a:r>
            <a:r>
              <a:rPr lang="en-US" dirty="0"/>
              <a:t> stain).</a:t>
            </a:r>
          </a:p>
        </p:txBody>
      </p:sp>
      <p:pic>
        <p:nvPicPr>
          <p:cNvPr id="6" name="Picture 5"/>
          <p:cNvPicPr>
            <a:picLocks noChangeAspect="1"/>
          </p:cNvPicPr>
          <p:nvPr/>
        </p:nvPicPr>
        <p:blipFill>
          <a:blip r:embed="rId2"/>
          <a:stretch>
            <a:fillRect/>
          </a:stretch>
        </p:blipFill>
        <p:spPr>
          <a:xfrm>
            <a:off x="571633" y="1443847"/>
            <a:ext cx="6535526" cy="2424657"/>
          </a:xfrm>
          <a:prstGeom prst="rect">
            <a:avLst/>
          </a:prstGeom>
        </p:spPr>
      </p:pic>
      <p:sp>
        <p:nvSpPr>
          <p:cNvPr id="8" name="Rectangle 7"/>
          <p:cNvSpPr/>
          <p:nvPr/>
        </p:nvSpPr>
        <p:spPr>
          <a:xfrm>
            <a:off x="7688529" y="1142484"/>
            <a:ext cx="2985113" cy="369332"/>
          </a:xfrm>
          <a:prstGeom prst="rect">
            <a:avLst/>
          </a:prstGeom>
        </p:spPr>
        <p:txBody>
          <a:bodyPr wrap="none">
            <a:spAutoFit/>
          </a:bodyPr>
          <a:lstStyle/>
          <a:p>
            <a:r>
              <a:rPr lang="en-US" b="1" dirty="0" smtClean="0">
                <a:solidFill>
                  <a:schemeClr val="tx1">
                    <a:lumMod val="95000"/>
                  </a:schemeClr>
                </a:solidFill>
              </a:rPr>
              <a:t>Aberrant crypt foci (ACF)</a:t>
            </a:r>
            <a:endParaRPr lang="en-US" b="1" dirty="0">
              <a:solidFill>
                <a:schemeClr val="tx1">
                  <a:lumMod val="95000"/>
                </a:schemeClr>
              </a:solidFill>
            </a:endParaRPr>
          </a:p>
        </p:txBody>
      </p:sp>
      <p:sp>
        <p:nvSpPr>
          <p:cNvPr id="9" name="Rectangle 8"/>
          <p:cNvSpPr/>
          <p:nvPr/>
        </p:nvSpPr>
        <p:spPr>
          <a:xfrm>
            <a:off x="3839396" y="1431838"/>
            <a:ext cx="3371161" cy="24140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Content Placeholder 10"/>
          <p:cNvSpPr>
            <a:spLocks noGrp="1"/>
          </p:cNvSpPr>
          <p:nvPr>
            <p:ph idx="1"/>
          </p:nvPr>
        </p:nvSpPr>
        <p:spPr/>
        <p:txBody>
          <a:bodyPr/>
          <a:lstStyle/>
          <a:p>
            <a:endParaRPr lang="en-US" b="1" dirty="0"/>
          </a:p>
        </p:txBody>
      </p:sp>
      <p:pic>
        <p:nvPicPr>
          <p:cNvPr id="7" name="Picture 6"/>
          <p:cNvPicPr>
            <a:picLocks noChangeAspect="1"/>
          </p:cNvPicPr>
          <p:nvPr/>
        </p:nvPicPr>
        <p:blipFill>
          <a:blip r:embed="rId3"/>
          <a:stretch>
            <a:fillRect/>
          </a:stretch>
        </p:blipFill>
        <p:spPr>
          <a:xfrm flipV="1">
            <a:off x="5255046" y="1462442"/>
            <a:ext cx="6516497" cy="2417598"/>
          </a:xfrm>
          <a:prstGeom prst="rect">
            <a:avLst/>
          </a:prstGeom>
        </p:spPr>
      </p:pic>
      <p:sp>
        <p:nvSpPr>
          <p:cNvPr id="12" name="Rectangle 11"/>
          <p:cNvSpPr/>
          <p:nvPr/>
        </p:nvSpPr>
        <p:spPr>
          <a:xfrm>
            <a:off x="1078202" y="4971724"/>
            <a:ext cx="9964936" cy="830997"/>
          </a:xfrm>
          <a:prstGeom prst="rect">
            <a:avLst/>
          </a:prstGeom>
        </p:spPr>
        <p:txBody>
          <a:bodyPr wrap="square">
            <a:spAutoFit/>
          </a:bodyPr>
          <a:lstStyle/>
          <a:p>
            <a:r>
              <a:rPr lang="en-US" sz="1600" b="1" dirty="0" smtClean="0"/>
              <a:t>VIDEO Intestinal Crypts and loss: </a:t>
            </a:r>
            <a:r>
              <a:rPr lang="en-US" sz="1600" b="1" dirty="0" smtClean="0">
                <a:hlinkClick r:id="rId4"/>
              </a:rPr>
              <a:t>https</a:t>
            </a:r>
            <a:r>
              <a:rPr lang="en-US" sz="1600" b="1" dirty="0">
                <a:hlinkClick r:id="rId4"/>
              </a:rPr>
              <a:t>://</a:t>
            </a:r>
            <a:r>
              <a:rPr lang="en-US" sz="1600" b="1" dirty="0" smtClean="0">
                <a:hlinkClick r:id="rId4"/>
              </a:rPr>
              <a:t>vimeo.com/garlandscience30308032/review/189178173/132ef5494b</a:t>
            </a:r>
            <a:endParaRPr lang="en-US" sz="1600" b="1" dirty="0" smtClean="0"/>
          </a:p>
          <a:p>
            <a:endParaRPr lang="en-US" sz="1600" b="1" dirty="0"/>
          </a:p>
        </p:txBody>
      </p:sp>
    </p:spTree>
    <p:extLst>
      <p:ext uri="{BB962C8B-B14F-4D97-AF65-F5344CB8AC3E}">
        <p14:creationId xmlns:p14="http://schemas.microsoft.com/office/powerpoint/2010/main" val="25809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810" y="712261"/>
            <a:ext cx="10851614" cy="706964"/>
          </a:xfrm>
        </p:spPr>
        <p:txBody>
          <a:bodyPr/>
          <a:lstStyle/>
          <a:p>
            <a:r>
              <a:rPr lang="en-US" sz="3200" dirty="0" smtClean="0">
                <a:solidFill>
                  <a:schemeClr val="tx1">
                    <a:lumMod val="95000"/>
                  </a:schemeClr>
                </a:solidFill>
              </a:rPr>
              <a:t>CRC Immunohistochemistry- </a:t>
            </a:r>
            <a:br>
              <a:rPr lang="en-US" sz="3200" dirty="0" smtClean="0">
                <a:solidFill>
                  <a:schemeClr val="tx1">
                    <a:lumMod val="95000"/>
                  </a:schemeClr>
                </a:solidFill>
              </a:rPr>
            </a:br>
            <a:r>
              <a:rPr lang="en-US" sz="3200" dirty="0" smtClean="0">
                <a:solidFill>
                  <a:schemeClr val="tx1">
                    <a:lumMod val="95000"/>
                  </a:schemeClr>
                </a:solidFill>
              </a:rPr>
              <a:t>examine beta- catenin protein </a:t>
            </a:r>
            <a:endParaRPr lang="en-US" sz="3200" dirty="0">
              <a:solidFill>
                <a:schemeClr val="tx1">
                  <a:lumMod val="95000"/>
                </a:schemeClr>
              </a:solidFill>
            </a:endParaRPr>
          </a:p>
        </p:txBody>
      </p:sp>
      <p:pic>
        <p:nvPicPr>
          <p:cNvPr id="5" name="Picture 4"/>
          <p:cNvPicPr>
            <a:picLocks noChangeAspect="1"/>
          </p:cNvPicPr>
          <p:nvPr/>
        </p:nvPicPr>
        <p:blipFill>
          <a:blip r:embed="rId2"/>
          <a:stretch>
            <a:fillRect/>
          </a:stretch>
        </p:blipFill>
        <p:spPr>
          <a:xfrm>
            <a:off x="3062690" y="1564395"/>
            <a:ext cx="8225296" cy="4574263"/>
          </a:xfrm>
          <a:prstGeom prst="rect">
            <a:avLst/>
          </a:prstGeom>
        </p:spPr>
      </p:pic>
      <p:sp>
        <p:nvSpPr>
          <p:cNvPr id="7" name="Rectangle 6"/>
          <p:cNvSpPr/>
          <p:nvPr/>
        </p:nvSpPr>
        <p:spPr>
          <a:xfrm>
            <a:off x="216665" y="5177214"/>
            <a:ext cx="6096000" cy="253916"/>
          </a:xfrm>
          <a:prstGeom prst="rect">
            <a:avLst/>
          </a:prstGeom>
        </p:spPr>
        <p:txBody>
          <a:bodyPr>
            <a:spAutoFit/>
          </a:bodyPr>
          <a:lstStyle/>
          <a:p>
            <a:r>
              <a:rPr lang="en-US" sz="1050" dirty="0" err="1" smtClean="0"/>
              <a:t>Wetering</a:t>
            </a:r>
            <a:r>
              <a:rPr lang="en-US" sz="1050" dirty="0" smtClean="0"/>
              <a:t>, Cell</a:t>
            </a:r>
            <a:r>
              <a:rPr lang="en-US" sz="1050" dirty="0"/>
              <a:t>, Vol. 111, </a:t>
            </a:r>
            <a:r>
              <a:rPr lang="en-US" sz="1050" dirty="0" smtClean="0"/>
              <a:t> 2002 </a:t>
            </a:r>
            <a:endParaRPr lang="en-US" sz="1050" dirty="0"/>
          </a:p>
        </p:txBody>
      </p:sp>
    </p:spTree>
    <p:extLst>
      <p:ext uri="{BB962C8B-B14F-4D97-AF65-F5344CB8AC3E}">
        <p14:creationId xmlns:p14="http://schemas.microsoft.com/office/powerpoint/2010/main" val="4078695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5866"/>
            <a:ext cx="8761413" cy="706964"/>
          </a:xfrm>
        </p:spPr>
        <p:txBody>
          <a:bodyPr/>
          <a:lstStyle/>
          <a:p>
            <a:r>
              <a:rPr lang="en-US" sz="2000" dirty="0">
                <a:solidFill>
                  <a:schemeClr val="accent6">
                    <a:lumMod val="40000"/>
                    <a:lumOff val="60000"/>
                  </a:schemeClr>
                </a:solidFill>
              </a:rPr>
              <a:t>Dataset images (open-source </a:t>
            </a:r>
            <a:r>
              <a:rPr lang="en-US" sz="2000" dirty="0" err="1">
                <a:solidFill>
                  <a:schemeClr val="accent6">
                    <a:lumMod val="40000"/>
                    <a:lumOff val="60000"/>
                  </a:schemeClr>
                </a:solidFill>
              </a:rPr>
              <a:t>Kaggle</a:t>
            </a:r>
            <a:r>
              <a:rPr lang="en-US" sz="2000" dirty="0">
                <a:solidFill>
                  <a:schemeClr val="accent6">
                    <a:lumMod val="40000"/>
                    <a:lumOff val="60000"/>
                  </a:schemeClr>
                </a:solidFill>
              </a:rPr>
              <a:t> platform) </a:t>
            </a:r>
            <a:r>
              <a:rPr lang="en-US" dirty="0">
                <a:solidFill>
                  <a:schemeClr val="accent6">
                    <a:lumMod val="40000"/>
                    <a:lumOff val="60000"/>
                  </a:schemeClr>
                </a:solidFill>
              </a:rPr>
              <a:t/>
            </a:r>
            <a:br>
              <a:rPr lang="en-US" dirty="0">
                <a:solidFill>
                  <a:schemeClr val="accent6">
                    <a:lumMod val="40000"/>
                    <a:lumOff val="60000"/>
                  </a:schemeClr>
                </a:solidFill>
              </a:rPr>
            </a:br>
            <a:r>
              <a:rPr lang="en-US" dirty="0" smtClean="0">
                <a:solidFill>
                  <a:schemeClr val="accent6">
                    <a:lumMod val="40000"/>
                    <a:lumOff val="60000"/>
                  </a:schemeClr>
                </a:solidFill>
              </a:rPr>
              <a:t>Recall</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347469" y="3244212"/>
            <a:ext cx="6110986" cy="1675554"/>
          </a:xfrm>
        </p:spPr>
        <p:txBody>
          <a:bodyPr>
            <a:noAutofit/>
          </a:bodyPr>
          <a:lstStyle/>
          <a:p>
            <a:pPr lvl="1"/>
            <a:r>
              <a:rPr lang="en-US" sz="2000" dirty="0" smtClean="0"/>
              <a:t>Colon </a:t>
            </a:r>
            <a:r>
              <a:rPr lang="en-US" sz="2000" dirty="0"/>
              <a:t>Adenocarcinoma (b) Colon Benign </a:t>
            </a:r>
            <a:r>
              <a:rPr lang="en-US" sz="2000" dirty="0" smtClean="0"/>
              <a:t>Tissue</a:t>
            </a:r>
          </a:p>
          <a:p>
            <a:pPr lvl="1"/>
            <a:r>
              <a:rPr lang="en-US" sz="2000" dirty="0" smtClean="0"/>
              <a:t>(c</a:t>
            </a:r>
            <a:r>
              <a:rPr lang="en-US" sz="2000" dirty="0"/>
              <a:t>) Lung Adenocarcinoma (d) Lung Benign Tissue </a:t>
            </a:r>
          </a:p>
          <a:p>
            <a:pPr lvl="1"/>
            <a:r>
              <a:rPr lang="en-US" sz="2000" dirty="0" smtClean="0"/>
              <a:t>(e</a:t>
            </a:r>
            <a:r>
              <a:rPr lang="en-US" sz="2000" dirty="0"/>
              <a:t>) Lung </a:t>
            </a:r>
            <a:r>
              <a:rPr lang="en-US" sz="2000" dirty="0" smtClean="0"/>
              <a:t>Squamous </a:t>
            </a:r>
            <a:r>
              <a:rPr lang="en-US" sz="2000" dirty="0"/>
              <a:t>Cell Carcinoma</a:t>
            </a:r>
          </a:p>
        </p:txBody>
      </p:sp>
      <p:pic>
        <p:nvPicPr>
          <p:cNvPr id="4" name="Picture 3"/>
          <p:cNvPicPr>
            <a:picLocks noChangeAspect="1"/>
          </p:cNvPicPr>
          <p:nvPr/>
        </p:nvPicPr>
        <p:blipFill>
          <a:blip r:embed="rId2"/>
          <a:stretch>
            <a:fillRect/>
          </a:stretch>
        </p:blipFill>
        <p:spPr>
          <a:xfrm>
            <a:off x="6777037" y="559742"/>
            <a:ext cx="4592003" cy="6298258"/>
          </a:xfrm>
          <a:prstGeom prst="rect">
            <a:avLst/>
          </a:prstGeom>
        </p:spPr>
      </p:pic>
    </p:spTree>
    <p:extLst>
      <p:ext uri="{BB962C8B-B14F-4D97-AF65-F5344CB8AC3E}">
        <p14:creationId xmlns:p14="http://schemas.microsoft.com/office/powerpoint/2010/main" val="2225286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20000"/>
                    <a:lumOff val="80000"/>
                  </a:schemeClr>
                </a:solidFill>
              </a:rPr>
              <a:t>Thank you.</a:t>
            </a:r>
            <a:endParaRPr lang="en-US" dirty="0">
              <a:solidFill>
                <a:schemeClr val="accent2">
                  <a:lumMod val="20000"/>
                  <a:lumOff val="80000"/>
                </a:schemeClr>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31638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82474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69324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0" y="1676400"/>
            <a:ext cx="6324600" cy="4493980"/>
          </a:xfrm>
          <a:prstGeom prst="rect">
            <a:avLst/>
          </a:prstGeom>
        </p:spPr>
      </p:pic>
      <p:sp>
        <p:nvSpPr>
          <p:cNvPr id="3" name="Rectangle 2"/>
          <p:cNvSpPr/>
          <p:nvPr/>
        </p:nvSpPr>
        <p:spPr>
          <a:xfrm>
            <a:off x="2247900" y="1214736"/>
            <a:ext cx="7696200" cy="461665"/>
          </a:xfrm>
          <a:prstGeom prst="rect">
            <a:avLst/>
          </a:prstGeom>
        </p:spPr>
        <p:txBody>
          <a:bodyPr wrap="square">
            <a:spAutoFit/>
          </a:bodyPr>
          <a:lstStyle/>
          <a:p>
            <a:r>
              <a:rPr lang="en-US" sz="2400" b="1" dirty="0"/>
              <a:t>Growth Signals: The Emergent Integrated Circuit</a:t>
            </a:r>
          </a:p>
        </p:txBody>
      </p:sp>
      <p:sp>
        <p:nvSpPr>
          <p:cNvPr id="4" name="Rectangle 3"/>
          <p:cNvSpPr/>
          <p:nvPr/>
        </p:nvSpPr>
        <p:spPr>
          <a:xfrm>
            <a:off x="1524000" y="5708716"/>
            <a:ext cx="4572000" cy="461665"/>
          </a:xfrm>
          <a:prstGeom prst="rect">
            <a:avLst/>
          </a:prstGeom>
        </p:spPr>
        <p:txBody>
          <a:bodyPr>
            <a:spAutoFit/>
          </a:bodyPr>
          <a:lstStyle/>
          <a:p>
            <a:r>
              <a:rPr lang="en-US" sz="800" dirty="0"/>
              <a:t>The Hallmarks of Cancer</a:t>
            </a:r>
          </a:p>
          <a:p>
            <a:r>
              <a:rPr lang="en-US" sz="800" dirty="0" err="1"/>
              <a:t>Hanahan</a:t>
            </a:r>
            <a:r>
              <a:rPr lang="en-US" sz="800" dirty="0"/>
              <a:t>, Douglas et al.</a:t>
            </a:r>
          </a:p>
          <a:p>
            <a:r>
              <a:rPr lang="en-US" sz="800" dirty="0"/>
              <a:t>Cell, Volume 100, Issue 1, 57 - 70</a:t>
            </a:r>
          </a:p>
        </p:txBody>
      </p:sp>
      <p:sp>
        <p:nvSpPr>
          <p:cNvPr id="6" name="Rectangle 5"/>
          <p:cNvSpPr/>
          <p:nvPr/>
        </p:nvSpPr>
        <p:spPr>
          <a:xfrm>
            <a:off x="2400300" y="381001"/>
            <a:ext cx="7696200" cy="584775"/>
          </a:xfrm>
          <a:prstGeom prst="rect">
            <a:avLst/>
          </a:prstGeom>
        </p:spPr>
        <p:txBody>
          <a:bodyPr wrap="square">
            <a:spAutoFit/>
          </a:bodyPr>
          <a:lstStyle/>
          <a:p>
            <a:r>
              <a:rPr lang="en-US" sz="3200" b="1" dirty="0"/>
              <a:t>MANY SIGNALS AND PATHWAYS ! </a:t>
            </a:r>
          </a:p>
        </p:txBody>
      </p:sp>
    </p:spTree>
    <p:extLst>
      <p:ext uri="{BB962C8B-B14F-4D97-AF65-F5344CB8AC3E}">
        <p14:creationId xmlns:p14="http://schemas.microsoft.com/office/powerpoint/2010/main" val="1880121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Genetic influences have long been suspected. </a:t>
            </a:r>
          </a:p>
          <a:p>
            <a:pPr lvl="1"/>
            <a:r>
              <a:rPr lang="en-US" dirty="0" smtClean="0"/>
              <a:t>Tumor Suppressor gene Proto-</a:t>
            </a:r>
            <a:r>
              <a:rPr lang="en-US" dirty="0" err="1" smtClean="0"/>
              <a:t>Onco</a:t>
            </a:r>
            <a:r>
              <a:rPr lang="en-US" dirty="0" smtClean="0"/>
              <a:t> genes</a:t>
            </a:r>
          </a:p>
          <a:p>
            <a:r>
              <a:rPr lang="en-US" dirty="0" smtClean="0"/>
              <a:t>Retinoblastoma occurs in children </a:t>
            </a:r>
          </a:p>
          <a:p>
            <a:r>
              <a:rPr lang="en-US" i="1" dirty="0" smtClean="0"/>
              <a:t>BRCA1/2</a:t>
            </a:r>
            <a:r>
              <a:rPr lang="en-US" i="1" dirty="0" smtClean="0"/>
              <a:t>, </a:t>
            </a:r>
            <a:r>
              <a:rPr lang="en-US" i="1" dirty="0" err="1" smtClean="0"/>
              <a:t>Rb</a:t>
            </a:r>
            <a:r>
              <a:rPr lang="en-US" i="1" dirty="0" smtClean="0"/>
              <a:t>, APC </a:t>
            </a:r>
          </a:p>
          <a:p>
            <a:r>
              <a:rPr lang="en-US" dirty="0" smtClean="0"/>
              <a:t>There is probably a complex relationship between hereditary susceptibility and environmental carcinogenic stimuli in the causation of cancer</a:t>
            </a:r>
          </a:p>
          <a:p>
            <a:r>
              <a:rPr lang="en-US" i="1" dirty="0"/>
              <a:t>APC </a:t>
            </a:r>
            <a:r>
              <a:rPr lang="en-US" i="1" dirty="0" smtClean="0"/>
              <a:t>gene and CRC</a:t>
            </a:r>
            <a:endParaRPr lang="en-US" i="1" dirty="0"/>
          </a:p>
          <a:p>
            <a:endParaRPr lang="en-US" dirty="0"/>
          </a:p>
        </p:txBody>
      </p:sp>
      <p:sp>
        <p:nvSpPr>
          <p:cNvPr id="3" name="Title 2"/>
          <p:cNvSpPr>
            <a:spLocks noGrp="1"/>
          </p:cNvSpPr>
          <p:nvPr>
            <p:ph type="title"/>
          </p:nvPr>
        </p:nvSpPr>
        <p:spPr/>
        <p:txBody>
          <a:bodyPr/>
          <a:lstStyle/>
          <a:p>
            <a:r>
              <a:rPr lang="en-US" dirty="0" smtClean="0">
                <a:solidFill>
                  <a:schemeClr val="tx1">
                    <a:lumMod val="95000"/>
                  </a:schemeClr>
                </a:solidFill>
              </a:rPr>
              <a:t>Genetic factors</a:t>
            </a:r>
            <a:endParaRPr lang="en-US" dirty="0">
              <a:solidFill>
                <a:schemeClr val="tx1">
                  <a:lumMod val="95000"/>
                </a:schemeClr>
              </a:solidFill>
            </a:endParaRPr>
          </a:p>
        </p:txBody>
      </p:sp>
    </p:spTree>
    <p:extLst>
      <p:ext uri="{BB962C8B-B14F-4D97-AF65-F5344CB8AC3E}">
        <p14:creationId xmlns:p14="http://schemas.microsoft.com/office/powerpoint/2010/main" val="42140544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4764" y="1661667"/>
            <a:ext cx="3711698" cy="706964"/>
          </a:xfrm>
        </p:spPr>
        <p:txBody>
          <a:bodyPr/>
          <a:lstStyle/>
          <a:p>
            <a:r>
              <a:rPr lang="en-US" dirty="0" smtClean="0">
                <a:solidFill>
                  <a:schemeClr val="tx1">
                    <a:lumMod val="95000"/>
                  </a:schemeClr>
                </a:solidFill>
              </a:rPr>
              <a:t>APC gene </a:t>
            </a:r>
            <a:br>
              <a:rPr lang="en-US" dirty="0" smtClean="0">
                <a:solidFill>
                  <a:schemeClr val="tx1">
                    <a:lumMod val="95000"/>
                  </a:schemeClr>
                </a:solidFill>
              </a:rPr>
            </a:br>
            <a:r>
              <a:rPr lang="en-US" dirty="0" smtClean="0">
                <a:solidFill>
                  <a:schemeClr val="tx1">
                    <a:lumMod val="95000"/>
                  </a:schemeClr>
                </a:solidFill>
              </a:rPr>
              <a:t>and CRC</a:t>
            </a:r>
            <a:endParaRPr lang="en-US" dirty="0">
              <a:solidFill>
                <a:schemeClr val="tx1">
                  <a:lumMod val="95000"/>
                </a:schemeClr>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33985" y="374226"/>
            <a:ext cx="7672523" cy="6233925"/>
          </a:xfrm>
          <a:prstGeom prst="rect">
            <a:avLst/>
          </a:prstGeom>
        </p:spPr>
      </p:pic>
    </p:spTree>
    <p:extLst>
      <p:ext uri="{BB962C8B-B14F-4D97-AF65-F5344CB8AC3E}">
        <p14:creationId xmlns:p14="http://schemas.microsoft.com/office/powerpoint/2010/main" val="141128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75518" y="199671"/>
            <a:ext cx="7055380" cy="700265"/>
          </a:xfrm>
        </p:spPr>
        <p:txBody>
          <a:bodyPr/>
          <a:lstStyle/>
          <a:p>
            <a:r>
              <a:rPr lang="en-US" b="1" dirty="0" smtClean="0">
                <a:solidFill>
                  <a:schemeClr val="tx1">
                    <a:lumMod val="95000"/>
                  </a:schemeClr>
                </a:solidFill>
              </a:rPr>
              <a:t>Multiple steps in cancer</a:t>
            </a:r>
            <a:endParaRPr lang="en-US" b="1" dirty="0">
              <a:solidFill>
                <a:schemeClr val="tx1">
                  <a:lumMod val="95000"/>
                </a:schemeClr>
              </a:solidFill>
            </a:endParaRPr>
          </a:p>
        </p:txBody>
      </p:sp>
      <p:sp>
        <p:nvSpPr>
          <p:cNvPr id="5" name="object 9"/>
          <p:cNvSpPr txBox="1">
            <a:spLocks noGrp="1"/>
          </p:cNvSpPr>
          <p:nvPr>
            <p:ph idx="1"/>
          </p:nvPr>
        </p:nvSpPr>
        <p:spPr>
          <a:xfrm>
            <a:off x="1919417" y="1752600"/>
            <a:ext cx="7782900" cy="2308324"/>
          </a:xfrm>
          <a:prstGeom prst="rect">
            <a:avLst/>
          </a:prstGeom>
        </p:spPr>
        <p:txBody>
          <a:bodyPr vert="horz" wrap="square" lIns="0" tIns="27940" rIns="0" bIns="0" rtlCol="0">
            <a:spAutoFit/>
          </a:bodyPr>
          <a:lstStyle/>
          <a:p>
            <a:pPr marL="697230" indent="-227965">
              <a:spcBef>
                <a:spcPts val="120"/>
              </a:spcBef>
              <a:buChar char="○"/>
              <a:tabLst>
                <a:tab pos="697230" algn="l"/>
              </a:tabLst>
            </a:pPr>
            <a:endParaRPr sz="2400" dirty="0">
              <a:latin typeface="Arial"/>
              <a:cs typeface="Arial"/>
            </a:endParaRPr>
          </a:p>
          <a:p>
            <a:pPr marL="12700" indent="0">
              <a:spcBef>
                <a:spcPts val="120"/>
              </a:spcBef>
              <a:buNone/>
              <a:tabLst>
                <a:tab pos="240665" algn="l"/>
              </a:tabLst>
            </a:pPr>
            <a:endParaRPr lang="en-US" sz="2400" b="1" spc="-10" dirty="0">
              <a:latin typeface="Arial"/>
              <a:cs typeface="Arial"/>
            </a:endParaRPr>
          </a:p>
          <a:p>
            <a:pPr marL="240665" indent="-227965">
              <a:spcBef>
                <a:spcPts val="120"/>
              </a:spcBef>
              <a:buChar char="●"/>
              <a:tabLst>
                <a:tab pos="240665" algn="l"/>
              </a:tabLst>
            </a:pPr>
            <a:endParaRPr lang="en-US" sz="2400" b="1" spc="-10" dirty="0">
              <a:latin typeface="Arial"/>
              <a:cs typeface="Arial"/>
            </a:endParaRPr>
          </a:p>
          <a:p>
            <a:pPr marL="240665" indent="-227965">
              <a:spcBef>
                <a:spcPts val="120"/>
              </a:spcBef>
              <a:buChar char="●"/>
              <a:tabLst>
                <a:tab pos="240665" algn="l"/>
              </a:tabLst>
            </a:pPr>
            <a:endParaRPr lang="en-US" sz="2400" b="1" spc="-10" dirty="0">
              <a:latin typeface="Arial"/>
              <a:cs typeface="Arial"/>
            </a:endParaRPr>
          </a:p>
          <a:p>
            <a:pPr marL="240665" indent="-227965">
              <a:spcBef>
                <a:spcPts val="120"/>
              </a:spcBef>
              <a:buChar char="●"/>
              <a:tabLst>
                <a:tab pos="240665" algn="l"/>
              </a:tabLst>
            </a:pPr>
            <a:endParaRPr lang="en-US" sz="2400" b="1" spc="-10" dirty="0">
              <a:latin typeface="Arial"/>
              <a:cs typeface="Arial"/>
            </a:endParaRPr>
          </a:p>
          <a:p>
            <a:pPr marL="240665" indent="-227965">
              <a:spcBef>
                <a:spcPts val="120"/>
              </a:spcBef>
              <a:buChar char="●"/>
              <a:tabLst>
                <a:tab pos="240665" algn="l"/>
              </a:tabLst>
            </a:pPr>
            <a:endParaRPr sz="2400" dirty="0">
              <a:latin typeface="Arial"/>
              <a:cs typeface="Arial"/>
            </a:endParaRPr>
          </a:p>
        </p:txBody>
      </p:sp>
      <p:sp>
        <p:nvSpPr>
          <p:cNvPr id="7" name="object 4"/>
          <p:cNvSpPr txBox="1"/>
          <p:nvPr/>
        </p:nvSpPr>
        <p:spPr>
          <a:xfrm>
            <a:off x="1066800" y="899935"/>
            <a:ext cx="9352934" cy="1605568"/>
          </a:xfrm>
          <a:prstGeom prst="rect">
            <a:avLst/>
          </a:prstGeom>
        </p:spPr>
        <p:txBody>
          <a:bodyPr vert="horz" wrap="square" lIns="0" tIns="27940" rIns="0" bIns="0" rtlCol="0">
            <a:spAutoFit/>
          </a:bodyPr>
          <a:lstStyle/>
          <a:p>
            <a:pPr marL="468630" lvl="1">
              <a:spcBef>
                <a:spcPts val="120"/>
              </a:spcBef>
              <a:tabLst>
                <a:tab pos="697230" algn="l"/>
              </a:tabLst>
            </a:pPr>
            <a:r>
              <a:rPr lang="en-US" sz="2000" b="1" dirty="0">
                <a:latin typeface="Arial"/>
                <a:cs typeface="Arial"/>
              </a:rPr>
              <a:t>					</a:t>
            </a:r>
            <a:r>
              <a:rPr sz="2000" b="1" dirty="0">
                <a:latin typeface="Arial"/>
                <a:cs typeface="Arial"/>
              </a:rPr>
              <a:t>3</a:t>
            </a:r>
            <a:r>
              <a:rPr sz="2000" b="1" spc="-5" dirty="0">
                <a:latin typeface="Arial"/>
                <a:cs typeface="Arial"/>
              </a:rPr>
              <a:t> </a:t>
            </a:r>
            <a:r>
              <a:rPr lang="en-US" sz="2000" b="1" spc="-5" dirty="0">
                <a:latin typeface="Arial"/>
                <a:cs typeface="Arial"/>
              </a:rPr>
              <a:t>major </a:t>
            </a:r>
            <a:r>
              <a:rPr sz="2000" b="1" spc="-10" dirty="0">
                <a:latin typeface="Arial"/>
                <a:cs typeface="Arial"/>
              </a:rPr>
              <a:t>steps</a:t>
            </a:r>
            <a:endParaRPr sz="2000" dirty="0">
              <a:latin typeface="Arial"/>
              <a:cs typeface="Arial"/>
            </a:endParaRPr>
          </a:p>
          <a:p>
            <a:pPr marL="694690" indent="-226060">
              <a:spcBef>
                <a:spcPts val="120"/>
              </a:spcBef>
              <a:buAutoNum type="arabicPeriod"/>
              <a:tabLst>
                <a:tab pos="694690" algn="l"/>
              </a:tabLst>
            </a:pPr>
            <a:r>
              <a:rPr sz="2000" b="1" spc="-10" dirty="0">
                <a:latin typeface="Arial"/>
                <a:cs typeface="Arial"/>
              </a:rPr>
              <a:t>Initiation</a:t>
            </a:r>
            <a:endParaRPr sz="2000" dirty="0">
              <a:latin typeface="Arial"/>
              <a:cs typeface="Arial"/>
            </a:endParaRPr>
          </a:p>
          <a:p>
            <a:pPr marL="1153795" lvl="1" indent="-228600">
              <a:spcBef>
                <a:spcPts val="125"/>
              </a:spcBef>
              <a:buChar char="■"/>
              <a:tabLst>
                <a:tab pos="1153795" algn="l"/>
              </a:tabLst>
            </a:pPr>
            <a:r>
              <a:rPr sz="2000" dirty="0">
                <a:latin typeface="Arial"/>
                <a:cs typeface="Arial"/>
              </a:rPr>
              <a:t>Genetic</a:t>
            </a:r>
            <a:r>
              <a:rPr sz="2000" spc="-25" dirty="0">
                <a:latin typeface="Arial"/>
                <a:cs typeface="Arial"/>
              </a:rPr>
              <a:t> </a:t>
            </a:r>
            <a:r>
              <a:rPr sz="2000" dirty="0">
                <a:latin typeface="Arial"/>
                <a:cs typeface="Arial"/>
              </a:rPr>
              <a:t>alteration:</a:t>
            </a:r>
            <a:r>
              <a:rPr sz="2000" spc="-25" dirty="0">
                <a:latin typeface="Arial"/>
                <a:cs typeface="Arial"/>
              </a:rPr>
              <a:t> </a:t>
            </a:r>
            <a:r>
              <a:rPr sz="2000" dirty="0">
                <a:latin typeface="Arial"/>
                <a:cs typeface="Arial"/>
              </a:rPr>
              <a:t>spontaneous</a:t>
            </a:r>
            <a:r>
              <a:rPr sz="2000" spc="-25" dirty="0">
                <a:latin typeface="Arial"/>
                <a:cs typeface="Arial"/>
              </a:rPr>
              <a:t> </a:t>
            </a:r>
            <a:r>
              <a:rPr sz="2000" dirty="0">
                <a:latin typeface="Arial"/>
                <a:cs typeface="Arial"/>
              </a:rPr>
              <a:t>or</a:t>
            </a:r>
            <a:r>
              <a:rPr sz="2000" spc="-25" dirty="0">
                <a:latin typeface="Arial"/>
                <a:cs typeface="Arial"/>
              </a:rPr>
              <a:t> </a:t>
            </a:r>
            <a:r>
              <a:rPr sz="2000" dirty="0">
                <a:latin typeface="Arial"/>
                <a:cs typeface="Arial"/>
              </a:rPr>
              <a:t>induced</a:t>
            </a:r>
            <a:r>
              <a:rPr sz="2000" spc="-25" dirty="0">
                <a:latin typeface="Arial"/>
                <a:cs typeface="Arial"/>
              </a:rPr>
              <a:t> </a:t>
            </a:r>
            <a:r>
              <a:rPr sz="2000" dirty="0">
                <a:latin typeface="Arial"/>
                <a:cs typeface="Arial"/>
              </a:rPr>
              <a:t>by</a:t>
            </a:r>
            <a:r>
              <a:rPr sz="2000" spc="-25" dirty="0">
                <a:latin typeface="Arial"/>
                <a:cs typeface="Arial"/>
              </a:rPr>
              <a:t> </a:t>
            </a:r>
            <a:r>
              <a:rPr sz="2000" spc="-10" dirty="0">
                <a:latin typeface="Arial"/>
                <a:cs typeface="Arial"/>
              </a:rPr>
              <a:t>carcinogenic</a:t>
            </a:r>
            <a:r>
              <a:rPr sz="2000" spc="-25" dirty="0">
                <a:latin typeface="Arial"/>
                <a:cs typeface="Arial"/>
              </a:rPr>
              <a:t> </a:t>
            </a:r>
            <a:r>
              <a:rPr sz="2000" spc="-10" dirty="0">
                <a:latin typeface="Arial"/>
                <a:cs typeface="Arial"/>
              </a:rPr>
              <a:t>agent</a:t>
            </a:r>
            <a:endParaRPr sz="2000" dirty="0">
              <a:latin typeface="Arial"/>
              <a:cs typeface="Arial"/>
            </a:endParaRPr>
          </a:p>
          <a:p>
            <a:pPr marL="1153795" lvl="1" indent="-228600">
              <a:spcBef>
                <a:spcPts val="120"/>
              </a:spcBef>
              <a:buChar char="■"/>
              <a:tabLst>
                <a:tab pos="1153795" algn="l"/>
              </a:tabLst>
            </a:pPr>
            <a:r>
              <a:rPr sz="2000" spc="-10" dirty="0">
                <a:latin typeface="Arial"/>
                <a:cs typeface="Arial"/>
              </a:rPr>
              <a:t>Dysregulation</a:t>
            </a:r>
            <a:r>
              <a:rPr sz="2000" spc="-20" dirty="0">
                <a:latin typeface="Arial"/>
                <a:cs typeface="Arial"/>
              </a:rPr>
              <a:t> </a:t>
            </a:r>
            <a:r>
              <a:rPr sz="2000" dirty="0">
                <a:latin typeface="Arial"/>
                <a:cs typeface="Arial"/>
              </a:rPr>
              <a:t>of</a:t>
            </a:r>
            <a:r>
              <a:rPr sz="2000" spc="-20" dirty="0">
                <a:latin typeface="Arial"/>
                <a:cs typeface="Arial"/>
              </a:rPr>
              <a:t> </a:t>
            </a:r>
            <a:r>
              <a:rPr sz="2000" dirty="0">
                <a:latin typeface="Arial"/>
                <a:cs typeface="Arial"/>
              </a:rPr>
              <a:t>signalling</a:t>
            </a:r>
            <a:r>
              <a:rPr sz="2000" spc="-20" dirty="0">
                <a:latin typeface="Arial"/>
                <a:cs typeface="Arial"/>
              </a:rPr>
              <a:t> </a:t>
            </a:r>
            <a:r>
              <a:rPr sz="2000" dirty="0">
                <a:latin typeface="Arial"/>
                <a:cs typeface="Arial"/>
              </a:rPr>
              <a:t>pathways</a:t>
            </a:r>
            <a:r>
              <a:rPr sz="2000" spc="-20" dirty="0">
                <a:latin typeface="Arial"/>
                <a:cs typeface="Arial"/>
              </a:rPr>
              <a:t> </a:t>
            </a:r>
            <a:r>
              <a:rPr sz="2000" dirty="0">
                <a:latin typeface="Arial"/>
                <a:cs typeface="Arial"/>
              </a:rPr>
              <a:t>associated</a:t>
            </a:r>
            <a:r>
              <a:rPr sz="2000" spc="-15" dirty="0">
                <a:latin typeface="Arial"/>
                <a:cs typeface="Arial"/>
              </a:rPr>
              <a:t> </a:t>
            </a:r>
            <a:r>
              <a:rPr sz="2000" dirty="0">
                <a:latin typeface="Arial"/>
                <a:cs typeface="Arial"/>
              </a:rPr>
              <a:t>w</a:t>
            </a:r>
            <a:r>
              <a:rPr lang="en-US" sz="2000" dirty="0">
                <a:latin typeface="Arial"/>
                <a:cs typeface="Arial"/>
              </a:rPr>
              <a:t>ith</a:t>
            </a:r>
            <a:r>
              <a:rPr sz="2000" spc="-20" dirty="0">
                <a:latin typeface="Arial"/>
                <a:cs typeface="Arial"/>
              </a:rPr>
              <a:t> </a:t>
            </a:r>
            <a:r>
              <a:rPr sz="2000" dirty="0">
                <a:latin typeface="Arial"/>
                <a:cs typeface="Arial"/>
              </a:rPr>
              <a:t>cellular</a:t>
            </a:r>
            <a:r>
              <a:rPr sz="2000" spc="-20" dirty="0">
                <a:latin typeface="Arial"/>
                <a:cs typeface="Arial"/>
              </a:rPr>
              <a:t> </a:t>
            </a:r>
            <a:r>
              <a:rPr sz="2000" spc="-10" dirty="0">
                <a:latin typeface="Arial"/>
                <a:cs typeface="Arial"/>
              </a:rPr>
              <a:t>proliferation,</a:t>
            </a:r>
            <a:r>
              <a:rPr sz="2000" spc="-20" dirty="0">
                <a:latin typeface="Arial"/>
                <a:cs typeface="Arial"/>
              </a:rPr>
              <a:t> </a:t>
            </a:r>
            <a:r>
              <a:rPr sz="2000" dirty="0">
                <a:latin typeface="Arial"/>
                <a:cs typeface="Arial"/>
              </a:rPr>
              <a:t>survival</a:t>
            </a:r>
            <a:r>
              <a:rPr sz="2000" spc="-15" dirty="0">
                <a:latin typeface="Arial"/>
                <a:cs typeface="Arial"/>
              </a:rPr>
              <a:t> </a:t>
            </a:r>
            <a:r>
              <a:rPr sz="2000" dirty="0">
                <a:latin typeface="Arial"/>
                <a:cs typeface="Arial"/>
              </a:rPr>
              <a:t>&amp;</a:t>
            </a:r>
            <a:r>
              <a:rPr sz="2000" spc="-20" dirty="0">
                <a:latin typeface="Arial"/>
                <a:cs typeface="Arial"/>
              </a:rPr>
              <a:t> </a:t>
            </a:r>
            <a:r>
              <a:rPr sz="2000" spc="-10" dirty="0">
                <a:latin typeface="Arial"/>
                <a:cs typeface="Arial"/>
              </a:rPr>
              <a:t>differentiation</a:t>
            </a:r>
            <a:endParaRPr sz="2000" dirty="0">
              <a:latin typeface="Arial"/>
              <a:cs typeface="Arial"/>
            </a:endParaRPr>
          </a:p>
        </p:txBody>
      </p:sp>
      <p:sp>
        <p:nvSpPr>
          <p:cNvPr id="8" name="object 4"/>
          <p:cNvSpPr txBox="1"/>
          <p:nvPr/>
        </p:nvSpPr>
        <p:spPr>
          <a:xfrm>
            <a:off x="1220434" y="2351876"/>
            <a:ext cx="9180867" cy="4367862"/>
          </a:xfrm>
          <a:prstGeom prst="rect">
            <a:avLst/>
          </a:prstGeom>
        </p:spPr>
        <p:txBody>
          <a:bodyPr vert="horz" wrap="square" lIns="0" tIns="27940" rIns="0" bIns="0" rtlCol="0">
            <a:spAutoFit/>
          </a:bodyPr>
          <a:lstStyle/>
          <a:p>
            <a:pPr marL="468630" lvl="1">
              <a:spcBef>
                <a:spcPts val="120"/>
              </a:spcBef>
              <a:tabLst>
                <a:tab pos="697230" algn="l"/>
              </a:tabLst>
            </a:pPr>
            <a:r>
              <a:rPr lang="en-US" sz="2000" b="1" dirty="0">
                <a:latin typeface="Arial"/>
                <a:cs typeface="Arial"/>
              </a:rPr>
              <a:t>					</a:t>
            </a:r>
            <a:endParaRPr sz="2000" dirty="0">
              <a:latin typeface="Arial"/>
              <a:cs typeface="Arial"/>
            </a:endParaRPr>
          </a:p>
          <a:p>
            <a:pPr marL="468630">
              <a:spcBef>
                <a:spcPts val="120"/>
              </a:spcBef>
              <a:tabLst>
                <a:tab pos="694690" algn="l"/>
              </a:tabLst>
            </a:pPr>
            <a:r>
              <a:rPr lang="en-US" b="1" spc="-10" dirty="0">
                <a:latin typeface="Arial"/>
                <a:cs typeface="Arial"/>
              </a:rPr>
              <a:t>2. </a:t>
            </a:r>
            <a:r>
              <a:rPr b="1" spc="-10" dirty="0">
                <a:latin typeface="Arial"/>
                <a:cs typeface="Arial"/>
              </a:rPr>
              <a:t>Promotion</a:t>
            </a:r>
            <a:endParaRPr dirty="0">
              <a:latin typeface="Arial"/>
              <a:cs typeface="Arial"/>
            </a:endParaRPr>
          </a:p>
          <a:p>
            <a:pPr marL="467995">
              <a:spcBef>
                <a:spcPts val="120"/>
              </a:spcBef>
              <a:tabLst>
                <a:tab pos="1153795" algn="l"/>
              </a:tabLst>
            </a:pPr>
            <a:r>
              <a:rPr dirty="0">
                <a:latin typeface="Arial"/>
                <a:cs typeface="Arial"/>
              </a:rPr>
              <a:t>Epigenetic</a:t>
            </a:r>
            <a:r>
              <a:rPr spc="-25" dirty="0">
                <a:latin typeface="Arial"/>
                <a:cs typeface="Arial"/>
              </a:rPr>
              <a:t> </a:t>
            </a:r>
            <a:r>
              <a:rPr dirty="0">
                <a:latin typeface="Arial"/>
                <a:cs typeface="Arial"/>
              </a:rPr>
              <a:t>changes:</a:t>
            </a:r>
            <a:r>
              <a:rPr spc="-25" dirty="0">
                <a:latin typeface="Arial"/>
                <a:cs typeface="Arial"/>
              </a:rPr>
              <a:t> </a:t>
            </a:r>
            <a:endParaRPr lang="en-US" spc="-25" dirty="0">
              <a:latin typeface="Arial"/>
              <a:cs typeface="Arial"/>
            </a:endParaRPr>
          </a:p>
          <a:p>
            <a:pPr marL="467995">
              <a:spcBef>
                <a:spcPts val="120"/>
              </a:spcBef>
              <a:tabLst>
                <a:tab pos="1153795" algn="l"/>
              </a:tabLst>
            </a:pPr>
            <a:r>
              <a:rPr dirty="0">
                <a:latin typeface="Arial"/>
                <a:cs typeface="Arial"/>
              </a:rPr>
              <a:t>can</a:t>
            </a:r>
            <a:r>
              <a:rPr spc="-25" dirty="0">
                <a:latin typeface="Arial"/>
                <a:cs typeface="Arial"/>
              </a:rPr>
              <a:t> </a:t>
            </a:r>
            <a:r>
              <a:rPr dirty="0">
                <a:latin typeface="Arial"/>
                <a:cs typeface="Arial"/>
              </a:rPr>
              <a:t>take</a:t>
            </a:r>
            <a:r>
              <a:rPr spc="-25" dirty="0">
                <a:latin typeface="Arial"/>
                <a:cs typeface="Arial"/>
              </a:rPr>
              <a:t> </a:t>
            </a:r>
            <a:r>
              <a:rPr dirty="0">
                <a:latin typeface="Arial"/>
                <a:cs typeface="Arial"/>
              </a:rPr>
              <a:t>months</a:t>
            </a:r>
            <a:r>
              <a:rPr spc="-25" dirty="0">
                <a:latin typeface="Arial"/>
                <a:cs typeface="Arial"/>
              </a:rPr>
              <a:t> </a:t>
            </a:r>
            <a:r>
              <a:rPr dirty="0">
                <a:latin typeface="Arial"/>
                <a:cs typeface="Arial"/>
              </a:rPr>
              <a:t>or</a:t>
            </a:r>
            <a:r>
              <a:rPr spc="-25" dirty="0">
                <a:latin typeface="Arial"/>
                <a:cs typeface="Arial"/>
              </a:rPr>
              <a:t> </a:t>
            </a:r>
            <a:endParaRPr lang="en-US" spc="-25" dirty="0">
              <a:latin typeface="Arial"/>
              <a:cs typeface="Arial"/>
            </a:endParaRPr>
          </a:p>
          <a:p>
            <a:pPr marL="467995">
              <a:spcBef>
                <a:spcPts val="120"/>
              </a:spcBef>
              <a:tabLst>
                <a:tab pos="1153795" algn="l"/>
              </a:tabLst>
            </a:pPr>
            <a:r>
              <a:rPr dirty="0">
                <a:latin typeface="Arial"/>
                <a:cs typeface="Arial"/>
              </a:rPr>
              <a:t>years,</a:t>
            </a:r>
            <a:r>
              <a:rPr spc="-20" dirty="0">
                <a:latin typeface="Arial"/>
                <a:cs typeface="Arial"/>
              </a:rPr>
              <a:t> </a:t>
            </a:r>
            <a:r>
              <a:rPr dirty="0">
                <a:latin typeface="Arial"/>
                <a:cs typeface="Arial"/>
              </a:rPr>
              <a:t>during</a:t>
            </a:r>
            <a:r>
              <a:rPr spc="-25" dirty="0">
                <a:latin typeface="Arial"/>
                <a:cs typeface="Arial"/>
              </a:rPr>
              <a:t> </a:t>
            </a:r>
            <a:r>
              <a:rPr dirty="0">
                <a:latin typeface="Arial"/>
                <a:cs typeface="Arial"/>
              </a:rPr>
              <a:t>which</a:t>
            </a:r>
            <a:r>
              <a:rPr spc="-25" dirty="0">
                <a:latin typeface="Arial"/>
                <a:cs typeface="Arial"/>
              </a:rPr>
              <a:t> </a:t>
            </a:r>
            <a:endParaRPr lang="en-US" spc="-25" dirty="0">
              <a:latin typeface="Arial"/>
              <a:cs typeface="Arial"/>
            </a:endParaRPr>
          </a:p>
          <a:p>
            <a:pPr marL="467995">
              <a:spcBef>
                <a:spcPts val="120"/>
              </a:spcBef>
              <a:tabLst>
                <a:tab pos="1153795" algn="l"/>
              </a:tabLst>
            </a:pPr>
            <a:r>
              <a:rPr spc="-10" dirty="0" err="1">
                <a:latin typeface="Arial"/>
                <a:cs typeface="Arial"/>
              </a:rPr>
              <a:t>preneoplastic</a:t>
            </a:r>
            <a:r>
              <a:rPr spc="-25" dirty="0">
                <a:latin typeface="Arial"/>
                <a:cs typeface="Arial"/>
              </a:rPr>
              <a:t> </a:t>
            </a:r>
            <a:r>
              <a:rPr dirty="0">
                <a:latin typeface="Arial"/>
                <a:cs typeface="Arial"/>
              </a:rPr>
              <a:t>cells</a:t>
            </a:r>
            <a:r>
              <a:rPr spc="-25" dirty="0">
                <a:latin typeface="Arial"/>
                <a:cs typeface="Arial"/>
              </a:rPr>
              <a:t> </a:t>
            </a:r>
            <a:endParaRPr lang="en-US" spc="-25" dirty="0">
              <a:latin typeface="Arial"/>
              <a:cs typeface="Arial"/>
            </a:endParaRPr>
          </a:p>
          <a:p>
            <a:pPr marL="467995">
              <a:spcBef>
                <a:spcPts val="120"/>
              </a:spcBef>
              <a:tabLst>
                <a:tab pos="1153795" algn="l"/>
              </a:tabLst>
            </a:pPr>
            <a:r>
              <a:rPr spc="-10" dirty="0">
                <a:latin typeface="Arial"/>
                <a:cs typeface="Arial"/>
              </a:rPr>
              <a:t>accumulate</a:t>
            </a:r>
            <a:endParaRPr lang="en-US" dirty="0">
              <a:latin typeface="Arial"/>
              <a:cs typeface="Arial"/>
            </a:endParaRPr>
          </a:p>
          <a:p>
            <a:pPr marL="467995">
              <a:spcBef>
                <a:spcPts val="120"/>
              </a:spcBef>
              <a:tabLst>
                <a:tab pos="1153795" algn="l"/>
              </a:tabLst>
            </a:pPr>
            <a:endParaRPr lang="en-US" dirty="0">
              <a:latin typeface="Arial"/>
              <a:cs typeface="Arial"/>
            </a:endParaRPr>
          </a:p>
          <a:p>
            <a:pPr marL="467995">
              <a:spcBef>
                <a:spcPts val="120"/>
              </a:spcBef>
              <a:tabLst>
                <a:tab pos="1153795" algn="l"/>
              </a:tabLst>
            </a:pPr>
            <a:endParaRPr dirty="0">
              <a:latin typeface="Arial"/>
              <a:cs typeface="Arial"/>
            </a:endParaRPr>
          </a:p>
          <a:p>
            <a:pPr marL="467995">
              <a:spcBef>
                <a:spcPts val="125"/>
              </a:spcBef>
              <a:tabLst>
                <a:tab pos="1153795" algn="l"/>
              </a:tabLst>
            </a:pPr>
            <a:r>
              <a:rPr lang="en-US" dirty="0">
                <a:latin typeface="Arial"/>
                <a:cs typeface="Arial"/>
              </a:rPr>
              <a:t>E</a:t>
            </a:r>
            <a:r>
              <a:rPr dirty="0">
                <a:latin typeface="Arial"/>
                <a:cs typeface="Arial"/>
              </a:rPr>
              <a:t>xpansi</a:t>
            </a:r>
            <a:r>
              <a:rPr lang="en-US" dirty="0">
                <a:latin typeface="Arial"/>
                <a:cs typeface="Arial"/>
              </a:rPr>
              <a:t>on</a:t>
            </a:r>
            <a:r>
              <a:rPr spc="-25" dirty="0">
                <a:latin typeface="Arial"/>
                <a:cs typeface="Arial"/>
              </a:rPr>
              <a:t> </a:t>
            </a:r>
            <a:r>
              <a:rPr dirty="0">
                <a:latin typeface="Arial"/>
                <a:cs typeface="Arial"/>
              </a:rPr>
              <a:t>of</a:t>
            </a:r>
            <a:r>
              <a:rPr spc="-25" dirty="0">
                <a:latin typeface="Arial"/>
                <a:cs typeface="Arial"/>
              </a:rPr>
              <a:t> </a:t>
            </a:r>
            <a:r>
              <a:rPr dirty="0">
                <a:latin typeface="Arial"/>
                <a:cs typeface="Arial"/>
              </a:rPr>
              <a:t>these</a:t>
            </a:r>
            <a:r>
              <a:rPr spc="-25" dirty="0">
                <a:latin typeface="Arial"/>
                <a:cs typeface="Arial"/>
              </a:rPr>
              <a:t> </a:t>
            </a:r>
            <a:r>
              <a:rPr dirty="0">
                <a:latin typeface="Arial"/>
                <a:cs typeface="Arial"/>
              </a:rPr>
              <a:t>initiated</a:t>
            </a:r>
            <a:r>
              <a:rPr spc="-20" dirty="0">
                <a:latin typeface="Arial"/>
                <a:cs typeface="Arial"/>
              </a:rPr>
              <a:t> </a:t>
            </a:r>
            <a:r>
              <a:rPr dirty="0">
                <a:latin typeface="Arial"/>
                <a:cs typeface="Arial"/>
              </a:rPr>
              <a:t>cells–</a:t>
            </a:r>
            <a:r>
              <a:rPr spc="-25" dirty="0">
                <a:latin typeface="Arial"/>
                <a:cs typeface="Arial"/>
              </a:rPr>
              <a:t> </a:t>
            </a:r>
            <a:r>
              <a:rPr dirty="0">
                <a:latin typeface="Arial"/>
                <a:cs typeface="Arial"/>
              </a:rPr>
              <a:t>driven</a:t>
            </a:r>
            <a:r>
              <a:rPr spc="-25" dirty="0">
                <a:latin typeface="Arial"/>
                <a:cs typeface="Arial"/>
              </a:rPr>
              <a:t> </a:t>
            </a:r>
            <a:r>
              <a:rPr dirty="0">
                <a:latin typeface="Arial"/>
                <a:cs typeface="Arial"/>
              </a:rPr>
              <a:t>by</a:t>
            </a:r>
            <a:r>
              <a:rPr spc="-25" dirty="0">
                <a:latin typeface="Arial"/>
                <a:cs typeface="Arial"/>
              </a:rPr>
              <a:t> </a:t>
            </a:r>
            <a:r>
              <a:rPr dirty="0">
                <a:solidFill>
                  <a:schemeClr val="accent2">
                    <a:lumMod val="40000"/>
                    <a:lumOff val="60000"/>
                  </a:schemeClr>
                </a:solidFill>
                <a:latin typeface="Arial"/>
                <a:cs typeface="Arial"/>
              </a:rPr>
              <a:t>factors</a:t>
            </a:r>
            <a:r>
              <a:rPr spc="-20" dirty="0">
                <a:solidFill>
                  <a:schemeClr val="accent2">
                    <a:lumMod val="40000"/>
                    <a:lumOff val="60000"/>
                  </a:schemeClr>
                </a:solidFill>
                <a:latin typeface="Arial"/>
                <a:cs typeface="Arial"/>
              </a:rPr>
              <a:t> </a:t>
            </a:r>
            <a:r>
              <a:rPr dirty="0">
                <a:solidFill>
                  <a:schemeClr val="accent2">
                    <a:lumMod val="40000"/>
                    <a:lumOff val="60000"/>
                  </a:schemeClr>
                </a:solidFill>
                <a:latin typeface="Arial"/>
                <a:cs typeface="Arial"/>
              </a:rPr>
              <a:t>that</a:t>
            </a:r>
            <a:r>
              <a:rPr spc="-25" dirty="0">
                <a:solidFill>
                  <a:schemeClr val="accent2">
                    <a:lumMod val="40000"/>
                    <a:lumOff val="60000"/>
                  </a:schemeClr>
                </a:solidFill>
                <a:latin typeface="Arial"/>
                <a:cs typeface="Arial"/>
              </a:rPr>
              <a:t> </a:t>
            </a:r>
            <a:r>
              <a:rPr dirty="0">
                <a:solidFill>
                  <a:schemeClr val="accent2">
                    <a:lumMod val="40000"/>
                    <a:lumOff val="60000"/>
                  </a:schemeClr>
                </a:solidFill>
                <a:latin typeface="Arial"/>
                <a:cs typeface="Arial"/>
              </a:rPr>
              <a:t>increase</a:t>
            </a:r>
            <a:r>
              <a:rPr spc="-25" dirty="0">
                <a:solidFill>
                  <a:schemeClr val="accent2">
                    <a:lumMod val="40000"/>
                    <a:lumOff val="60000"/>
                  </a:schemeClr>
                </a:solidFill>
                <a:latin typeface="Arial"/>
                <a:cs typeface="Arial"/>
              </a:rPr>
              <a:t> </a:t>
            </a:r>
            <a:r>
              <a:rPr dirty="0">
                <a:solidFill>
                  <a:schemeClr val="accent2">
                    <a:lumMod val="40000"/>
                    <a:lumOff val="60000"/>
                  </a:schemeClr>
                </a:solidFill>
                <a:latin typeface="Arial"/>
                <a:cs typeface="Arial"/>
              </a:rPr>
              <a:t>cell</a:t>
            </a:r>
            <a:r>
              <a:rPr spc="-20" dirty="0">
                <a:solidFill>
                  <a:schemeClr val="accent2">
                    <a:lumMod val="40000"/>
                    <a:lumOff val="60000"/>
                  </a:schemeClr>
                </a:solidFill>
                <a:latin typeface="Arial"/>
                <a:cs typeface="Arial"/>
              </a:rPr>
              <a:t> </a:t>
            </a:r>
            <a:r>
              <a:rPr spc="-10" dirty="0">
                <a:solidFill>
                  <a:schemeClr val="accent2">
                    <a:lumMod val="40000"/>
                    <a:lumOff val="60000"/>
                  </a:schemeClr>
                </a:solidFill>
                <a:latin typeface="Arial"/>
                <a:cs typeface="Arial"/>
              </a:rPr>
              <a:t>proliferation</a:t>
            </a:r>
            <a:r>
              <a:rPr spc="-25" dirty="0">
                <a:solidFill>
                  <a:schemeClr val="accent2">
                    <a:lumMod val="40000"/>
                    <a:lumOff val="60000"/>
                  </a:schemeClr>
                </a:solidFill>
                <a:latin typeface="Arial"/>
                <a:cs typeface="Arial"/>
              </a:rPr>
              <a:t> </a:t>
            </a:r>
            <a:r>
              <a:rPr dirty="0">
                <a:latin typeface="Arial"/>
                <a:cs typeface="Arial"/>
              </a:rPr>
              <a:t>&amp;</a:t>
            </a:r>
            <a:r>
              <a:rPr spc="-25" dirty="0">
                <a:latin typeface="Arial"/>
                <a:cs typeface="Arial"/>
              </a:rPr>
              <a:t> </a:t>
            </a:r>
            <a:r>
              <a:rPr dirty="0">
                <a:solidFill>
                  <a:schemeClr val="accent2"/>
                </a:solidFill>
                <a:latin typeface="Arial"/>
                <a:cs typeface="Arial"/>
              </a:rPr>
              <a:t>inhibit</a:t>
            </a:r>
            <a:r>
              <a:rPr spc="-25" dirty="0">
                <a:solidFill>
                  <a:schemeClr val="accent2"/>
                </a:solidFill>
                <a:latin typeface="Arial"/>
                <a:cs typeface="Arial"/>
              </a:rPr>
              <a:t> </a:t>
            </a:r>
            <a:r>
              <a:rPr spc="-10" dirty="0">
                <a:solidFill>
                  <a:schemeClr val="accent2"/>
                </a:solidFill>
                <a:latin typeface="Arial"/>
                <a:cs typeface="Arial"/>
              </a:rPr>
              <a:t>apoptosis</a:t>
            </a:r>
            <a:r>
              <a:rPr lang="en-US" spc="-10" dirty="0">
                <a:solidFill>
                  <a:schemeClr val="accent2"/>
                </a:solidFill>
                <a:latin typeface="Arial"/>
                <a:cs typeface="Arial"/>
              </a:rPr>
              <a:t>. </a:t>
            </a:r>
          </a:p>
          <a:p>
            <a:pPr marL="467995">
              <a:spcBef>
                <a:spcPts val="125"/>
              </a:spcBef>
              <a:tabLst>
                <a:tab pos="1153795" algn="l"/>
              </a:tabLst>
            </a:pPr>
            <a:r>
              <a:rPr lang="en-US" spc="-10" dirty="0">
                <a:latin typeface="Arial"/>
                <a:cs typeface="Arial"/>
              </a:rPr>
              <a:t>Cancer cell surroundings influence cancer development &amp; progression (e.g. </a:t>
            </a:r>
            <a:r>
              <a:rPr lang="en-US" spc="-10" dirty="0">
                <a:solidFill>
                  <a:schemeClr val="accent2">
                    <a:lumMod val="40000"/>
                    <a:lumOff val="60000"/>
                  </a:schemeClr>
                </a:solidFill>
                <a:latin typeface="Arial"/>
                <a:cs typeface="Arial"/>
              </a:rPr>
              <a:t>tumor  microenvironment)</a:t>
            </a:r>
            <a:endParaRPr lang="en-US" dirty="0">
              <a:solidFill>
                <a:schemeClr val="accent2">
                  <a:lumMod val="40000"/>
                  <a:lumOff val="60000"/>
                </a:schemeClr>
              </a:solidFill>
              <a:latin typeface="Arial"/>
              <a:cs typeface="Arial"/>
            </a:endParaRPr>
          </a:p>
          <a:p>
            <a:pPr marL="467995">
              <a:spcBef>
                <a:spcPts val="125"/>
              </a:spcBef>
              <a:tabLst>
                <a:tab pos="1153795" algn="l"/>
              </a:tabLst>
            </a:pPr>
            <a:r>
              <a:rPr lang="en-US" b="1" spc="-10" dirty="0">
                <a:solidFill>
                  <a:prstClr val="white"/>
                </a:solidFill>
                <a:latin typeface="Arial"/>
                <a:cs typeface="Arial"/>
              </a:rPr>
              <a:t>3. Progression and malignancy</a:t>
            </a:r>
            <a:endParaRPr lang="en-US" dirty="0">
              <a:solidFill>
                <a:prstClr val="white"/>
              </a:solidFill>
              <a:latin typeface="Arial"/>
              <a:cs typeface="Arial"/>
            </a:endParaRPr>
          </a:p>
          <a:p>
            <a:pPr marL="467995">
              <a:spcBef>
                <a:spcPts val="125"/>
              </a:spcBef>
              <a:tabLst>
                <a:tab pos="1153795" algn="l"/>
              </a:tabLst>
            </a:pPr>
            <a:endParaRPr dirty="0">
              <a:solidFill>
                <a:schemeClr val="accent2">
                  <a:lumMod val="40000"/>
                  <a:lumOff val="60000"/>
                </a:schemeClr>
              </a:solidFill>
              <a:latin typeface="Arial"/>
              <a:cs typeface="Arial"/>
            </a:endParaRPr>
          </a:p>
        </p:txBody>
      </p:sp>
      <p:pic>
        <p:nvPicPr>
          <p:cNvPr id="4" name="Picture 3"/>
          <p:cNvPicPr>
            <a:picLocks noChangeAspect="1"/>
          </p:cNvPicPr>
          <p:nvPr/>
        </p:nvPicPr>
        <p:blipFill>
          <a:blip r:embed="rId2"/>
          <a:stretch>
            <a:fillRect/>
          </a:stretch>
        </p:blipFill>
        <p:spPr>
          <a:xfrm>
            <a:off x="3952591" y="2617195"/>
            <a:ext cx="6602343" cy="2296394"/>
          </a:xfrm>
          <a:prstGeom prst="rect">
            <a:avLst/>
          </a:prstGeom>
        </p:spPr>
      </p:pic>
    </p:spTree>
    <p:extLst>
      <p:ext uri="{BB962C8B-B14F-4D97-AF65-F5344CB8AC3E}">
        <p14:creationId xmlns:p14="http://schemas.microsoft.com/office/powerpoint/2010/main" val="4154932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08710" y="452718"/>
            <a:ext cx="7055380" cy="1147482"/>
          </a:xfrm>
        </p:spPr>
        <p:txBody>
          <a:bodyPr/>
          <a:lstStyle/>
          <a:p>
            <a:r>
              <a:rPr lang="en-US" b="1" dirty="0" smtClean="0">
                <a:solidFill>
                  <a:schemeClr val="tx1">
                    <a:lumMod val="95000"/>
                  </a:schemeClr>
                </a:solidFill>
              </a:rPr>
              <a:t>Multi-steps ….</a:t>
            </a:r>
            <a:endParaRPr lang="en-US" b="1" dirty="0">
              <a:solidFill>
                <a:schemeClr val="tx1">
                  <a:lumMod val="95000"/>
                </a:schemeClr>
              </a:solidFill>
            </a:endParaRPr>
          </a:p>
        </p:txBody>
      </p:sp>
      <p:sp>
        <p:nvSpPr>
          <p:cNvPr id="3" name="Content Placeholder 2"/>
          <p:cNvSpPr>
            <a:spLocks noGrp="1"/>
          </p:cNvSpPr>
          <p:nvPr>
            <p:ph idx="1"/>
          </p:nvPr>
        </p:nvSpPr>
        <p:spPr>
          <a:xfrm>
            <a:off x="1754370" y="1295400"/>
            <a:ext cx="8913631" cy="1981200"/>
          </a:xfrm>
        </p:spPr>
        <p:txBody>
          <a:bodyPr/>
          <a:lstStyle/>
          <a:p>
            <a:pPr marL="925830" lvl="1" indent="0" defTabSz="914400">
              <a:spcBef>
                <a:spcPts val="114"/>
              </a:spcBef>
              <a:buClrTx/>
              <a:buSzTx/>
              <a:buNone/>
              <a:tabLst>
                <a:tab pos="1153795" algn="l"/>
              </a:tabLst>
            </a:pPr>
            <a:endParaRPr lang="en-US" sz="2000" dirty="0">
              <a:solidFill>
                <a:prstClr val="white"/>
              </a:solidFill>
              <a:latin typeface="Arial"/>
              <a:cs typeface="Arial"/>
            </a:endParaRPr>
          </a:p>
          <a:p>
            <a:pPr marL="469265" indent="0" defTabSz="914400">
              <a:spcBef>
                <a:spcPts val="125"/>
              </a:spcBef>
              <a:buClrTx/>
              <a:buSzTx/>
              <a:buNone/>
              <a:tabLst>
                <a:tab pos="695325" algn="l"/>
              </a:tabLst>
            </a:pPr>
            <a:r>
              <a:rPr lang="en-US" b="1" spc="-10" dirty="0">
                <a:solidFill>
                  <a:prstClr val="white"/>
                </a:solidFill>
                <a:latin typeface="Arial"/>
                <a:cs typeface="Arial"/>
              </a:rPr>
              <a:t>3. Progression and malignancy</a:t>
            </a:r>
            <a:endParaRPr lang="en-US" dirty="0">
              <a:solidFill>
                <a:prstClr val="white"/>
              </a:solidFill>
              <a:latin typeface="Arial"/>
              <a:ea typeface="+mn-ea"/>
              <a:cs typeface="Arial"/>
            </a:endParaRPr>
          </a:p>
          <a:p>
            <a:pPr marL="1153795" lvl="1" indent="-227965" defTabSz="914400">
              <a:spcBef>
                <a:spcPts val="120"/>
              </a:spcBef>
              <a:buClrTx/>
              <a:buSzTx/>
              <a:buFontTx/>
              <a:buChar char="■"/>
              <a:tabLst>
                <a:tab pos="1153795" algn="l"/>
              </a:tabLst>
            </a:pPr>
            <a:r>
              <a:rPr lang="en-US" sz="2000" dirty="0">
                <a:solidFill>
                  <a:prstClr val="white"/>
                </a:solidFill>
                <a:latin typeface="Arial"/>
                <a:cs typeface="Arial"/>
              </a:rPr>
              <a:t>Further</a:t>
            </a:r>
            <a:r>
              <a:rPr lang="en-US" sz="2000" spc="-40" dirty="0">
                <a:solidFill>
                  <a:prstClr val="white"/>
                </a:solidFill>
                <a:latin typeface="Arial"/>
                <a:cs typeface="Arial"/>
              </a:rPr>
              <a:t> </a:t>
            </a:r>
            <a:r>
              <a:rPr lang="en-US" sz="2000" dirty="0">
                <a:solidFill>
                  <a:prstClr val="white"/>
                </a:solidFill>
                <a:latin typeface="Arial"/>
                <a:cs typeface="Arial"/>
              </a:rPr>
              <a:t>genetic</a:t>
            </a:r>
            <a:r>
              <a:rPr lang="en-US" sz="2000" spc="-35" dirty="0">
                <a:solidFill>
                  <a:prstClr val="white"/>
                </a:solidFill>
                <a:latin typeface="Arial"/>
                <a:cs typeface="Arial"/>
              </a:rPr>
              <a:t> </a:t>
            </a:r>
            <a:r>
              <a:rPr lang="en-US" sz="2000" dirty="0">
                <a:solidFill>
                  <a:prstClr val="white"/>
                </a:solidFill>
                <a:latin typeface="Arial"/>
                <a:cs typeface="Arial"/>
              </a:rPr>
              <a:t>and cellular</a:t>
            </a:r>
            <a:r>
              <a:rPr lang="en-US" sz="2000" spc="-35" dirty="0">
                <a:solidFill>
                  <a:prstClr val="white"/>
                </a:solidFill>
                <a:latin typeface="Arial"/>
                <a:cs typeface="Arial"/>
              </a:rPr>
              <a:t> </a:t>
            </a:r>
            <a:r>
              <a:rPr lang="en-US" sz="2000" dirty="0">
                <a:solidFill>
                  <a:prstClr val="white"/>
                </a:solidFill>
                <a:latin typeface="Arial"/>
                <a:cs typeface="Arial"/>
              </a:rPr>
              <a:t>changes associated</a:t>
            </a:r>
            <a:r>
              <a:rPr lang="en-US" sz="2000" spc="-35" dirty="0">
                <a:solidFill>
                  <a:prstClr val="white"/>
                </a:solidFill>
                <a:latin typeface="Arial"/>
                <a:cs typeface="Arial"/>
              </a:rPr>
              <a:t> </a:t>
            </a:r>
            <a:r>
              <a:rPr lang="en-US" sz="2000" dirty="0">
                <a:solidFill>
                  <a:prstClr val="white"/>
                </a:solidFill>
                <a:latin typeface="Arial"/>
                <a:cs typeface="Arial"/>
              </a:rPr>
              <a:t>w/</a:t>
            </a:r>
            <a:r>
              <a:rPr lang="en-US" sz="2000" spc="-35" dirty="0">
                <a:solidFill>
                  <a:prstClr val="white"/>
                </a:solidFill>
                <a:latin typeface="Arial"/>
                <a:cs typeface="Arial"/>
              </a:rPr>
              <a:t> </a:t>
            </a:r>
            <a:r>
              <a:rPr lang="en-US" sz="2000" dirty="0">
                <a:solidFill>
                  <a:prstClr val="white"/>
                </a:solidFill>
                <a:latin typeface="Arial"/>
                <a:cs typeface="Arial"/>
              </a:rPr>
              <a:t>acquisition</a:t>
            </a:r>
            <a:r>
              <a:rPr lang="en-US" sz="2000" spc="-35" dirty="0">
                <a:solidFill>
                  <a:prstClr val="white"/>
                </a:solidFill>
                <a:latin typeface="Arial"/>
                <a:cs typeface="Arial"/>
              </a:rPr>
              <a:t> </a:t>
            </a:r>
            <a:r>
              <a:rPr lang="en-US" sz="2000" dirty="0">
                <a:solidFill>
                  <a:prstClr val="white"/>
                </a:solidFill>
                <a:latin typeface="Arial"/>
                <a:cs typeface="Arial"/>
              </a:rPr>
              <a:t>of</a:t>
            </a:r>
            <a:r>
              <a:rPr lang="en-US" sz="2000" spc="-35" dirty="0">
                <a:solidFill>
                  <a:prstClr val="white"/>
                </a:solidFill>
                <a:latin typeface="Arial"/>
                <a:cs typeface="Arial"/>
              </a:rPr>
              <a:t> </a:t>
            </a:r>
            <a:r>
              <a:rPr lang="en-US" sz="2000" dirty="0">
                <a:solidFill>
                  <a:prstClr val="white"/>
                </a:solidFill>
                <a:latin typeface="Arial"/>
                <a:cs typeface="Arial"/>
              </a:rPr>
              <a:t>invasive</a:t>
            </a:r>
            <a:r>
              <a:rPr lang="en-US" sz="2000" spc="-35" dirty="0">
                <a:solidFill>
                  <a:prstClr val="white"/>
                </a:solidFill>
                <a:latin typeface="Arial"/>
                <a:cs typeface="Arial"/>
              </a:rPr>
              <a:t> </a:t>
            </a:r>
            <a:r>
              <a:rPr lang="en-US" sz="2000" dirty="0">
                <a:solidFill>
                  <a:prstClr val="white"/>
                </a:solidFill>
                <a:latin typeface="Arial"/>
                <a:cs typeface="Arial"/>
              </a:rPr>
              <a:t>&amp;</a:t>
            </a:r>
            <a:r>
              <a:rPr lang="en-US" sz="2000" spc="-40" dirty="0">
                <a:solidFill>
                  <a:prstClr val="white"/>
                </a:solidFill>
                <a:latin typeface="Arial"/>
                <a:cs typeface="Arial"/>
              </a:rPr>
              <a:t> </a:t>
            </a:r>
            <a:r>
              <a:rPr lang="en-US" sz="2000" dirty="0">
                <a:solidFill>
                  <a:prstClr val="white"/>
                </a:solidFill>
                <a:latin typeface="Arial"/>
                <a:cs typeface="Arial"/>
              </a:rPr>
              <a:t>metastatic</a:t>
            </a:r>
            <a:r>
              <a:rPr lang="en-US" sz="2000" spc="-35" dirty="0">
                <a:solidFill>
                  <a:prstClr val="white"/>
                </a:solidFill>
                <a:latin typeface="Arial"/>
                <a:cs typeface="Arial"/>
              </a:rPr>
              <a:t> </a:t>
            </a:r>
            <a:r>
              <a:rPr lang="en-US" sz="2000" spc="-10" dirty="0">
                <a:solidFill>
                  <a:prstClr val="white"/>
                </a:solidFill>
                <a:latin typeface="Arial"/>
                <a:cs typeface="Arial"/>
              </a:rPr>
              <a:t>potential. </a:t>
            </a:r>
          </a:p>
          <a:p>
            <a:pPr marL="1553853" lvl="2" indent="-227965" defTabSz="914400">
              <a:spcBef>
                <a:spcPts val="120"/>
              </a:spcBef>
              <a:buClrTx/>
              <a:buSzTx/>
              <a:buFontTx/>
              <a:buChar char="■"/>
              <a:tabLst>
                <a:tab pos="1153795" algn="l"/>
              </a:tabLst>
            </a:pPr>
            <a:r>
              <a:rPr lang="en-US" sz="1800" spc="-10" dirty="0">
                <a:solidFill>
                  <a:prstClr val="white"/>
                </a:solidFill>
                <a:latin typeface="Arial"/>
                <a:cs typeface="Arial"/>
              </a:rPr>
              <a:t>Metastatic disease (most advanced stage) accounts for &gt;90% of deaths</a:t>
            </a:r>
          </a:p>
          <a:p>
            <a:endParaRPr lang="en-US" dirty="0"/>
          </a:p>
        </p:txBody>
      </p:sp>
      <p:pic>
        <p:nvPicPr>
          <p:cNvPr id="5" name="Picture 4"/>
          <p:cNvPicPr>
            <a:picLocks noChangeAspect="1"/>
          </p:cNvPicPr>
          <p:nvPr/>
        </p:nvPicPr>
        <p:blipFill>
          <a:blip r:embed="rId2"/>
          <a:stretch>
            <a:fillRect/>
          </a:stretch>
        </p:blipFill>
        <p:spPr>
          <a:xfrm>
            <a:off x="2910013" y="3124200"/>
            <a:ext cx="7478671" cy="2601194"/>
          </a:xfrm>
          <a:prstGeom prst="rect">
            <a:avLst/>
          </a:prstGeom>
        </p:spPr>
      </p:pic>
    </p:spTree>
    <p:extLst>
      <p:ext uri="{BB962C8B-B14F-4D97-AF65-F5344CB8AC3E}">
        <p14:creationId xmlns:p14="http://schemas.microsoft.com/office/powerpoint/2010/main" val="4279818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354080"/>
            <a:ext cx="8991600" cy="879809"/>
          </a:xfrm>
        </p:spPr>
        <p:txBody>
          <a:bodyPr/>
          <a:lstStyle/>
          <a:p>
            <a:r>
              <a:rPr lang="en-US" sz="3200" dirty="0">
                <a:solidFill>
                  <a:schemeClr val="tx1"/>
                </a:solidFill>
              </a:rPr>
              <a:t>Tumorigenesis : </a:t>
            </a:r>
            <a:r>
              <a:rPr lang="en-US" sz="4000" dirty="0">
                <a:solidFill>
                  <a:schemeClr val="tx1"/>
                </a:solidFill>
              </a:rPr>
              <a:t>multi-step</a:t>
            </a:r>
            <a:r>
              <a:rPr lang="en-US" sz="3200" dirty="0">
                <a:solidFill>
                  <a:schemeClr val="tx1"/>
                </a:solidFill>
              </a:rPr>
              <a:t> process</a:t>
            </a:r>
          </a:p>
        </p:txBody>
      </p:sp>
      <p:sp>
        <p:nvSpPr>
          <p:cNvPr id="3" name="Content Placeholder 2"/>
          <p:cNvSpPr>
            <a:spLocks noGrp="1"/>
          </p:cNvSpPr>
          <p:nvPr>
            <p:ph idx="1"/>
          </p:nvPr>
        </p:nvSpPr>
        <p:spPr>
          <a:xfrm>
            <a:off x="319488" y="122725"/>
            <a:ext cx="4086919" cy="5634771"/>
          </a:xfrm>
        </p:spPr>
        <p:txBody>
          <a:bodyPr>
            <a:noAutofit/>
          </a:bodyPr>
          <a:lstStyle/>
          <a:p>
            <a:r>
              <a:rPr lang="en-US" dirty="0" smtClean="0"/>
              <a:t>Primary tumor </a:t>
            </a:r>
            <a:r>
              <a:rPr lang="en-US" dirty="0"/>
              <a:t>forms through an initiation </a:t>
            </a:r>
            <a:r>
              <a:rPr lang="en-US" dirty="0" smtClean="0"/>
              <a:t>event</a:t>
            </a:r>
          </a:p>
          <a:p>
            <a:endParaRPr lang="en-US" dirty="0"/>
          </a:p>
          <a:p>
            <a:r>
              <a:rPr lang="en-US" dirty="0"/>
              <a:t>After a certain size, </a:t>
            </a:r>
            <a:r>
              <a:rPr lang="en-US" dirty="0" smtClean="0"/>
              <a:t>tumor </a:t>
            </a:r>
            <a:r>
              <a:rPr lang="en-US" dirty="0"/>
              <a:t>can’t go further in current environment → </a:t>
            </a:r>
            <a:endParaRPr lang="en-US" dirty="0" smtClean="0"/>
          </a:p>
          <a:p>
            <a:pPr marL="0" indent="0">
              <a:buNone/>
            </a:pPr>
            <a:r>
              <a:rPr lang="en-US" b="1" dirty="0">
                <a:solidFill>
                  <a:schemeClr val="accent3">
                    <a:lumMod val="40000"/>
                    <a:lumOff val="60000"/>
                  </a:schemeClr>
                </a:solidFill>
              </a:rPr>
              <a:t>C</a:t>
            </a:r>
            <a:r>
              <a:rPr lang="en-US" b="1" dirty="0" smtClean="0">
                <a:solidFill>
                  <a:schemeClr val="accent3">
                    <a:lumMod val="40000"/>
                    <a:lumOff val="60000"/>
                  </a:schemeClr>
                </a:solidFill>
              </a:rPr>
              <a:t>enter </a:t>
            </a:r>
            <a:r>
              <a:rPr lang="en-US" dirty="0"/>
              <a:t>of cancer cell </a:t>
            </a:r>
            <a:r>
              <a:rPr lang="en-US" b="1" dirty="0">
                <a:solidFill>
                  <a:schemeClr val="accent3">
                    <a:lumMod val="40000"/>
                    <a:lumOff val="60000"/>
                  </a:schemeClr>
                </a:solidFill>
              </a:rPr>
              <a:t>becomes hypoxic (O2 deficient</a:t>
            </a:r>
            <a:r>
              <a:rPr lang="en-US" dirty="0"/>
              <a:t>) → </a:t>
            </a:r>
            <a:endParaRPr lang="en-US" dirty="0" smtClean="0"/>
          </a:p>
          <a:p>
            <a:pPr marL="0" indent="0">
              <a:buNone/>
            </a:pPr>
            <a:r>
              <a:rPr lang="en-US" dirty="0" smtClean="0"/>
              <a:t>Triggers </a:t>
            </a:r>
            <a:r>
              <a:rPr lang="en-US" dirty="0"/>
              <a:t>cancer cells to secrete factors that </a:t>
            </a:r>
            <a:r>
              <a:rPr lang="en-US" b="1" dirty="0">
                <a:solidFill>
                  <a:schemeClr val="accent3">
                    <a:lumMod val="40000"/>
                    <a:lumOff val="60000"/>
                  </a:schemeClr>
                </a:solidFill>
              </a:rPr>
              <a:t>act on </a:t>
            </a:r>
            <a:r>
              <a:rPr lang="en-US" b="1" dirty="0" smtClean="0">
                <a:solidFill>
                  <a:schemeClr val="accent3">
                    <a:lumMod val="40000"/>
                    <a:lumOff val="60000"/>
                  </a:schemeClr>
                </a:solidFill>
              </a:rPr>
              <a:t>neighboring </a:t>
            </a:r>
            <a:r>
              <a:rPr lang="en-US" b="1" dirty="0">
                <a:solidFill>
                  <a:schemeClr val="accent3">
                    <a:lumMod val="40000"/>
                    <a:lumOff val="60000"/>
                  </a:schemeClr>
                </a:solidFill>
              </a:rPr>
              <a:t>endothelial cells &amp; promote angiogenesis </a:t>
            </a:r>
            <a:r>
              <a:rPr lang="en-US" dirty="0"/>
              <a:t>(formation of new blood vessels from pre-existing ones)	→ </a:t>
            </a:r>
            <a:endParaRPr lang="en-US" dirty="0" smtClean="0"/>
          </a:p>
          <a:p>
            <a:pPr marL="0" indent="0">
              <a:buNone/>
            </a:pPr>
            <a:r>
              <a:rPr lang="en-US" dirty="0" smtClean="0"/>
              <a:t>Series </a:t>
            </a:r>
            <a:r>
              <a:rPr lang="en-US" dirty="0"/>
              <a:t>of events which allow cancer cells to</a:t>
            </a:r>
            <a:r>
              <a:rPr lang="en-US" b="1" dirty="0"/>
              <a:t> </a:t>
            </a:r>
            <a:r>
              <a:rPr lang="en-US" b="1" dirty="0">
                <a:solidFill>
                  <a:schemeClr val="accent3">
                    <a:lumMod val="40000"/>
                    <a:lumOff val="60000"/>
                  </a:schemeClr>
                </a:solidFill>
              </a:rPr>
              <a:t>escape </a:t>
            </a:r>
            <a:r>
              <a:rPr lang="en-US" dirty="0"/>
              <a:t>this initial niche to </a:t>
            </a:r>
            <a:r>
              <a:rPr lang="en-US" dirty="0" smtClean="0">
                <a:solidFill>
                  <a:schemeClr val="accent3">
                    <a:lumMod val="40000"/>
                    <a:lumOff val="60000"/>
                  </a:schemeClr>
                </a:solidFill>
              </a:rPr>
              <a:t> </a:t>
            </a:r>
            <a:r>
              <a:rPr lang="en-US" b="1" dirty="0">
                <a:solidFill>
                  <a:schemeClr val="accent3">
                    <a:lumMod val="40000"/>
                    <a:lumOff val="60000"/>
                  </a:schemeClr>
                </a:solidFill>
              </a:rPr>
              <a:t>invade </a:t>
            </a:r>
            <a:r>
              <a:rPr lang="en-US" b="1" dirty="0" smtClean="0">
                <a:solidFill>
                  <a:schemeClr val="accent3">
                    <a:lumMod val="40000"/>
                    <a:lumOff val="60000"/>
                  </a:schemeClr>
                </a:solidFill>
              </a:rPr>
              <a:t>bloodstream                  </a:t>
            </a:r>
          </a:p>
          <a:p>
            <a:pPr marL="0" indent="0">
              <a:buNone/>
            </a:pPr>
            <a:r>
              <a:rPr lang="en-US" dirty="0" smtClean="0">
                <a:solidFill>
                  <a:schemeClr val="accent3">
                    <a:lumMod val="40000"/>
                    <a:lumOff val="60000"/>
                  </a:schemeClr>
                </a:solidFill>
              </a:rPr>
              <a:t> (Invasion and metastasis)</a:t>
            </a:r>
            <a:endParaRPr lang="en-US" dirty="0">
              <a:solidFill>
                <a:schemeClr val="accent3">
                  <a:lumMod val="40000"/>
                  <a:lumOff val="60000"/>
                </a:schemeClr>
              </a:solidFill>
            </a:endParaRPr>
          </a:p>
          <a:p>
            <a:endParaRPr lang="en-US" dirty="0"/>
          </a:p>
        </p:txBody>
      </p:sp>
      <p:sp>
        <p:nvSpPr>
          <p:cNvPr id="5" name="Rectangle 4"/>
          <p:cNvSpPr/>
          <p:nvPr/>
        </p:nvSpPr>
        <p:spPr>
          <a:xfrm>
            <a:off x="8001001" y="6324600"/>
            <a:ext cx="2130711" cy="369332"/>
          </a:xfrm>
          <a:prstGeom prst="rect">
            <a:avLst/>
          </a:prstGeom>
        </p:spPr>
        <p:txBody>
          <a:bodyPr wrap="none">
            <a:spAutoFit/>
          </a:bodyPr>
          <a:lstStyle/>
          <a:p>
            <a:r>
              <a:rPr lang="en-US" dirty="0"/>
              <a:t>Diagram </a:t>
            </a:r>
            <a:r>
              <a:rPr lang="en-US" dirty="0" err="1"/>
              <a:t>contd</a:t>
            </a:r>
            <a:r>
              <a:rPr lang="en-US" dirty="0"/>
              <a:t>…</a:t>
            </a:r>
          </a:p>
        </p:txBody>
      </p:sp>
      <p:grpSp>
        <p:nvGrpSpPr>
          <p:cNvPr id="8" name="Group 7"/>
          <p:cNvGrpSpPr/>
          <p:nvPr/>
        </p:nvGrpSpPr>
        <p:grpSpPr>
          <a:xfrm>
            <a:off x="4406407" y="1178805"/>
            <a:ext cx="6662501" cy="4357954"/>
            <a:chOff x="3505199" y="1890446"/>
            <a:chExt cx="5615609" cy="4357954"/>
          </a:xfrm>
        </p:grpSpPr>
        <p:pic>
          <p:nvPicPr>
            <p:cNvPr id="4" name="Picture 3"/>
            <p:cNvPicPr>
              <a:picLocks noChangeAspect="1"/>
            </p:cNvPicPr>
            <p:nvPr/>
          </p:nvPicPr>
          <p:blipFill>
            <a:blip r:embed="rId2"/>
            <a:stretch>
              <a:fillRect/>
            </a:stretch>
          </p:blipFill>
          <p:spPr>
            <a:xfrm>
              <a:off x="3505199" y="1890446"/>
              <a:ext cx="5615609" cy="4357954"/>
            </a:xfrm>
            <a:prstGeom prst="rect">
              <a:avLst/>
            </a:prstGeom>
          </p:spPr>
        </p:pic>
        <p:sp>
          <p:nvSpPr>
            <p:cNvPr id="6" name="Rounded Rectangle 5"/>
            <p:cNvSpPr/>
            <p:nvPr/>
          </p:nvSpPr>
          <p:spPr>
            <a:xfrm>
              <a:off x="3657600" y="4114800"/>
              <a:ext cx="4191000" cy="990600"/>
            </a:xfrm>
            <a:prstGeom prst="roundRect">
              <a:avLst/>
            </a:prstGeom>
            <a:ln>
              <a:solidFill>
                <a:schemeClr val="accent1">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Metastasis: cells break away and start a new tumor at another site</a:t>
              </a:r>
            </a:p>
          </p:txBody>
        </p:sp>
      </p:grpSp>
      <p:sp>
        <p:nvSpPr>
          <p:cNvPr id="9" name="Rounded Rectangle 8"/>
          <p:cNvSpPr/>
          <p:nvPr/>
        </p:nvSpPr>
        <p:spPr>
          <a:xfrm>
            <a:off x="7010400" y="1890446"/>
            <a:ext cx="838200" cy="1669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9753600" y="1890446"/>
            <a:ext cx="838200" cy="3193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9654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47866" y="452719"/>
            <a:ext cx="8934075" cy="6200731"/>
          </a:xfrm>
          <a:prstGeom prst="rect">
            <a:avLst/>
          </a:prstGeom>
        </p:spPr>
      </p:pic>
    </p:spTree>
    <p:extLst>
      <p:ext uri="{BB962C8B-B14F-4D97-AF65-F5344CB8AC3E}">
        <p14:creationId xmlns:p14="http://schemas.microsoft.com/office/powerpoint/2010/main" val="4145680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1413" y="778255"/>
            <a:ext cx="10055225" cy="1859483"/>
          </a:xfrm>
          <a:prstGeom prst="rect">
            <a:avLst/>
          </a:prstGeom>
        </p:spPr>
        <p:txBody>
          <a:bodyPr vert="horz" wrap="square" lIns="0" tIns="12700" rIns="0" bIns="0" rtlCol="0">
            <a:spAutoFit/>
          </a:bodyPr>
          <a:lstStyle/>
          <a:p>
            <a:pPr marL="12700" marR="5080">
              <a:lnSpc>
                <a:spcPct val="100000"/>
              </a:lnSpc>
              <a:spcBef>
                <a:spcPts val="100"/>
              </a:spcBef>
            </a:pPr>
            <a:r>
              <a:rPr lang="en-US" sz="2400" b="1" dirty="0" smtClean="0">
                <a:solidFill>
                  <a:schemeClr val="accent2">
                    <a:lumMod val="20000"/>
                    <a:lumOff val="80000"/>
                  </a:schemeClr>
                </a:solidFill>
                <a:latin typeface="Times New Roman"/>
                <a:cs typeface="Times New Roman"/>
              </a:rPr>
              <a:t>THE WARBURG EFFECT</a:t>
            </a:r>
            <a:r>
              <a:rPr lang="en-US" sz="2400" b="0" dirty="0" smtClean="0">
                <a:solidFill>
                  <a:schemeClr val="accent2">
                    <a:lumMod val="20000"/>
                    <a:lumOff val="80000"/>
                  </a:schemeClr>
                </a:solidFill>
                <a:latin typeface="Times New Roman"/>
                <a:cs typeface="Times New Roman"/>
              </a:rPr>
              <a:t/>
            </a:r>
            <a:br>
              <a:rPr lang="en-US" sz="2400" b="0" dirty="0" smtClean="0">
                <a:solidFill>
                  <a:schemeClr val="accent2">
                    <a:lumMod val="20000"/>
                    <a:lumOff val="80000"/>
                  </a:schemeClr>
                </a:solidFill>
                <a:latin typeface="Times New Roman"/>
                <a:cs typeface="Times New Roman"/>
              </a:rPr>
            </a:br>
            <a:r>
              <a:rPr sz="2400" b="0" dirty="0" smtClean="0">
                <a:solidFill>
                  <a:schemeClr val="accent2">
                    <a:lumMod val="20000"/>
                    <a:lumOff val="80000"/>
                  </a:schemeClr>
                </a:solidFill>
                <a:latin typeface="Times New Roman"/>
                <a:cs typeface="Times New Roman"/>
              </a:rPr>
              <a:t>In</a:t>
            </a:r>
            <a:r>
              <a:rPr sz="2400" b="0" spc="-10" dirty="0" smtClean="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tumors</a:t>
            </a:r>
            <a:r>
              <a:rPr sz="2400" b="0" spc="-1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and</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other</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proliferating</a:t>
            </a:r>
            <a:r>
              <a:rPr sz="2400" b="0" spc="-4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or</a:t>
            </a:r>
            <a:r>
              <a:rPr sz="2400" b="0" spc="-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developing</a:t>
            </a:r>
            <a:r>
              <a:rPr sz="2400" b="0" spc="-3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cells,</a:t>
            </a:r>
            <a:r>
              <a:rPr sz="2400" b="0" spc="-2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the</a:t>
            </a:r>
            <a:r>
              <a:rPr sz="2400" b="0" spc="-3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rate</a:t>
            </a:r>
            <a:r>
              <a:rPr sz="2400" b="0" spc="-3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of</a:t>
            </a:r>
            <a:r>
              <a:rPr sz="2400" b="0" spc="-1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glucose</a:t>
            </a:r>
            <a:r>
              <a:rPr sz="2400" b="0" spc="-25" dirty="0">
                <a:solidFill>
                  <a:schemeClr val="accent2">
                    <a:lumMod val="20000"/>
                    <a:lumOff val="80000"/>
                  </a:schemeClr>
                </a:solidFill>
                <a:latin typeface="Times New Roman"/>
                <a:cs typeface="Times New Roman"/>
              </a:rPr>
              <a:t> </a:t>
            </a:r>
            <a:r>
              <a:rPr sz="2400" b="0" spc="-10" dirty="0">
                <a:solidFill>
                  <a:schemeClr val="accent2">
                    <a:lumMod val="20000"/>
                    <a:lumOff val="80000"/>
                  </a:schemeClr>
                </a:solidFill>
                <a:latin typeface="Times New Roman"/>
                <a:cs typeface="Times New Roman"/>
              </a:rPr>
              <a:t>uptake </a:t>
            </a:r>
            <a:r>
              <a:rPr sz="2400" b="0" dirty="0">
                <a:solidFill>
                  <a:schemeClr val="accent2">
                    <a:lumMod val="20000"/>
                    <a:lumOff val="80000"/>
                  </a:schemeClr>
                </a:solidFill>
                <a:latin typeface="Times New Roman"/>
                <a:cs typeface="Times New Roman"/>
              </a:rPr>
              <a:t>dramatically</a:t>
            </a:r>
            <a:r>
              <a:rPr sz="2400" b="0" spc="-6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increases</a:t>
            </a:r>
            <a:r>
              <a:rPr sz="2400" b="0" spc="-4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and</a:t>
            </a:r>
            <a:r>
              <a:rPr sz="2400" b="0" spc="-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lactate</a:t>
            </a:r>
            <a:r>
              <a:rPr sz="2400" b="0" spc="-4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is</a:t>
            </a:r>
            <a:r>
              <a:rPr sz="2400" b="0" spc="-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produced,</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even</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in</a:t>
            </a:r>
            <a:r>
              <a:rPr sz="2400" b="0" spc="-1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the</a:t>
            </a:r>
            <a:r>
              <a:rPr sz="2400" b="0" spc="-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presence</a:t>
            </a:r>
            <a:r>
              <a:rPr sz="2400" b="0" spc="-2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of</a:t>
            </a:r>
            <a:r>
              <a:rPr sz="2400" b="0" spc="-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oxygen </a:t>
            </a:r>
            <a:r>
              <a:rPr sz="2400" b="0" spc="-25" dirty="0">
                <a:solidFill>
                  <a:schemeClr val="accent2">
                    <a:lumMod val="20000"/>
                    <a:lumOff val="80000"/>
                  </a:schemeClr>
                </a:solidFill>
                <a:latin typeface="Times New Roman"/>
                <a:cs typeface="Times New Roman"/>
              </a:rPr>
              <a:t>and </a:t>
            </a:r>
            <a:r>
              <a:rPr sz="2400" b="0" dirty="0">
                <a:solidFill>
                  <a:schemeClr val="accent2">
                    <a:lumMod val="20000"/>
                    <a:lumOff val="80000"/>
                  </a:schemeClr>
                </a:solidFill>
                <a:latin typeface="Times New Roman"/>
                <a:cs typeface="Times New Roman"/>
              </a:rPr>
              <a:t>fully</a:t>
            </a:r>
            <a:r>
              <a:rPr sz="2400" b="0" spc="-2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functioning</a:t>
            </a:r>
            <a:r>
              <a:rPr sz="2400" b="0" spc="-5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mitochondria.</a:t>
            </a:r>
            <a:r>
              <a:rPr sz="2400" b="0" spc="-9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This</a:t>
            </a:r>
            <a:r>
              <a:rPr sz="2400" b="0" spc="-4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process,</a:t>
            </a:r>
            <a:r>
              <a:rPr sz="2400" b="0" spc="-2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known</a:t>
            </a:r>
            <a:r>
              <a:rPr sz="2400" b="0" spc="-2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as</a:t>
            </a:r>
            <a:r>
              <a:rPr sz="2400" b="0" spc="-2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the</a:t>
            </a:r>
            <a:r>
              <a:rPr sz="2400" b="0" spc="-40" dirty="0">
                <a:solidFill>
                  <a:schemeClr val="accent2">
                    <a:lumMod val="20000"/>
                    <a:lumOff val="80000"/>
                  </a:schemeClr>
                </a:solidFill>
                <a:latin typeface="Times New Roman"/>
                <a:cs typeface="Times New Roman"/>
              </a:rPr>
              <a:t> </a:t>
            </a:r>
            <a:r>
              <a:rPr sz="2400" b="0" spc="-20" dirty="0">
                <a:solidFill>
                  <a:schemeClr val="accent2">
                    <a:lumMod val="20000"/>
                    <a:lumOff val="80000"/>
                  </a:schemeClr>
                </a:solidFill>
                <a:latin typeface="Times New Roman"/>
                <a:cs typeface="Times New Roman"/>
              </a:rPr>
              <a:t>“Warburg </a:t>
            </a:r>
            <a:r>
              <a:rPr sz="2400" b="0" spc="-10" dirty="0">
                <a:solidFill>
                  <a:schemeClr val="accent2">
                    <a:lumMod val="20000"/>
                    <a:lumOff val="80000"/>
                  </a:schemeClr>
                </a:solidFill>
                <a:latin typeface="Times New Roman"/>
                <a:cs typeface="Times New Roman"/>
              </a:rPr>
              <a:t>Effect”after </a:t>
            </a:r>
            <a:r>
              <a:rPr sz="2400" b="0" dirty="0">
                <a:solidFill>
                  <a:schemeClr val="accent2">
                    <a:lumMod val="20000"/>
                    <a:lumOff val="80000"/>
                  </a:schemeClr>
                </a:solidFill>
                <a:latin typeface="Times New Roman"/>
                <a:cs typeface="Times New Roman"/>
              </a:rPr>
              <a:t>Otto</a:t>
            </a:r>
            <a:r>
              <a:rPr sz="2400" b="0" spc="-65" dirty="0">
                <a:solidFill>
                  <a:schemeClr val="accent2">
                    <a:lumMod val="20000"/>
                    <a:lumOff val="80000"/>
                  </a:schemeClr>
                </a:solidFill>
                <a:latin typeface="Times New Roman"/>
                <a:cs typeface="Times New Roman"/>
              </a:rPr>
              <a:t> </a:t>
            </a:r>
            <a:r>
              <a:rPr sz="2400" b="0" spc="-30" dirty="0">
                <a:solidFill>
                  <a:schemeClr val="accent2">
                    <a:lumMod val="20000"/>
                    <a:lumOff val="80000"/>
                  </a:schemeClr>
                </a:solidFill>
                <a:latin typeface="Times New Roman"/>
                <a:cs typeface="Times New Roman"/>
              </a:rPr>
              <a:t>Warburg</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who</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first</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observed</a:t>
            </a:r>
            <a:r>
              <a:rPr sz="2400" b="0" spc="-20"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it</a:t>
            </a:r>
            <a:r>
              <a:rPr sz="2400" b="0" spc="-3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almost</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100</a:t>
            </a:r>
            <a:r>
              <a:rPr sz="2400" b="0" spc="-15" dirty="0">
                <a:solidFill>
                  <a:schemeClr val="accent2">
                    <a:lumMod val="20000"/>
                    <a:lumOff val="80000"/>
                  </a:schemeClr>
                </a:solidFill>
                <a:latin typeface="Times New Roman"/>
                <a:cs typeface="Times New Roman"/>
              </a:rPr>
              <a:t> </a:t>
            </a:r>
            <a:r>
              <a:rPr sz="2400" b="0" dirty="0">
                <a:solidFill>
                  <a:schemeClr val="accent2">
                    <a:lumMod val="20000"/>
                    <a:lumOff val="80000"/>
                  </a:schemeClr>
                </a:solidFill>
                <a:latin typeface="Times New Roman"/>
                <a:cs typeface="Times New Roman"/>
              </a:rPr>
              <a:t>years</a:t>
            </a:r>
            <a:r>
              <a:rPr sz="2400" b="0" spc="-30" dirty="0">
                <a:solidFill>
                  <a:schemeClr val="accent2">
                    <a:lumMod val="20000"/>
                    <a:lumOff val="80000"/>
                  </a:schemeClr>
                </a:solidFill>
                <a:latin typeface="Times New Roman"/>
                <a:cs typeface="Times New Roman"/>
              </a:rPr>
              <a:t> </a:t>
            </a:r>
            <a:r>
              <a:rPr sz="2400" b="0" spc="-20" dirty="0">
                <a:solidFill>
                  <a:schemeClr val="accent2">
                    <a:lumMod val="20000"/>
                    <a:lumOff val="80000"/>
                  </a:schemeClr>
                </a:solidFill>
                <a:latin typeface="Times New Roman"/>
                <a:cs typeface="Times New Roman"/>
              </a:rPr>
              <a:t>ago.</a:t>
            </a:r>
            <a:endParaRPr sz="2400" dirty="0">
              <a:solidFill>
                <a:schemeClr val="accent2">
                  <a:lumMod val="20000"/>
                  <a:lumOff val="80000"/>
                </a:schemeClr>
              </a:solidFill>
              <a:latin typeface="Times New Roman"/>
              <a:cs typeface="Times New Roman"/>
            </a:endParaRPr>
          </a:p>
        </p:txBody>
      </p:sp>
      <p:sp>
        <p:nvSpPr>
          <p:cNvPr id="3" name="object 3"/>
          <p:cNvSpPr txBox="1">
            <a:spLocks noGrp="1"/>
          </p:cNvSpPr>
          <p:nvPr>
            <p:ph type="sldNum" sz="quarter" idx="4294967295"/>
          </p:nvPr>
        </p:nvSpPr>
        <p:spPr>
          <a:xfrm>
            <a:off x="0" y="0"/>
            <a:ext cx="0" cy="166649"/>
          </a:xfrm>
          <a:prstGeom prst="rect">
            <a:avLst/>
          </a:prstGeom>
        </p:spPr>
        <p:txBody>
          <a:bodyPr vert="horz" wrap="square" lIns="0" tIns="0" rIns="0" bIns="0" rtlCol="0">
            <a:spAutoFit/>
          </a:bodyPr>
          <a:lstStyle/>
          <a:p>
            <a:pPr marL="12700">
              <a:lnSpc>
                <a:spcPts val="1240"/>
              </a:lnSpc>
            </a:pPr>
            <a:fld id="{81D60167-4931-47E6-BA6A-407CBD079E47}" type="slidenum">
              <a:rPr spc="-25" dirty="0">
                <a:solidFill>
                  <a:schemeClr val="accent2">
                    <a:lumMod val="20000"/>
                    <a:lumOff val="80000"/>
                  </a:schemeClr>
                </a:solidFill>
              </a:rPr>
              <a:t>9</a:t>
            </a:fld>
            <a:endParaRPr spc="-25" dirty="0">
              <a:solidFill>
                <a:schemeClr val="accent2">
                  <a:lumMod val="20000"/>
                  <a:lumOff val="80000"/>
                </a:schemeClr>
              </a:solidFill>
            </a:endParaRPr>
          </a:p>
        </p:txBody>
      </p:sp>
    </p:spTree>
    <p:extLst>
      <p:ext uri="{BB962C8B-B14F-4D97-AF65-F5344CB8AC3E}">
        <p14:creationId xmlns:p14="http://schemas.microsoft.com/office/powerpoint/2010/main" val="5287415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315</TotalTime>
  <Words>487</Words>
  <Application>Microsoft Office PowerPoint</Application>
  <PresentationFormat>Widescreen</PresentationFormat>
  <Paragraphs>118</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Adobe Garamond Pro</vt:lpstr>
      <vt:lpstr>Arial</vt:lpstr>
      <vt:lpstr>Century Gothic</vt:lpstr>
      <vt:lpstr>Open Sans</vt:lpstr>
      <vt:lpstr>Poppins</vt:lpstr>
      <vt:lpstr>Times New Roman</vt:lpstr>
      <vt:lpstr>Wingdings 3</vt:lpstr>
      <vt:lpstr>Ion Boardroom</vt:lpstr>
      <vt:lpstr>Tumor Development and Progression</vt:lpstr>
      <vt:lpstr>PowerPoint Presentation</vt:lpstr>
      <vt:lpstr>Genetic factors</vt:lpstr>
      <vt:lpstr>APC gene  and CRC</vt:lpstr>
      <vt:lpstr>Multiple steps in cancer</vt:lpstr>
      <vt:lpstr>Multi-steps ….</vt:lpstr>
      <vt:lpstr>Tumorigenesis : multi-step process</vt:lpstr>
      <vt:lpstr>PowerPoint Presentation</vt:lpstr>
      <vt:lpstr>THE WARBURG EFFECT In tumors and other proliferating or developing cells, the rate of glucose uptake dramatically increases and lactate is produced, even in the presence of oxygen and fully functioning mitochondria. This process, known as the “Warburg Effect”after Otto Warburg who first observed it almost 100 years ago.</vt:lpstr>
      <vt:lpstr>PowerPoint Presentation</vt:lpstr>
      <vt:lpstr>Is this phenomenon cancer specific?</vt:lpstr>
      <vt:lpstr>Features of Warburg Effect</vt:lpstr>
      <vt:lpstr>Stages</vt:lpstr>
      <vt:lpstr>PowerPoint Presentation</vt:lpstr>
      <vt:lpstr>Stages</vt:lpstr>
      <vt:lpstr>PowerPoint Presentation</vt:lpstr>
      <vt:lpstr>PowerPoint Presentation</vt:lpstr>
      <vt:lpstr>PowerPoint Presentation</vt:lpstr>
      <vt:lpstr>PowerPoint Presentation</vt:lpstr>
      <vt:lpstr>PowerPoint Presentation</vt:lpstr>
      <vt:lpstr>PowerPoint Presentation</vt:lpstr>
      <vt:lpstr>CRC Immunohistochemistry-  examine beta- catenin protein </vt:lpstr>
      <vt:lpstr>Dataset images (open-source Kaggle platform)  Recall</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Niharika Nath</dc:creator>
  <cp:lastModifiedBy>Niharika Nath</cp:lastModifiedBy>
  <cp:revision>17</cp:revision>
  <dcterms:created xsi:type="dcterms:W3CDTF">2025-10-25T11:22:33Z</dcterms:created>
  <dcterms:modified xsi:type="dcterms:W3CDTF">2025-10-28T03:54:09Z</dcterms:modified>
</cp:coreProperties>
</file>