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34"/>
  </p:notesMasterIdLst>
  <p:sldIdLst>
    <p:sldId id="256" r:id="rId5"/>
    <p:sldId id="257" r:id="rId6"/>
    <p:sldId id="281" r:id="rId7"/>
    <p:sldId id="282" r:id="rId8"/>
    <p:sldId id="283" r:id="rId9"/>
    <p:sldId id="284" r:id="rId10"/>
    <p:sldId id="285" r:id="rId11"/>
    <p:sldId id="287" r:id="rId12"/>
    <p:sldId id="258" r:id="rId13"/>
    <p:sldId id="288" r:id="rId14"/>
    <p:sldId id="275" r:id="rId15"/>
    <p:sldId id="277" r:id="rId16"/>
    <p:sldId id="278" r:id="rId17"/>
    <p:sldId id="279" r:id="rId18"/>
    <p:sldId id="259" r:id="rId19"/>
    <p:sldId id="260" r:id="rId20"/>
    <p:sldId id="261" r:id="rId21"/>
    <p:sldId id="262" r:id="rId22"/>
    <p:sldId id="264" r:id="rId23"/>
    <p:sldId id="265" r:id="rId24"/>
    <p:sldId id="266" r:id="rId25"/>
    <p:sldId id="267" r:id="rId26"/>
    <p:sldId id="271" r:id="rId27"/>
    <p:sldId id="268" r:id="rId28"/>
    <p:sldId id="269" r:id="rId29"/>
    <p:sldId id="270" r:id="rId30"/>
    <p:sldId id="272" r:id="rId31"/>
    <p:sldId id="280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216" autoAdjust="0"/>
  </p:normalViewPr>
  <p:slideViewPr>
    <p:cSldViewPr snapToGrid="0">
      <p:cViewPr>
        <p:scale>
          <a:sx n="26" d="100"/>
          <a:sy n="26" d="100"/>
        </p:scale>
        <p:origin x="2238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46D16-E1C4-4CD3-9BF0-08A86AE6ADC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6C049-F5F5-4FB3-8DF6-6763AA98A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2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Speaker notes: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modalities reveal spatial drug distribution and heterogeneity that 2D assays miss.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compatibility with fluorescent reporters and small-molecule tracers to quantify penetration and cell viability over time.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High-content 3D datasets are ideal for downstream AI analysis and biomarker discovery.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6C049-F5F5-4FB3-8DF6-6763AA98A6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1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how AI reduces manual burden and increases reproducibility across large 3D datasets.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Emphasize cross-validation with orthogonal assays (viability, molecular readouts) to avoid overfitting.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 building diverse training sets from multiple models (PDX, organoids) to improve generalizability.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6C049-F5F5-4FB3-8DF6-6763AA98A6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19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Stress sensitivity of liquid biopsy for signaling when to image, reducing unnecessary scans.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examples: MRD detection post-surgery, early metastasis localization, or tracking oligo-progressive disease.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challenges: spatial resolution limits, need for tumor-specific assays and validated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thresholds.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6C049-F5F5-4FB3-8DF6-6763AA98A6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5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69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C81A00-60BB-2549-A3F1-B282A889EB87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9620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45103-AF16-8C4B-89EA-1425A861200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6276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F7242D-913E-AB48-853A-911A7E0CB6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402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91E04-AC65-BE4F-B579-FE987AE689B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4039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12AC75-B58A-FB4A-B136-19B79C5A029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5253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7E586D-0664-E342-B5F3-41586A9D77C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392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2C7557-3B20-CE48-922B-AE397827942D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3111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F5D1B9-BAEE-4B45-A97C-868191E3CD8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1147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4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C5819E-875A-204F-9F14-99A3226AF4A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89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72F978-08EF-1147-93CD-7D716607A30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29487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E62725-BA96-F14C-BDEF-75A3DA8E078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1665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E160FA-3616-7A45-8308-6C03E2CD6CA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94936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EF2DC-D468-4159-8DB4-A1926CFD516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787736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217033-3B2E-4061-B6B1-4A292592B1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71288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3E9B3-95A2-47C8-A9C1-A141A5E48C2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4392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CB34D1-7726-4E59-A10A-473D7FD90A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71073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1DFAB7-4FC5-4105-A686-DB942B0F2A9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0557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8916A3-A1F4-42F1-9DBC-DDFF658CCB4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3592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84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9C1736-62D8-436E-BA8F-4D36D6F1576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4277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A4ED7D-88C2-4766-BFF3-8E3D17FC1A8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3070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C60A91-A4BA-4A97-88C6-D96D2EBFFF7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40778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D6D54-43EE-4F15-903B-2B73ECE24DC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8892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983F1E-DED4-4984-9957-2B07253E9E3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0429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941E78-654E-4BE4-AA63-45D76DE4F66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34750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2EF2DC-D468-4159-8DB4-A1926CFD51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30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217033-3B2E-4061-B6B1-4A292592B1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967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73E9B3-95A2-47C8-A9C1-A141A5E48C2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51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CB34D1-7726-4E59-A10A-473D7FD90A6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51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73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DFAB7-4FC5-4105-A686-DB942B0F2A9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98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8916A3-A1F4-42F1-9DBC-DDFF658CCB4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80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9C1736-62D8-436E-BA8F-4D36D6F1576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852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A4ED7D-88C2-4766-BFF3-8E3D17FC1A8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54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C60A91-A4BA-4A97-88C6-D96D2EBFFF7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951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7D6D54-43EE-4F15-903B-2B73ECE24D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71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83F1E-DED4-4984-9957-2B07253E9E3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26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941E78-654E-4BE4-AA63-45D76DE4F66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6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52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64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3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9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5000">
              <a:schemeClr val="accent6">
                <a:lumMod val="60000"/>
                <a:lumOff val="40000"/>
              </a:schemeClr>
            </a:gs>
            <a:gs pos="100000">
              <a:schemeClr val="accent5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B6E37-BA73-4179-A3AF-1EB015FB5A4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A10E2-F3D4-430C-BB2A-530B723BA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7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91BB9C-E65F-6749-8B25-A53CFD85CDD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40806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C3B41D-8AE1-4D1C-A869-FB3C9380F6D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9928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C3B41D-8AE1-4D1C-A869-FB3C9380F6D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7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95" y="1587585"/>
            <a:ext cx="5570916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Recent trends in cancer studies and opportunities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211" y="0"/>
            <a:ext cx="655378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5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634" y="352983"/>
            <a:ext cx="8322266" cy="582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74" y="282282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b="1" u="sng" dirty="0" smtClean="0">
                <a:solidFill>
                  <a:srgbClr val="0033CC"/>
                </a:solidFill>
              </a:rPr>
              <a:t>Opportunities</a:t>
            </a:r>
            <a:r>
              <a:rPr lang="en-US" sz="3600" b="1" dirty="0" smtClean="0">
                <a:solidFill>
                  <a:srgbClr val="0033CC"/>
                </a:solidFill>
              </a:rPr>
              <a:t>: </a:t>
            </a:r>
            <a:r>
              <a:rPr lang="en-US" sz="3600" b="1" dirty="0" smtClean="0"/>
              <a:t>High-resolution 3D imaging for organoids and PDX models</a:t>
            </a:r>
            <a:br>
              <a:rPr lang="en-US" sz="3600" b="1" dirty="0" smtClean="0"/>
            </a:b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80" y="1171074"/>
            <a:ext cx="6545178" cy="56869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Can apply light-sheet, multiphoton, and expansion microscopy to capture tumor architecture and cell–cell interactions. 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Figure: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Click</a:t>
            </a:r>
            <a:r>
              <a:rPr lang="en-US" dirty="0" smtClean="0">
                <a:solidFill>
                  <a:schemeClr val="accent2"/>
                </a:solidFill>
              </a:rPr>
              <a:t>- </a:t>
            </a:r>
            <a:r>
              <a:rPr lang="en-US" sz="1900" dirty="0" err="1" smtClean="0"/>
              <a:t>Diosdi</a:t>
            </a:r>
            <a:r>
              <a:rPr lang="en-US" sz="1900" dirty="0"/>
              <a:t>, A., </a:t>
            </a:r>
            <a:r>
              <a:rPr lang="en-US" sz="1900" dirty="0" err="1"/>
              <a:t>Piccinini</a:t>
            </a:r>
            <a:r>
              <a:rPr lang="en-US" sz="1900" dirty="0"/>
              <a:t>, F., </a:t>
            </a:r>
            <a:r>
              <a:rPr lang="en-US" sz="1900" dirty="0" err="1"/>
              <a:t>Boroczky</a:t>
            </a:r>
            <a:r>
              <a:rPr lang="en-US" sz="1900" dirty="0"/>
              <a:t>, T. et al. Single-cell light-sheet fluorescence 3D images of </a:t>
            </a:r>
            <a:r>
              <a:rPr lang="en-US" sz="1900" dirty="0" err="1"/>
              <a:t>tumour</a:t>
            </a:r>
            <a:r>
              <a:rPr lang="en-US" sz="1900" dirty="0"/>
              <a:t>-stroma spheroid </a:t>
            </a:r>
            <a:r>
              <a:rPr lang="en-US" sz="1900" dirty="0" err="1"/>
              <a:t>multicultures</a:t>
            </a:r>
            <a:r>
              <a:rPr lang="en-US" sz="1900" dirty="0"/>
              <a:t>. </a:t>
            </a:r>
            <a:r>
              <a:rPr lang="en-US" sz="1900" dirty="0" err="1"/>
              <a:t>Sci</a:t>
            </a:r>
            <a:r>
              <a:rPr lang="en-US" sz="1900" dirty="0"/>
              <a:t> Data 12, 492 (2025).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689558" y="1027906"/>
            <a:ext cx="5830804" cy="5482381"/>
            <a:chOff x="144379" y="166687"/>
            <a:chExt cx="6524625" cy="65246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379" y="166687"/>
              <a:ext cx="6524625" cy="65246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73005" y="5994707"/>
              <a:ext cx="6095999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Light-sheet 3D rendering of an organoid with labeled tumor and stromal compartments.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33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solidFill>
                  <a:srgbClr val="0033CC"/>
                </a:solidFill>
              </a:rPr>
              <a:t>Opportunities </a:t>
            </a:r>
            <a:r>
              <a:rPr lang="en-US" b="1" u="sng" dirty="0" err="1" smtClean="0">
                <a:solidFill>
                  <a:srgbClr val="0033CC"/>
                </a:solidFill>
              </a:rPr>
              <a:t>Contd</a:t>
            </a:r>
            <a:r>
              <a:rPr lang="en-US" b="1" dirty="0" smtClean="0">
                <a:solidFill>
                  <a:srgbClr val="0033CC"/>
                </a:solidFill>
              </a:rPr>
              <a:t>: </a:t>
            </a:r>
            <a:r>
              <a:rPr lang="en-US" b="1" dirty="0"/>
              <a:t>High-resolution 3D imaging for organoids and PDX models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7515" y="1690688"/>
            <a:ext cx="11454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Can </a:t>
            </a:r>
            <a:r>
              <a:rPr lang="en-US" sz="2400" dirty="0" smtClean="0"/>
              <a:t>Perform volumetric imaging by Time-lapse multiphoton of drug penetration and distribution in organoids/PDX ex vivo.                                    These figures are NOT drug tracer but the technique can be used. 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21368" y="2891016"/>
            <a:ext cx="11149263" cy="3889931"/>
            <a:chOff x="0" y="2733674"/>
            <a:chExt cx="11149263" cy="4124326"/>
          </a:xfrm>
        </p:grpSpPr>
        <p:sp>
          <p:nvSpPr>
            <p:cNvPr id="7" name="Rectangle 6"/>
            <p:cNvSpPr/>
            <p:nvPr/>
          </p:nvSpPr>
          <p:spPr>
            <a:xfrm>
              <a:off x="8896472" y="3000970"/>
              <a:ext cx="2252791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Arrival </a:t>
              </a:r>
              <a:r>
                <a:rPr lang="en-US" dirty="0"/>
                <a:t>of individual or clustered circulating tumor cells in </a:t>
              </a:r>
              <a:r>
                <a:rPr lang="en-US" b="1" dirty="0"/>
                <a:t>lung vessels pr</a:t>
              </a:r>
              <a:r>
                <a:rPr lang="en-US" dirty="0"/>
                <a:t>ior to metastatic colonization. Images depict a time series of cells moving along the same vessel.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33674"/>
              <a:ext cx="8595873" cy="4124326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9280357" y="5688449"/>
            <a:ext cx="23902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Multiphoton fluorescence microscopy for in vivo imaging</a:t>
            </a:r>
          </a:p>
          <a:p>
            <a:r>
              <a:rPr lang="en-US" sz="1400" dirty="0" smtClean="0"/>
              <a:t>Xu, Chris et al.</a:t>
            </a:r>
          </a:p>
          <a:p>
            <a:r>
              <a:rPr lang="en-US" sz="1400" dirty="0" smtClean="0"/>
              <a:t>Cell, Volume 187, Issue 17, 4458 – 4487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721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33CC"/>
                </a:solidFill>
              </a:rPr>
              <a:t>Opportunities</a:t>
            </a:r>
            <a:r>
              <a:rPr lang="en-US" b="1" dirty="0">
                <a:solidFill>
                  <a:srgbClr val="0033CC"/>
                </a:solidFill>
              </a:rPr>
              <a:t>: </a:t>
            </a:r>
            <a:r>
              <a:rPr lang="en-US" dirty="0" err="1" smtClean="0"/>
              <a:t>Contd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96" y="1714416"/>
            <a:ext cx="6320588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Can enable longitudinal live imaging </a:t>
            </a:r>
            <a:r>
              <a:rPr lang="en-US" b="1" dirty="0" smtClean="0"/>
              <a:t>in microfluidic tumor-on-chip </a:t>
            </a:r>
            <a:r>
              <a:rPr lang="en-US" dirty="0" smtClean="0"/>
              <a:t>platforms for dynamic response assessment.</a:t>
            </a:r>
          </a:p>
          <a:p>
            <a:r>
              <a:rPr lang="en-US" dirty="0" smtClean="0"/>
              <a:t>A tumor-on-chip device is a microfluidic platform designed to mimic the tumor microenvironment for cancer research. It includes a chamber for a 3D tumor model, </a:t>
            </a:r>
            <a:r>
              <a:rPr lang="en-US" dirty="0" err="1" smtClean="0"/>
              <a:t>microchannels</a:t>
            </a:r>
            <a:r>
              <a:rPr lang="en-US" dirty="0" smtClean="0"/>
              <a:t> for media flow, and imaging access ports for real-time observation. </a:t>
            </a:r>
            <a:endParaRPr lang="en-US" dirty="0"/>
          </a:p>
          <a:p>
            <a:r>
              <a:rPr lang="en-US" dirty="0" smtClean="0"/>
              <a:t>Schematic of tumor-on-chip with imaging access ports.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1" y="593311"/>
            <a:ext cx="5796965" cy="52781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1388" y="58714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Tumor-on-a-chip platforms can be generally prepared by photolithography and 3D </a:t>
            </a:r>
            <a:r>
              <a:rPr lang="en-US" dirty="0" err="1" smtClean="0"/>
              <a:t>bioprinting</a:t>
            </a:r>
            <a:r>
              <a:rPr lang="en-US" dirty="0" smtClean="0"/>
              <a:t> and applied in cancer biology and anticancer therapy research.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22419" y="11820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Microsystems &amp; </a:t>
            </a:r>
            <a:r>
              <a:rPr lang="en-US" dirty="0" err="1" smtClean="0"/>
              <a:t>Nanoengineering</a:t>
            </a:r>
            <a:r>
              <a:rPr lang="en-US" dirty="0" smtClean="0"/>
              <a:t> volume 7, Article number: 50 (2021)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073" y="301819"/>
            <a:ext cx="6011778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0033CC"/>
                </a:solidFill>
              </a:rPr>
              <a:t>Opportunities </a:t>
            </a:r>
            <a:r>
              <a:rPr lang="en-US" b="1" u="sng" dirty="0" err="1" smtClean="0">
                <a:solidFill>
                  <a:srgbClr val="0033CC"/>
                </a:solidFill>
              </a:rPr>
              <a:t>Contd</a:t>
            </a:r>
            <a:r>
              <a:rPr lang="en-US" b="1" dirty="0" smtClean="0">
                <a:solidFill>
                  <a:srgbClr val="0033CC"/>
                </a:solidFill>
              </a:rPr>
              <a:t>: </a:t>
            </a:r>
            <a:r>
              <a:rPr lang="en-US" b="1" dirty="0" smtClean="0"/>
              <a:t>High-resolution 3D imaging for organoids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1842"/>
            <a:ext cx="5491664" cy="54916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5080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/>
              <a:t>Another example :</a:t>
            </a:r>
          </a:p>
          <a:p>
            <a:r>
              <a:rPr lang="en-US" sz="2400" dirty="0" smtClean="0"/>
              <a:t>live imaging possible in microfluidic tumor-on-chip platforms for dynamic response assessment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828547" y="301819"/>
            <a:ext cx="4491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Maulana</a:t>
            </a:r>
            <a:r>
              <a:rPr lang="en-US" dirty="0" smtClean="0"/>
              <a:t>, </a:t>
            </a:r>
            <a:r>
              <a:rPr lang="en-US" dirty="0" err="1" smtClean="0"/>
              <a:t>Tengku</a:t>
            </a:r>
            <a:r>
              <a:rPr lang="en-US" dirty="0" smtClean="0"/>
              <a:t> Ibrahim et al. 2024</a:t>
            </a:r>
          </a:p>
          <a:p>
            <a:r>
              <a:rPr lang="en-US" dirty="0" smtClean="0"/>
              <a:t>Cell Stem Cell, Volume 31, Issue 7, 989 - 1002.e9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9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: Integration of AI and Computational Tools in Preclinical Studies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169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AI applications in biomarker discovery, drug response prediction, and model selection, e.g., </a:t>
            </a:r>
            <a:r>
              <a:rPr lang="en-US" dirty="0" err="1" smtClean="0"/>
              <a:t>Prov-GigaPath</a:t>
            </a:r>
            <a:r>
              <a:rPr lang="en-US" dirty="0" smtClean="0"/>
              <a:t>, </a:t>
            </a:r>
            <a:r>
              <a:rPr lang="en-US" dirty="0" err="1" smtClean="0"/>
              <a:t>HistoPathXplorer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Machine learning aiding in analyzing </a:t>
            </a:r>
            <a:r>
              <a:rPr lang="en-US" dirty="0" err="1" smtClean="0"/>
              <a:t>multiomics</a:t>
            </a:r>
            <a:r>
              <a:rPr lang="en-US" dirty="0" smtClean="0"/>
              <a:t> data and optimizing experimental design.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2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Immunotherapy in Preclinical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8483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Development of immunotherapy strategies tested in sophisticated models for checkpoint inhibitors and combinations with modalities such as focused ultrasound 3 8.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Exploring the tumor immune microenvironment’s role in therapy response.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1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5: Challenges in Preclinical Research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cost, resource intensity, and ethics concerns with certain models like PDX 2. </a:t>
            </a:r>
          </a:p>
          <a:p>
            <a:endParaRPr lang="en-US" dirty="0" smtClean="0"/>
          </a:p>
          <a:p>
            <a:r>
              <a:rPr lang="en-US" dirty="0" smtClean="0"/>
              <a:t>Limited throughput compared to simpler models; difficulty in fully recapitulating tumor complexity 4 6. </a:t>
            </a:r>
          </a:p>
          <a:p>
            <a:r>
              <a:rPr lang="en-US" dirty="0" smtClean="0"/>
              <a:t>Need for better models for rare cancers and metastatic disease 4.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92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Overall Opportunities in Preclinical Research </a:t>
            </a:r>
            <a:br>
              <a:rPr lang="en-US" b="1" dirty="0" smtClean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libri (Body)"/>
              </a:rPr>
              <a:t>•Enhanced predictive power of humanized and organoid models could improve clinical trial success . </a:t>
            </a:r>
          </a:p>
          <a:p>
            <a:endParaRPr lang="en-US" sz="2400" dirty="0" smtClean="0">
              <a:latin typeface="Calibri (Body)"/>
            </a:endParaRPr>
          </a:p>
          <a:p>
            <a:endParaRPr lang="en-US" sz="2400" dirty="0" smtClean="0">
              <a:latin typeface="Calibri (Body)"/>
            </a:endParaRPr>
          </a:p>
          <a:p>
            <a:r>
              <a:rPr lang="en-US" sz="2400" dirty="0" smtClean="0">
                <a:latin typeface="Calibri (Body)"/>
              </a:rPr>
              <a:t> Also </a:t>
            </a:r>
            <a:r>
              <a:rPr lang="en-US" sz="2400" b="1" dirty="0" smtClean="0">
                <a:latin typeface="Calibri (Body)"/>
              </a:rPr>
              <a:t>Opportunities for  Rare Cancers and Personalized Models </a:t>
            </a:r>
          </a:p>
          <a:p>
            <a:pPr lvl="2"/>
            <a:r>
              <a:rPr lang="en-US" sz="2400" dirty="0" smtClean="0">
                <a:latin typeface="Calibri (Body)"/>
              </a:rPr>
              <a:t>New models enabling better research into rare malignancies and personalized therapies.</a:t>
            </a:r>
          </a:p>
          <a:p>
            <a:pPr lvl="2"/>
            <a:r>
              <a:rPr lang="en-US" sz="2400" dirty="0" smtClean="0">
                <a:latin typeface="Calibri (Body)"/>
              </a:rPr>
              <a:t>Use of </a:t>
            </a:r>
            <a:r>
              <a:rPr lang="en-US" sz="2400" dirty="0" err="1" smtClean="0">
                <a:latin typeface="Calibri (Body)"/>
              </a:rPr>
              <a:t>multiomics</a:t>
            </a:r>
            <a:r>
              <a:rPr lang="en-US" sz="2400" dirty="0" smtClean="0">
                <a:latin typeface="Calibri (Body)"/>
              </a:rPr>
              <a:t> and patient data to tailor preclinical drug testing.</a:t>
            </a:r>
          </a:p>
          <a:p>
            <a:pPr marL="0" indent="0">
              <a:buNone/>
            </a:pPr>
            <a:r>
              <a:rPr lang="en-US" sz="2400" dirty="0" smtClean="0">
                <a:latin typeface="Calibri (Body)"/>
              </a:rPr>
              <a:t> </a:t>
            </a:r>
          </a:p>
          <a:p>
            <a:pPr lvl="1"/>
            <a:endParaRPr lang="en-US" sz="2000" dirty="0" smtClean="0">
              <a:latin typeface="Calibri (Body)"/>
            </a:endParaRPr>
          </a:p>
          <a:p>
            <a:pPr marL="0" indent="0">
              <a:buNone/>
            </a:pPr>
            <a:endParaRPr lang="en-US" sz="24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161781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3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6" y="705853"/>
            <a:ext cx="11421978" cy="10556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 Overview 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Preclinical Cancer Research Trends 2025 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454" y="2066257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dirty="0" smtClean="0"/>
              <a:t>What are the </a:t>
            </a:r>
            <a:r>
              <a:rPr lang="en-US" sz="3300" dirty="0" smtClean="0"/>
              <a:t>recent trends in research phases, supporting scientific and clinical translation advances in cancer therapy </a:t>
            </a:r>
          </a:p>
          <a:p>
            <a:pPr lvl="1"/>
            <a:r>
              <a:rPr lang="en-US" sz="3000" dirty="0" smtClean="0"/>
              <a:t>Do these show us opportunities </a:t>
            </a:r>
            <a:r>
              <a:rPr lang="en-US" sz="3000" dirty="0" smtClean="0"/>
              <a:t>? </a:t>
            </a:r>
          </a:p>
          <a:p>
            <a:pPr lvl="1"/>
            <a:endParaRPr lang="en-US" dirty="0"/>
          </a:p>
          <a:p>
            <a:pPr lvl="1"/>
            <a:endParaRPr lang="en-US" sz="3000" dirty="0" smtClean="0"/>
          </a:p>
          <a:p>
            <a:r>
              <a:rPr lang="en-US" sz="3500" dirty="0" smtClean="0"/>
              <a:t>Emphasis on precision preclinical models:</a:t>
            </a:r>
          </a:p>
          <a:p>
            <a:pPr lvl="1"/>
            <a:r>
              <a:rPr lang="en-US" sz="3000" dirty="0" smtClean="0"/>
              <a:t>genetically engineered models </a:t>
            </a:r>
          </a:p>
          <a:p>
            <a:pPr lvl="1"/>
            <a:r>
              <a:rPr lang="en-US" sz="3000" dirty="0" smtClean="0"/>
              <a:t>patient-derived xenografts (PDX) models</a:t>
            </a:r>
          </a:p>
          <a:p>
            <a:pPr lvl="1"/>
            <a:r>
              <a:rPr lang="en-US" sz="3000" dirty="0" smtClean="0"/>
              <a:t>Organoids </a:t>
            </a:r>
          </a:p>
          <a:p>
            <a:pPr lvl="1"/>
            <a:endParaRPr lang="en-US" sz="3000" dirty="0"/>
          </a:p>
          <a:p>
            <a:pPr marL="457200" lvl="1" indent="0">
              <a:buNone/>
            </a:pPr>
            <a:endParaRPr lang="en-US" sz="3000" dirty="0" smtClean="0"/>
          </a:p>
          <a:p>
            <a:pPr lvl="1"/>
            <a:r>
              <a:rPr lang="en-US" sz="3000" dirty="0" smtClean="0"/>
              <a:t>Why? - to better mimic tumor biology and microenvironment  </a:t>
            </a:r>
          </a:p>
        </p:txBody>
      </p:sp>
    </p:spTree>
    <p:extLst>
      <p:ext uri="{BB962C8B-B14F-4D97-AF65-F5344CB8AC3E}">
        <p14:creationId xmlns:p14="http://schemas.microsoft.com/office/powerpoint/2010/main" val="10626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Recent Trends in Clinical Cancer Research 2025 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Growing use of precision medicine integrating genomics and biomarkers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Expansion of clinical trials with innovative designs and patient-centric approaches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Advances in Immunotherapy and Targeted Therapies 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FDA approvals accelerating for immunotherapies such as TILs, TCR-engineered therapies, and IL-15 agonists 3. </a:t>
            </a:r>
          </a:p>
          <a:p>
            <a:r>
              <a:rPr lang="en-US" dirty="0" smtClean="0"/>
              <a:t>Progress with antibody-drug conjugates (ADCs) focusing on target specificity and payload safety 1.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1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Role of AI in Clinical Trials and Treatment Monitoring 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63579"/>
            <a:ext cx="10936705" cy="505401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AI is improving trial design, recruitment, and analysis  </a:t>
            </a:r>
          </a:p>
          <a:p>
            <a:r>
              <a:rPr lang="en-US" sz="2400" dirty="0" smtClean="0"/>
              <a:t>For treatment </a:t>
            </a:r>
            <a:r>
              <a:rPr lang="en-US" sz="2400" dirty="0" err="1" smtClean="0"/>
              <a:t>decisisons</a:t>
            </a:r>
            <a:r>
              <a:rPr lang="en-US" sz="2400" dirty="0" smtClean="0"/>
              <a:t>, </a:t>
            </a:r>
            <a:r>
              <a:rPr lang="en-US" sz="2400" dirty="0" err="1" smtClean="0"/>
              <a:t>ctDNA</a:t>
            </a:r>
            <a:r>
              <a:rPr lang="en-US" sz="2400" dirty="0" smtClean="0"/>
              <a:t> emerging as a biomarker in early-phase trials to guide treatment decisions . </a:t>
            </a:r>
          </a:p>
          <a:p>
            <a:r>
              <a:rPr lang="en-US" sz="2400" dirty="0" smtClean="0"/>
              <a:t>Circulating tumor DNA (</a:t>
            </a:r>
            <a:r>
              <a:rPr lang="en-US" sz="2400" dirty="0" err="1" smtClean="0">
                <a:solidFill>
                  <a:srgbClr val="7030A0"/>
                </a:solidFill>
              </a:rPr>
              <a:t>ctDNA</a:t>
            </a:r>
            <a:r>
              <a:rPr lang="en-US" sz="2400" dirty="0" smtClean="0"/>
              <a:t>) : fragments of DNA that are released into the bloodstream from tumor cells. These fragments can be detected in a blood sample and provide valuable information about the presence, characteristics, and progression of cancer. 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052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Slide 11: Challenges in Clinical Cancer Research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Toxicities from some therapies (e.g., ADC payloads) and need for safer options 1. </a:t>
            </a:r>
          </a:p>
          <a:p>
            <a:r>
              <a:rPr lang="en-US" dirty="0" smtClean="0"/>
              <a:t>Issues in trial design, patient recruitment, and heterogeneity of treatment response.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92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Slide 12: Clinical Opportunities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Incorporation of </a:t>
            </a:r>
            <a:r>
              <a:rPr lang="en-US" dirty="0" err="1" smtClean="0"/>
              <a:t>ctDNA</a:t>
            </a:r>
            <a:r>
              <a:rPr lang="en-US" dirty="0" smtClean="0"/>
              <a:t> and spatial technologies to identify new predictive biomarkers and refine immunotherapy targets 1. </a:t>
            </a:r>
          </a:p>
          <a:p>
            <a:endParaRPr lang="en-US" dirty="0" smtClean="0"/>
          </a:p>
          <a:p>
            <a:r>
              <a:rPr lang="en-US" dirty="0" smtClean="0"/>
              <a:t>Moving therapies to earlier treatment stages to increase cure rates 1. </a:t>
            </a:r>
          </a:p>
          <a:p>
            <a:endParaRPr lang="en-US" dirty="0" smtClean="0"/>
          </a:p>
          <a:p>
            <a:r>
              <a:rPr lang="en-US" dirty="0" smtClean="0"/>
              <a:t>Expanding indications for novel drugs, including "</a:t>
            </a:r>
            <a:r>
              <a:rPr lang="en-US" dirty="0" err="1" smtClean="0"/>
              <a:t>undruggable</a:t>
            </a:r>
            <a:r>
              <a:rPr lang="en-US" dirty="0" smtClean="0"/>
              <a:t>" targets coming into reach 5 12.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60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Slide 13: Opportunities from Innovative Therapeutic Modalities </a:t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•	Development of cancer vaccines and combination therapies to overcome resistance and improve outcomes 1 16. </a:t>
            </a:r>
          </a:p>
          <a:p>
            <a:r>
              <a:rPr lang="en-US" dirty="0" smtClean="0"/>
              <a:t>•	Use of real-world data and advanced analytics to tailor treatment plans and support regulatory decisions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2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65125"/>
            <a:ext cx="10515600" cy="1325563"/>
          </a:xfrm>
        </p:spPr>
        <p:txBody>
          <a:bodyPr/>
          <a:lstStyle/>
          <a:p>
            <a:r>
              <a:rPr lang="en-US" b="1" dirty="0" smtClean="0"/>
              <a:t>Clinical Imaging opportunity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Liquid-biopsy–guided imaging for early detection &amp; monitoring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Liquid biopsy can be sensitive and reduce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unncessary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scans</a:t>
            </a:r>
          </a:p>
          <a:p>
            <a:r>
              <a:rPr lang="en-US" dirty="0" smtClean="0"/>
              <a:t>	Can use </a:t>
            </a:r>
            <a:r>
              <a:rPr lang="en-US" dirty="0" err="1" smtClean="0"/>
              <a:t>ctDNA</a:t>
            </a:r>
            <a:r>
              <a:rPr lang="en-US" dirty="0" smtClean="0"/>
              <a:t>/</a:t>
            </a:r>
            <a:r>
              <a:rPr lang="en-US" dirty="0" err="1" smtClean="0"/>
              <a:t>ctRNA</a:t>
            </a:r>
            <a:r>
              <a:rPr lang="en-US" dirty="0" smtClean="0"/>
              <a:t> signals to trigger targeted imaging (PET, MRI) for localization of minimal residual disease (MRD). </a:t>
            </a:r>
          </a:p>
          <a:p>
            <a:pPr lvl="1"/>
            <a:r>
              <a:rPr lang="en-US" dirty="0" smtClean="0"/>
              <a:t>PET </a:t>
            </a:r>
            <a:r>
              <a:rPr lang="en-US" dirty="0"/>
              <a:t>image </a:t>
            </a:r>
            <a:r>
              <a:rPr lang="en-US" dirty="0" smtClean="0"/>
              <a:t>should be confirmed </a:t>
            </a:r>
            <a:r>
              <a:rPr lang="en-US" dirty="0"/>
              <a:t>by </a:t>
            </a:r>
            <a:r>
              <a:rPr lang="en-US" dirty="0" err="1"/>
              <a:t>ctDNA</a:t>
            </a:r>
            <a:r>
              <a:rPr lang="en-US" dirty="0"/>
              <a:t>. </a:t>
            </a:r>
            <a:endParaRPr lang="en-US" dirty="0" smtClean="0"/>
          </a:p>
          <a:p>
            <a:pPr lvl="1"/>
            <a:r>
              <a:rPr lang="en-US" dirty="0" err="1" smtClean="0"/>
              <a:t>ctDNA</a:t>
            </a:r>
            <a:r>
              <a:rPr lang="en-US" dirty="0" smtClean="0"/>
              <a:t> </a:t>
            </a:r>
            <a:r>
              <a:rPr lang="en-US" dirty="0"/>
              <a:t>levels alongside imaging response </a:t>
            </a:r>
            <a:r>
              <a:rPr lang="en-US" dirty="0" smtClean="0"/>
              <a:t>metrics can be assessed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Combine serial liquid biopsies with temporal imaging to monitor early response or relapse. </a:t>
            </a:r>
          </a:p>
          <a:p>
            <a:r>
              <a:rPr lang="en-US" dirty="0" smtClean="0"/>
              <a:t>Inform image-guided interventions and adaptive therapy decisions.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483" y="1457782"/>
            <a:ext cx="4893845" cy="508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" y="4200233"/>
            <a:ext cx="4200691" cy="234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Clinical Opportunities: AI-enabled multimodal imaging for trial design and response assessment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Can fuse radiology, pathology (digital whole-slide imaging), and molecular data (</a:t>
            </a:r>
            <a:r>
              <a:rPr lang="en-US" dirty="0" err="1" smtClean="0"/>
              <a:t>ctDNA</a:t>
            </a:r>
            <a:r>
              <a:rPr lang="en-US" dirty="0" smtClean="0"/>
              <a:t>, genomics) using AI to create composite predictive models. </a:t>
            </a:r>
          </a:p>
          <a:p>
            <a:r>
              <a:rPr lang="en-US" dirty="0" smtClean="0"/>
              <a:t>Develop imaging-derived surrogate endpoints (</a:t>
            </a:r>
            <a:r>
              <a:rPr lang="en-US" dirty="0" err="1" smtClean="0"/>
              <a:t>radiomics</a:t>
            </a:r>
            <a:r>
              <a:rPr lang="en-US" dirty="0" smtClean="0"/>
              <a:t> + pathology features + molecular markers) for earlier readouts in trials. </a:t>
            </a:r>
          </a:p>
          <a:p>
            <a:r>
              <a:rPr lang="en-US" dirty="0" smtClean="0"/>
              <a:t>Can use AI to stratify patients, optimize inclusion criteria, and enable adaptive trial arms.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61935" y="4886509"/>
            <a:ext cx="9512969" cy="954107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/>
              <a:t>Multimodal scheme could involve CT/PET image, digital pathology tile, and </a:t>
            </a:r>
            <a:r>
              <a:rPr lang="en-US" sz="2800" dirty="0" err="1" smtClean="0"/>
              <a:t>ctDNA</a:t>
            </a:r>
            <a:r>
              <a:rPr lang="en-US" sz="2800" dirty="0" smtClean="0"/>
              <a:t> timeline feeding into an AI model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2261935" y="6127234"/>
            <a:ext cx="7685374" cy="52322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ulti-modal approach for personalized cancer care.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37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65125"/>
            <a:ext cx="6400800" cy="614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Not so recent: just one example ……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5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04"/>
          <p:cNvSpPr>
            <a:spLocks noChangeArrowheads="1"/>
          </p:cNvSpPr>
          <p:nvPr/>
        </p:nvSpPr>
        <p:spPr bwMode="auto">
          <a:xfrm>
            <a:off x="1905000" y="2209801"/>
            <a:ext cx="838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NOSH-Aspirin Inhibits the Growth of MIA PaCa2 Human Pancreatic Cancer Cells in a Mouse Xenograft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047750"/>
            <a:ext cx="3505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obe Caslon Pro" panose="0205050205050A020403" pitchFamily="18" charset="0"/>
                <a:ea typeface="ＭＳ Ｐゴシック"/>
              </a:rPr>
              <a:t>A preclinical story 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dobe Caslon Pro" panose="0205050205050A020403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833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04"/>
          <p:cNvSpPr>
            <a:spLocks noChangeArrowheads="1"/>
          </p:cNvSpPr>
          <p:nvPr/>
        </p:nvSpPr>
        <p:spPr bwMode="auto">
          <a:xfrm>
            <a:off x="1828800" y="457201"/>
            <a:ext cx="83820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NOSH-Aspirin Inhibits the Growth of MIA PaCa2 Human Pancreatic Cancer Cells in a Mouse Xenograft</a:t>
            </a:r>
          </a:p>
        </p:txBody>
      </p:sp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5567363" y="2541589"/>
            <a:ext cx="1431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Protocol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4365626" y="3879850"/>
            <a:ext cx="4962525" cy="457200"/>
          </a:xfrm>
          <a:prstGeom prst="rect">
            <a:avLst/>
          </a:prstGeom>
          <a:gradFill rotWithShape="1">
            <a:gsLst>
              <a:gs pos="0">
                <a:srgbClr val="604A7B"/>
              </a:gs>
              <a:gs pos="100000">
                <a:srgbClr val="FFFFFF"/>
              </a:gs>
            </a:gsLst>
            <a:path path="rect">
              <a:fillToRect l="100000" t="100000"/>
            </a:path>
          </a:gradFill>
          <a:ln w="9525">
            <a:solidFill>
              <a:srgbClr val="604A7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08" name="Line 7"/>
          <p:cNvSpPr>
            <a:spLocks noChangeShapeType="1"/>
          </p:cNvSpPr>
          <p:nvPr/>
        </p:nvSpPr>
        <p:spPr bwMode="auto">
          <a:xfrm>
            <a:off x="3144838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09" name="Rectangle 8"/>
          <p:cNvSpPr>
            <a:spLocks noChangeArrowheads="1"/>
          </p:cNvSpPr>
          <p:nvPr/>
        </p:nvSpPr>
        <p:spPr bwMode="auto">
          <a:xfrm>
            <a:off x="4162425" y="3273426"/>
            <a:ext cx="1124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NOSH-ASA</a:t>
            </a:r>
          </a:p>
        </p:txBody>
      </p:sp>
      <p:sp>
        <p:nvSpPr>
          <p:cNvPr id="47110" name="Line 9"/>
          <p:cNvSpPr>
            <a:spLocks noChangeShapeType="1"/>
          </p:cNvSpPr>
          <p:nvPr/>
        </p:nvSpPr>
        <p:spPr bwMode="auto">
          <a:xfrm>
            <a:off x="4378325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11" name="Rectangle 10"/>
          <p:cNvSpPr>
            <a:spLocks noChangeArrowheads="1"/>
          </p:cNvSpPr>
          <p:nvPr/>
        </p:nvSpPr>
        <p:spPr bwMode="auto">
          <a:xfrm>
            <a:off x="2946400" y="3273426"/>
            <a:ext cx="10502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Inoculation</a:t>
            </a:r>
          </a:p>
        </p:txBody>
      </p:sp>
      <p:sp>
        <p:nvSpPr>
          <p:cNvPr id="47112" name="Rectangle 11"/>
          <p:cNvSpPr>
            <a:spLocks noChangeArrowheads="1"/>
          </p:cNvSpPr>
          <p:nvPr/>
        </p:nvSpPr>
        <p:spPr bwMode="auto">
          <a:xfrm>
            <a:off x="8574089" y="3273426"/>
            <a:ext cx="8723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Sacrifice</a:t>
            </a:r>
          </a:p>
        </p:txBody>
      </p:sp>
      <p:sp>
        <p:nvSpPr>
          <p:cNvPr id="47113" name="Line 12"/>
          <p:cNvSpPr>
            <a:spLocks noChangeShapeType="1"/>
          </p:cNvSpPr>
          <p:nvPr/>
        </p:nvSpPr>
        <p:spPr bwMode="auto">
          <a:xfrm>
            <a:off x="9317038" y="3609976"/>
            <a:ext cx="0" cy="238125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14" name="Rectangle 13"/>
          <p:cNvSpPr>
            <a:spLocks noChangeArrowheads="1"/>
          </p:cNvSpPr>
          <p:nvPr/>
        </p:nvSpPr>
        <p:spPr bwMode="auto">
          <a:xfrm>
            <a:off x="3449639" y="3594101"/>
            <a:ext cx="811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10 days</a:t>
            </a:r>
          </a:p>
        </p:txBody>
      </p:sp>
      <p:sp>
        <p:nvSpPr>
          <p:cNvPr id="47115" name="Line 14"/>
          <p:cNvSpPr>
            <a:spLocks noChangeShapeType="1"/>
          </p:cNvSpPr>
          <p:nvPr/>
        </p:nvSpPr>
        <p:spPr bwMode="auto">
          <a:xfrm>
            <a:off x="5319713" y="3614739"/>
            <a:ext cx="0" cy="236537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122613" y="3879850"/>
            <a:ext cx="1243012" cy="457200"/>
          </a:xfrm>
          <a:prstGeom prst="rect">
            <a:avLst/>
          </a:prstGeom>
          <a:solidFill>
            <a:srgbClr val="8C7A9F"/>
          </a:solidFill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  <p:sp>
        <p:nvSpPr>
          <p:cNvPr id="47117" name="Rectangle 16"/>
          <p:cNvSpPr>
            <a:spLocks noChangeArrowheads="1"/>
          </p:cNvSpPr>
          <p:nvPr/>
        </p:nvSpPr>
        <p:spPr bwMode="auto">
          <a:xfrm>
            <a:off x="4538663" y="3594101"/>
            <a:ext cx="7120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3 days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18" name="Rectangle 17"/>
          <p:cNvSpPr>
            <a:spLocks noChangeArrowheads="1"/>
          </p:cNvSpPr>
          <p:nvPr/>
        </p:nvSpPr>
        <p:spPr bwMode="auto">
          <a:xfrm>
            <a:off x="5218114" y="3287714"/>
            <a:ext cx="19958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1st Volume Recorded  </a:t>
            </a:r>
          </a:p>
        </p:txBody>
      </p:sp>
      <p:sp>
        <p:nvSpPr>
          <p:cNvPr id="47119" name="Rectangle 18"/>
          <p:cNvSpPr>
            <a:spLocks noChangeArrowheads="1"/>
          </p:cNvSpPr>
          <p:nvPr/>
        </p:nvSpPr>
        <p:spPr bwMode="auto">
          <a:xfrm>
            <a:off x="6146801" y="3971926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69A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rPr>
              <a:t>30 days</a:t>
            </a:r>
          </a:p>
        </p:txBody>
      </p:sp>
      <p:sp>
        <p:nvSpPr>
          <p:cNvPr id="47120" name="Line 19"/>
          <p:cNvSpPr>
            <a:spLocks noChangeShapeType="1"/>
          </p:cNvSpPr>
          <p:nvPr/>
        </p:nvSpPr>
        <p:spPr bwMode="auto">
          <a:xfrm>
            <a:off x="7062788" y="4105275"/>
            <a:ext cx="2259012" cy="0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47121" name="Line 20"/>
          <p:cNvSpPr>
            <a:spLocks noChangeShapeType="1"/>
          </p:cNvSpPr>
          <p:nvPr/>
        </p:nvSpPr>
        <p:spPr bwMode="auto">
          <a:xfrm flipH="1">
            <a:off x="4378326" y="4105275"/>
            <a:ext cx="1738313" cy="0"/>
          </a:xfrm>
          <a:prstGeom prst="line">
            <a:avLst/>
          </a:prstGeom>
          <a:noFill/>
          <a:ln w="6350">
            <a:solidFill>
              <a:srgbClr val="0009D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0753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29" name="Group 281"/>
          <p:cNvGrpSpPr>
            <a:grpSpLocks/>
          </p:cNvGrpSpPr>
          <p:nvPr/>
        </p:nvGrpSpPr>
        <p:grpSpPr bwMode="auto">
          <a:xfrm>
            <a:off x="2179641" y="2363789"/>
            <a:ext cx="7802574" cy="3856554"/>
            <a:chOff x="655641" y="2295526"/>
            <a:chExt cx="7802574" cy="3856554"/>
          </a:xfrm>
        </p:grpSpPr>
        <p:grpSp>
          <p:nvGrpSpPr>
            <p:cNvPr id="48147" name="Group 275"/>
            <p:cNvGrpSpPr>
              <a:grpSpLocks/>
            </p:cNvGrpSpPr>
            <p:nvPr/>
          </p:nvGrpSpPr>
          <p:grpSpPr bwMode="auto">
            <a:xfrm>
              <a:off x="655641" y="2295526"/>
              <a:ext cx="7802574" cy="3856554"/>
              <a:chOff x="655641" y="2295526"/>
              <a:chExt cx="7802574" cy="3856554"/>
            </a:xfrm>
          </p:grpSpPr>
          <p:grpSp>
            <p:nvGrpSpPr>
              <p:cNvPr id="48150" name="Group 281"/>
              <p:cNvGrpSpPr>
                <a:grpSpLocks/>
              </p:cNvGrpSpPr>
              <p:nvPr/>
            </p:nvGrpSpPr>
            <p:grpSpPr bwMode="auto">
              <a:xfrm>
                <a:off x="655641" y="2295526"/>
                <a:ext cx="7802574" cy="3856554"/>
                <a:chOff x="654847" y="2295525"/>
                <a:chExt cx="7803353" cy="3856554"/>
              </a:xfrm>
            </p:grpSpPr>
            <p:sp>
              <p:nvSpPr>
                <p:cNvPr id="48155" name="Rectangle 191"/>
                <p:cNvSpPr>
                  <a:spLocks noChangeArrowheads="1"/>
                </p:cNvSpPr>
                <p:nvPr/>
              </p:nvSpPr>
              <p:spPr bwMode="auto">
                <a:xfrm>
                  <a:off x="5264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30</a:t>
                  </a:r>
                </a:p>
              </p:txBody>
            </p:sp>
            <p:sp>
              <p:nvSpPr>
                <p:cNvPr id="48156" name="Rectangle 193"/>
                <p:cNvSpPr>
                  <a:spLocks noChangeArrowheads="1"/>
                </p:cNvSpPr>
                <p:nvPr/>
              </p:nvSpPr>
              <p:spPr bwMode="auto">
                <a:xfrm>
                  <a:off x="4883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27</a:t>
                  </a:r>
                </a:p>
              </p:txBody>
            </p:sp>
            <p:sp>
              <p:nvSpPr>
                <p:cNvPr id="48157" name="Rectangle 195"/>
                <p:cNvSpPr>
                  <a:spLocks noChangeArrowheads="1"/>
                </p:cNvSpPr>
                <p:nvPr/>
              </p:nvSpPr>
              <p:spPr bwMode="auto">
                <a:xfrm>
                  <a:off x="45021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24</a:t>
                  </a:r>
                </a:p>
              </p:txBody>
            </p:sp>
            <p:sp>
              <p:nvSpPr>
                <p:cNvPr id="48158" name="Rectangle 197"/>
                <p:cNvSpPr>
                  <a:spLocks noChangeArrowheads="1"/>
                </p:cNvSpPr>
                <p:nvPr/>
              </p:nvSpPr>
              <p:spPr bwMode="auto">
                <a:xfrm>
                  <a:off x="4133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21</a:t>
                  </a:r>
                </a:p>
              </p:txBody>
            </p:sp>
            <p:sp>
              <p:nvSpPr>
                <p:cNvPr id="48159" name="Rectangle 199"/>
                <p:cNvSpPr>
                  <a:spLocks noChangeArrowheads="1"/>
                </p:cNvSpPr>
                <p:nvPr/>
              </p:nvSpPr>
              <p:spPr bwMode="auto">
                <a:xfrm>
                  <a:off x="3752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18</a:t>
                  </a:r>
                </a:p>
              </p:txBody>
            </p:sp>
            <p:sp>
              <p:nvSpPr>
                <p:cNvPr id="48160" name="Rectangle 201"/>
                <p:cNvSpPr>
                  <a:spLocks noChangeArrowheads="1"/>
                </p:cNvSpPr>
                <p:nvPr/>
              </p:nvSpPr>
              <p:spPr bwMode="auto">
                <a:xfrm>
                  <a:off x="3371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15</a:t>
                  </a:r>
                </a:p>
              </p:txBody>
            </p:sp>
            <p:sp>
              <p:nvSpPr>
                <p:cNvPr id="48161" name="Rectangle 203"/>
                <p:cNvSpPr>
                  <a:spLocks noChangeArrowheads="1"/>
                </p:cNvSpPr>
                <p:nvPr/>
              </p:nvSpPr>
              <p:spPr bwMode="auto">
                <a:xfrm>
                  <a:off x="2990850" y="5729288"/>
                  <a:ext cx="16993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12</a:t>
                  </a:r>
                </a:p>
              </p:txBody>
            </p:sp>
            <p:sp>
              <p:nvSpPr>
                <p:cNvPr id="48162" name="Rectangle 205"/>
                <p:cNvSpPr>
                  <a:spLocks noChangeArrowheads="1"/>
                </p:cNvSpPr>
                <p:nvPr/>
              </p:nvSpPr>
              <p:spPr bwMode="auto">
                <a:xfrm>
                  <a:off x="26479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9</a:t>
                  </a:r>
                </a:p>
              </p:txBody>
            </p:sp>
            <p:sp>
              <p:nvSpPr>
                <p:cNvPr id="48163" name="Rectangle 207"/>
                <p:cNvSpPr>
                  <a:spLocks noChangeArrowheads="1"/>
                </p:cNvSpPr>
                <p:nvPr/>
              </p:nvSpPr>
              <p:spPr bwMode="auto">
                <a:xfrm>
                  <a:off x="2279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6</a:t>
                  </a:r>
                </a:p>
              </p:txBody>
            </p:sp>
            <p:sp>
              <p:nvSpPr>
                <p:cNvPr id="48164" name="Rectangle 209"/>
                <p:cNvSpPr>
                  <a:spLocks noChangeArrowheads="1"/>
                </p:cNvSpPr>
                <p:nvPr/>
              </p:nvSpPr>
              <p:spPr bwMode="auto">
                <a:xfrm>
                  <a:off x="1898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</a:t>
                  </a:r>
                </a:p>
              </p:txBody>
            </p:sp>
            <p:sp>
              <p:nvSpPr>
                <p:cNvPr id="48165" name="Rectangle 211"/>
                <p:cNvSpPr>
                  <a:spLocks noChangeArrowheads="1"/>
                </p:cNvSpPr>
                <p:nvPr/>
              </p:nvSpPr>
              <p:spPr bwMode="auto">
                <a:xfrm>
                  <a:off x="1517650" y="5729288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0</a:t>
                  </a:r>
                </a:p>
              </p:txBody>
            </p:sp>
            <p:sp>
              <p:nvSpPr>
                <p:cNvPr id="48166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1555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7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936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8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23177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69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686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0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3067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1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3448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2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3829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3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42100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4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4578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5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4959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6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5340350" y="56594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7" name="Line 224"/>
                <p:cNvSpPr>
                  <a:spLocks noChangeShapeType="1"/>
                </p:cNvSpPr>
                <p:nvPr/>
              </p:nvSpPr>
              <p:spPr bwMode="auto">
                <a:xfrm>
                  <a:off x="1412875" y="5659438"/>
                  <a:ext cx="4132262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7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252538" y="5489575"/>
                  <a:ext cx="84968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0</a:t>
                  </a:r>
                </a:p>
              </p:txBody>
            </p:sp>
            <p:sp>
              <p:nvSpPr>
                <p:cNvPr id="48179" name="Rectangle 229"/>
                <p:cNvSpPr>
                  <a:spLocks noChangeArrowheads="1"/>
                </p:cNvSpPr>
                <p:nvPr/>
              </p:nvSpPr>
              <p:spPr bwMode="auto">
                <a:xfrm>
                  <a:off x="1084263" y="5095875"/>
                  <a:ext cx="25490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500</a:t>
                  </a:r>
                </a:p>
              </p:txBody>
            </p:sp>
            <p:sp>
              <p:nvSpPr>
                <p:cNvPr id="48180" name="Rectangle 231"/>
                <p:cNvSpPr>
                  <a:spLocks noChangeArrowheads="1"/>
                </p:cNvSpPr>
                <p:nvPr/>
              </p:nvSpPr>
              <p:spPr bwMode="auto">
                <a:xfrm>
                  <a:off x="1000125" y="47021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1000</a:t>
                  </a:r>
                </a:p>
              </p:txBody>
            </p:sp>
            <p:sp>
              <p:nvSpPr>
                <p:cNvPr id="48181" name="Rectangle 233"/>
                <p:cNvSpPr>
                  <a:spLocks noChangeArrowheads="1"/>
                </p:cNvSpPr>
                <p:nvPr/>
              </p:nvSpPr>
              <p:spPr bwMode="auto">
                <a:xfrm>
                  <a:off x="1000125" y="43211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1500</a:t>
                  </a:r>
                </a:p>
              </p:txBody>
            </p:sp>
            <p:sp>
              <p:nvSpPr>
                <p:cNvPr id="48182" name="Rectangle 235"/>
                <p:cNvSpPr>
                  <a:spLocks noChangeArrowheads="1"/>
                </p:cNvSpPr>
                <p:nvPr/>
              </p:nvSpPr>
              <p:spPr bwMode="auto">
                <a:xfrm>
                  <a:off x="1000125" y="39274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2000</a:t>
                  </a:r>
                </a:p>
              </p:txBody>
            </p:sp>
            <p:sp>
              <p:nvSpPr>
                <p:cNvPr id="4818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000125" y="35337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2500</a:t>
                  </a:r>
                </a:p>
              </p:txBody>
            </p:sp>
            <p:sp>
              <p:nvSpPr>
                <p:cNvPr id="48184" name="Rectangle 239"/>
                <p:cNvSpPr>
                  <a:spLocks noChangeArrowheads="1"/>
                </p:cNvSpPr>
                <p:nvPr/>
              </p:nvSpPr>
              <p:spPr bwMode="auto">
                <a:xfrm>
                  <a:off x="1000125" y="31400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3000</a:t>
                  </a:r>
                </a:p>
              </p:txBody>
            </p:sp>
            <p:sp>
              <p:nvSpPr>
                <p:cNvPr id="48185" name="Rectangle 241"/>
                <p:cNvSpPr>
                  <a:spLocks noChangeArrowheads="1"/>
                </p:cNvSpPr>
                <p:nvPr/>
              </p:nvSpPr>
              <p:spPr bwMode="auto">
                <a:xfrm>
                  <a:off x="1000125" y="27463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3500</a:t>
                  </a:r>
                </a:p>
              </p:txBody>
            </p:sp>
            <p:sp>
              <p:nvSpPr>
                <p:cNvPr id="48186" name="Rectangle 243"/>
                <p:cNvSpPr>
                  <a:spLocks noChangeArrowheads="1"/>
                </p:cNvSpPr>
                <p:nvPr/>
              </p:nvSpPr>
              <p:spPr bwMode="auto">
                <a:xfrm>
                  <a:off x="1000125" y="2352675"/>
                  <a:ext cx="33987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4000</a:t>
                  </a:r>
                </a:p>
              </p:txBody>
            </p:sp>
            <p:sp>
              <p:nvSpPr>
                <p:cNvPr id="48187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1384300" y="5584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88" name="Line 246"/>
                <p:cNvSpPr>
                  <a:spLocks noChangeShapeType="1"/>
                </p:cNvSpPr>
                <p:nvPr/>
              </p:nvSpPr>
              <p:spPr bwMode="auto">
                <a:xfrm flipH="1">
                  <a:off x="1384300" y="5191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89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1384300" y="4797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0" name="Line 248"/>
                <p:cNvSpPr>
                  <a:spLocks noChangeShapeType="1"/>
                </p:cNvSpPr>
                <p:nvPr/>
              </p:nvSpPr>
              <p:spPr bwMode="auto">
                <a:xfrm flipH="1">
                  <a:off x="1384300" y="4416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1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1384300" y="4022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2" name="Line 250"/>
                <p:cNvSpPr>
                  <a:spLocks noChangeShapeType="1"/>
                </p:cNvSpPr>
                <p:nvPr/>
              </p:nvSpPr>
              <p:spPr bwMode="auto">
                <a:xfrm flipH="1">
                  <a:off x="1384300" y="3629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3" name="Line 251"/>
                <p:cNvSpPr>
                  <a:spLocks noChangeShapeType="1"/>
                </p:cNvSpPr>
                <p:nvPr/>
              </p:nvSpPr>
              <p:spPr bwMode="auto">
                <a:xfrm flipH="1">
                  <a:off x="1384300" y="3235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4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1384300" y="28416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5" name="Line 253"/>
                <p:cNvSpPr>
                  <a:spLocks noChangeShapeType="1"/>
                </p:cNvSpPr>
                <p:nvPr/>
              </p:nvSpPr>
              <p:spPr bwMode="auto">
                <a:xfrm flipH="1">
                  <a:off x="1384300" y="2447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6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1435100" y="2295525"/>
                  <a:ext cx="1587" cy="3289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7" name="Freeform 256"/>
                <p:cNvSpPr>
                  <a:spLocks/>
                </p:cNvSpPr>
                <p:nvPr/>
              </p:nvSpPr>
              <p:spPr bwMode="auto">
                <a:xfrm>
                  <a:off x="1555750" y="5534025"/>
                  <a:ext cx="381000" cy="38100"/>
                </a:xfrm>
                <a:custGeom>
                  <a:avLst/>
                  <a:gdLst>
                    <a:gd name="T0" fmla="*/ 0 w 240"/>
                    <a:gd name="T1" fmla="*/ 2147483647 h 24"/>
                    <a:gd name="T2" fmla="*/ 2147483647 w 240"/>
                    <a:gd name="T3" fmla="*/ 0 h 24"/>
                    <a:gd name="T4" fmla="*/ 2147483647 w 240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24"/>
                    <a:gd name="T11" fmla="*/ 240 w 240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24">
                      <a:moveTo>
                        <a:pt x="0" y="24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8" name="Oval 258"/>
                <p:cNvSpPr>
                  <a:spLocks noChangeArrowheads="1"/>
                </p:cNvSpPr>
                <p:nvPr/>
              </p:nvSpPr>
              <p:spPr bwMode="auto">
                <a:xfrm>
                  <a:off x="1517650" y="5534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199" name="Freeform 259"/>
                <p:cNvSpPr>
                  <a:spLocks/>
                </p:cNvSpPr>
                <p:nvPr/>
              </p:nvSpPr>
              <p:spPr bwMode="auto">
                <a:xfrm>
                  <a:off x="1936750" y="5508625"/>
                  <a:ext cx="381000" cy="25400"/>
                </a:xfrm>
                <a:custGeom>
                  <a:avLst/>
                  <a:gdLst>
                    <a:gd name="T0" fmla="*/ 0 w 240"/>
                    <a:gd name="T1" fmla="*/ 2147483647 h 16"/>
                    <a:gd name="T2" fmla="*/ 2147483647 w 240"/>
                    <a:gd name="T3" fmla="*/ 0 h 16"/>
                    <a:gd name="T4" fmla="*/ 2147483647 w 240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6"/>
                    <a:gd name="T11" fmla="*/ 240 w 240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6">
                      <a:moveTo>
                        <a:pt x="0" y="1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0" name="Line 261"/>
                <p:cNvSpPr>
                  <a:spLocks noChangeShapeType="1"/>
                </p:cNvSpPr>
                <p:nvPr/>
              </p:nvSpPr>
              <p:spPr bwMode="auto">
                <a:xfrm>
                  <a:off x="1911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1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1936750" y="55340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2" name="Line 263"/>
                <p:cNvSpPr>
                  <a:spLocks noChangeShapeType="1"/>
                </p:cNvSpPr>
                <p:nvPr/>
              </p:nvSpPr>
              <p:spPr bwMode="auto">
                <a:xfrm>
                  <a:off x="1911350" y="5534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3" name="Oval 264"/>
                <p:cNvSpPr>
                  <a:spLocks noChangeArrowheads="1"/>
                </p:cNvSpPr>
                <p:nvPr/>
              </p:nvSpPr>
              <p:spPr bwMode="auto">
                <a:xfrm>
                  <a:off x="1898650" y="54959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4" name="Freeform 266"/>
                <p:cNvSpPr>
                  <a:spLocks/>
                </p:cNvSpPr>
                <p:nvPr/>
              </p:nvSpPr>
              <p:spPr bwMode="auto">
                <a:xfrm>
                  <a:off x="2317750" y="5495925"/>
                  <a:ext cx="368300" cy="12700"/>
                </a:xfrm>
                <a:custGeom>
                  <a:avLst/>
                  <a:gdLst>
                    <a:gd name="T0" fmla="*/ 0 w 232"/>
                    <a:gd name="T1" fmla="*/ 2147483647 h 8"/>
                    <a:gd name="T2" fmla="*/ 2147483647 w 232"/>
                    <a:gd name="T3" fmla="*/ 0 h 8"/>
                    <a:gd name="T4" fmla="*/ 2147483647 w 232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8"/>
                    <a:gd name="T11" fmla="*/ 232 w 232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8">
                      <a:moveTo>
                        <a:pt x="0" y="8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5" name="Line 268"/>
                <p:cNvSpPr>
                  <a:spLocks noChangeShapeType="1"/>
                </p:cNvSpPr>
                <p:nvPr/>
              </p:nvSpPr>
              <p:spPr bwMode="auto">
                <a:xfrm>
                  <a:off x="22923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6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2317750" y="55086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7" name="Line 270"/>
                <p:cNvSpPr>
                  <a:spLocks noChangeShapeType="1"/>
                </p:cNvSpPr>
                <p:nvPr/>
              </p:nvSpPr>
              <p:spPr bwMode="auto">
                <a:xfrm>
                  <a:off x="2292350" y="55086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8" name="Oval 271"/>
                <p:cNvSpPr>
                  <a:spLocks noChangeArrowheads="1"/>
                </p:cNvSpPr>
                <p:nvPr/>
              </p:nvSpPr>
              <p:spPr bwMode="auto">
                <a:xfrm>
                  <a:off x="2279650" y="54705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09" name="Freeform 273"/>
                <p:cNvSpPr>
                  <a:spLocks/>
                </p:cNvSpPr>
                <p:nvPr/>
              </p:nvSpPr>
              <p:spPr bwMode="auto">
                <a:xfrm>
                  <a:off x="2686050" y="5432425"/>
                  <a:ext cx="381000" cy="63500"/>
                </a:xfrm>
                <a:custGeom>
                  <a:avLst/>
                  <a:gdLst>
                    <a:gd name="T0" fmla="*/ 0 w 240"/>
                    <a:gd name="T1" fmla="*/ 2147483647 h 40"/>
                    <a:gd name="T2" fmla="*/ 2147483647 w 240"/>
                    <a:gd name="T3" fmla="*/ 0 h 40"/>
                    <a:gd name="T4" fmla="*/ 2147483647 w 240"/>
                    <a:gd name="T5" fmla="*/ 0 h 40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40"/>
                    <a:gd name="T11" fmla="*/ 240 w 240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40">
                      <a:moveTo>
                        <a:pt x="0" y="4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0" name="Line 275"/>
                <p:cNvSpPr>
                  <a:spLocks noChangeShapeType="1"/>
                </p:cNvSpPr>
                <p:nvPr/>
              </p:nvSpPr>
              <p:spPr bwMode="auto">
                <a:xfrm>
                  <a:off x="2660650" y="5495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1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2686050" y="54832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2" name="Line 277"/>
                <p:cNvSpPr>
                  <a:spLocks noChangeShapeType="1"/>
                </p:cNvSpPr>
                <p:nvPr/>
              </p:nvSpPr>
              <p:spPr bwMode="auto">
                <a:xfrm>
                  <a:off x="2660650" y="5483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3" name="Oval 278"/>
                <p:cNvSpPr>
                  <a:spLocks noChangeArrowheads="1"/>
                </p:cNvSpPr>
                <p:nvPr/>
              </p:nvSpPr>
              <p:spPr bwMode="auto">
                <a:xfrm>
                  <a:off x="2647950" y="54578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4" name="Freeform 280"/>
                <p:cNvSpPr>
                  <a:spLocks/>
                </p:cNvSpPr>
                <p:nvPr/>
              </p:nvSpPr>
              <p:spPr bwMode="auto">
                <a:xfrm>
                  <a:off x="3067050" y="5292725"/>
                  <a:ext cx="381000" cy="139700"/>
                </a:xfrm>
                <a:custGeom>
                  <a:avLst/>
                  <a:gdLst>
                    <a:gd name="T0" fmla="*/ 0 w 240"/>
                    <a:gd name="T1" fmla="*/ 2147483647 h 88"/>
                    <a:gd name="T2" fmla="*/ 2147483647 w 240"/>
                    <a:gd name="T3" fmla="*/ 0 h 88"/>
                    <a:gd name="T4" fmla="*/ 2147483647 w 240"/>
                    <a:gd name="T5" fmla="*/ 0 h 8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8"/>
                    <a:gd name="T11" fmla="*/ 240 w 240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8">
                      <a:moveTo>
                        <a:pt x="0" y="8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5" name="Line 282"/>
                <p:cNvSpPr>
                  <a:spLocks noChangeShapeType="1"/>
                </p:cNvSpPr>
                <p:nvPr/>
              </p:nvSpPr>
              <p:spPr bwMode="auto">
                <a:xfrm>
                  <a:off x="30416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6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3067050" y="5419725"/>
                  <a:ext cx="1587" cy="38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7" name="Line 284"/>
                <p:cNvSpPr>
                  <a:spLocks noChangeShapeType="1"/>
                </p:cNvSpPr>
                <p:nvPr/>
              </p:nvSpPr>
              <p:spPr bwMode="auto">
                <a:xfrm>
                  <a:off x="3041650" y="5419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8" name="Oval 285"/>
                <p:cNvSpPr>
                  <a:spLocks noChangeArrowheads="1"/>
                </p:cNvSpPr>
                <p:nvPr/>
              </p:nvSpPr>
              <p:spPr bwMode="auto">
                <a:xfrm>
                  <a:off x="3028950" y="53943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19" name="Freeform 287"/>
                <p:cNvSpPr>
                  <a:spLocks/>
                </p:cNvSpPr>
                <p:nvPr/>
              </p:nvSpPr>
              <p:spPr bwMode="auto">
                <a:xfrm>
                  <a:off x="3448050" y="5191125"/>
                  <a:ext cx="381000" cy="101600"/>
                </a:xfrm>
                <a:custGeom>
                  <a:avLst/>
                  <a:gdLst>
                    <a:gd name="T0" fmla="*/ 0 w 240"/>
                    <a:gd name="T1" fmla="*/ 2147483647 h 64"/>
                    <a:gd name="T2" fmla="*/ 2147483647 w 240"/>
                    <a:gd name="T3" fmla="*/ 0 h 64"/>
                    <a:gd name="T4" fmla="*/ 2147483647 w 240"/>
                    <a:gd name="T5" fmla="*/ 0 h 6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64"/>
                    <a:gd name="T11" fmla="*/ 240 w 240"/>
                    <a:gd name="T12" fmla="*/ 64 h 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64">
                      <a:moveTo>
                        <a:pt x="0" y="64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0" name="Line 289"/>
                <p:cNvSpPr>
                  <a:spLocks noChangeShapeType="1"/>
                </p:cNvSpPr>
                <p:nvPr/>
              </p:nvSpPr>
              <p:spPr bwMode="auto">
                <a:xfrm>
                  <a:off x="3422650" y="5356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1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3448050" y="5241925"/>
                  <a:ext cx="1587" cy="114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2" name="Line 291"/>
                <p:cNvSpPr>
                  <a:spLocks noChangeShapeType="1"/>
                </p:cNvSpPr>
                <p:nvPr/>
              </p:nvSpPr>
              <p:spPr bwMode="auto">
                <a:xfrm>
                  <a:off x="34226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3" name="Oval 292"/>
                <p:cNvSpPr>
                  <a:spLocks noChangeArrowheads="1"/>
                </p:cNvSpPr>
                <p:nvPr/>
              </p:nvSpPr>
              <p:spPr bwMode="auto">
                <a:xfrm>
                  <a:off x="3409950" y="52546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4" name="Freeform 294"/>
                <p:cNvSpPr>
                  <a:spLocks/>
                </p:cNvSpPr>
                <p:nvPr/>
              </p:nvSpPr>
              <p:spPr bwMode="auto">
                <a:xfrm>
                  <a:off x="3829050" y="5000625"/>
                  <a:ext cx="381000" cy="190500"/>
                </a:xfrm>
                <a:custGeom>
                  <a:avLst/>
                  <a:gdLst>
                    <a:gd name="T0" fmla="*/ 0 w 240"/>
                    <a:gd name="T1" fmla="*/ 2147483647 h 120"/>
                    <a:gd name="T2" fmla="*/ 2147483647 w 240"/>
                    <a:gd name="T3" fmla="*/ 0 h 120"/>
                    <a:gd name="T4" fmla="*/ 2147483647 w 240"/>
                    <a:gd name="T5" fmla="*/ 0 h 120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20"/>
                    <a:gd name="T11" fmla="*/ 240 w 240"/>
                    <a:gd name="T12" fmla="*/ 120 h 1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20">
                      <a:moveTo>
                        <a:pt x="0" y="12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5" name="Line 296"/>
                <p:cNvSpPr>
                  <a:spLocks noChangeShapeType="1"/>
                </p:cNvSpPr>
                <p:nvPr/>
              </p:nvSpPr>
              <p:spPr bwMode="auto">
                <a:xfrm>
                  <a:off x="38036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6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3829050" y="5153025"/>
                  <a:ext cx="1587" cy="889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7" name="Line 298"/>
                <p:cNvSpPr>
                  <a:spLocks noChangeShapeType="1"/>
                </p:cNvSpPr>
                <p:nvPr/>
              </p:nvSpPr>
              <p:spPr bwMode="auto">
                <a:xfrm>
                  <a:off x="3803650" y="5153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8" name="Oval 299"/>
                <p:cNvSpPr>
                  <a:spLocks noChangeArrowheads="1"/>
                </p:cNvSpPr>
                <p:nvPr/>
              </p:nvSpPr>
              <p:spPr bwMode="auto">
                <a:xfrm>
                  <a:off x="3790950" y="5153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29" name="Freeform 301"/>
                <p:cNvSpPr>
                  <a:spLocks/>
                </p:cNvSpPr>
                <p:nvPr/>
              </p:nvSpPr>
              <p:spPr bwMode="auto">
                <a:xfrm>
                  <a:off x="4210050" y="4657725"/>
                  <a:ext cx="368300" cy="342900"/>
                </a:xfrm>
                <a:custGeom>
                  <a:avLst/>
                  <a:gdLst>
                    <a:gd name="T0" fmla="*/ 0 w 232"/>
                    <a:gd name="T1" fmla="*/ 2147483647 h 216"/>
                    <a:gd name="T2" fmla="*/ 2147483647 w 232"/>
                    <a:gd name="T3" fmla="*/ 0 h 216"/>
                    <a:gd name="T4" fmla="*/ 2147483647 w 232"/>
                    <a:gd name="T5" fmla="*/ 0 h 216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216"/>
                    <a:gd name="T11" fmla="*/ 232 w 232"/>
                    <a:gd name="T12" fmla="*/ 216 h 2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216">
                      <a:moveTo>
                        <a:pt x="0" y="216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0" name="Line 303"/>
                <p:cNvSpPr>
                  <a:spLocks noChangeShapeType="1"/>
                </p:cNvSpPr>
                <p:nvPr/>
              </p:nvSpPr>
              <p:spPr bwMode="auto">
                <a:xfrm>
                  <a:off x="4184650" y="5114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1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4210050" y="4886325"/>
                  <a:ext cx="1587" cy="228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2" name="Line 305"/>
                <p:cNvSpPr>
                  <a:spLocks noChangeShapeType="1"/>
                </p:cNvSpPr>
                <p:nvPr/>
              </p:nvSpPr>
              <p:spPr bwMode="auto">
                <a:xfrm>
                  <a:off x="4184650" y="4886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3" name="Oval 306"/>
                <p:cNvSpPr>
                  <a:spLocks noChangeArrowheads="1"/>
                </p:cNvSpPr>
                <p:nvPr/>
              </p:nvSpPr>
              <p:spPr bwMode="auto">
                <a:xfrm>
                  <a:off x="4171950" y="49625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4" name="Freeform 308"/>
                <p:cNvSpPr>
                  <a:spLocks/>
                </p:cNvSpPr>
                <p:nvPr/>
              </p:nvSpPr>
              <p:spPr bwMode="auto">
                <a:xfrm>
                  <a:off x="4578350" y="4162425"/>
                  <a:ext cx="381000" cy="495300"/>
                </a:xfrm>
                <a:custGeom>
                  <a:avLst/>
                  <a:gdLst>
                    <a:gd name="T0" fmla="*/ 0 w 240"/>
                    <a:gd name="T1" fmla="*/ 2147483647 h 312"/>
                    <a:gd name="T2" fmla="*/ 2147483647 w 240"/>
                    <a:gd name="T3" fmla="*/ 0 h 312"/>
                    <a:gd name="T4" fmla="*/ 2147483647 w 240"/>
                    <a:gd name="T5" fmla="*/ 0 h 312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312"/>
                    <a:gd name="T11" fmla="*/ 240 w 240"/>
                    <a:gd name="T12" fmla="*/ 312 h 3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312">
                      <a:moveTo>
                        <a:pt x="0" y="312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5" name="Line 310"/>
                <p:cNvSpPr>
                  <a:spLocks noChangeShapeType="1"/>
                </p:cNvSpPr>
                <p:nvPr/>
              </p:nvSpPr>
              <p:spPr bwMode="auto">
                <a:xfrm>
                  <a:off x="4552950" y="4860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6" name="Line 311"/>
                <p:cNvSpPr>
                  <a:spLocks noChangeShapeType="1"/>
                </p:cNvSpPr>
                <p:nvPr/>
              </p:nvSpPr>
              <p:spPr bwMode="auto">
                <a:xfrm flipV="1">
                  <a:off x="4578350" y="4467225"/>
                  <a:ext cx="1587" cy="393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7" name="Line 312"/>
                <p:cNvSpPr>
                  <a:spLocks noChangeShapeType="1"/>
                </p:cNvSpPr>
                <p:nvPr/>
              </p:nvSpPr>
              <p:spPr bwMode="auto">
                <a:xfrm>
                  <a:off x="4552950" y="4467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8" name="Oval 313"/>
                <p:cNvSpPr>
                  <a:spLocks noChangeArrowheads="1"/>
                </p:cNvSpPr>
                <p:nvPr/>
              </p:nvSpPr>
              <p:spPr bwMode="auto">
                <a:xfrm>
                  <a:off x="4540250" y="46196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39" name="Freeform 315"/>
                <p:cNvSpPr>
                  <a:spLocks/>
                </p:cNvSpPr>
                <p:nvPr/>
              </p:nvSpPr>
              <p:spPr bwMode="auto">
                <a:xfrm>
                  <a:off x="4959350" y="3032125"/>
                  <a:ext cx="381000" cy="1130300"/>
                </a:xfrm>
                <a:custGeom>
                  <a:avLst/>
                  <a:gdLst>
                    <a:gd name="T0" fmla="*/ 0 w 240"/>
                    <a:gd name="T1" fmla="*/ 2147483647 h 712"/>
                    <a:gd name="T2" fmla="*/ 2147483647 w 240"/>
                    <a:gd name="T3" fmla="*/ 0 h 712"/>
                    <a:gd name="T4" fmla="*/ 2147483647 w 240"/>
                    <a:gd name="T5" fmla="*/ 0 h 712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712"/>
                    <a:gd name="T11" fmla="*/ 240 w 240"/>
                    <a:gd name="T12" fmla="*/ 712 h 7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712">
                      <a:moveTo>
                        <a:pt x="0" y="712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0" name="Line 317"/>
                <p:cNvSpPr>
                  <a:spLocks noChangeShapeType="1"/>
                </p:cNvSpPr>
                <p:nvPr/>
              </p:nvSpPr>
              <p:spPr bwMode="auto">
                <a:xfrm>
                  <a:off x="4933950" y="428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1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4959350" y="4022725"/>
                  <a:ext cx="1587" cy="266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2" name="Line 319"/>
                <p:cNvSpPr>
                  <a:spLocks noChangeShapeType="1"/>
                </p:cNvSpPr>
                <p:nvPr/>
              </p:nvSpPr>
              <p:spPr bwMode="auto">
                <a:xfrm>
                  <a:off x="4933950" y="4022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3" name="Oval 320"/>
                <p:cNvSpPr>
                  <a:spLocks noChangeArrowheads="1"/>
                </p:cNvSpPr>
                <p:nvPr/>
              </p:nvSpPr>
              <p:spPr bwMode="auto">
                <a:xfrm>
                  <a:off x="4921250" y="41243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4" name="Line 322"/>
                <p:cNvSpPr>
                  <a:spLocks noChangeShapeType="1"/>
                </p:cNvSpPr>
                <p:nvPr/>
              </p:nvSpPr>
              <p:spPr bwMode="auto">
                <a:xfrm>
                  <a:off x="5314950" y="3400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5" name="Line 323"/>
                <p:cNvSpPr>
                  <a:spLocks noChangeShapeType="1"/>
                </p:cNvSpPr>
                <p:nvPr/>
              </p:nvSpPr>
              <p:spPr bwMode="auto">
                <a:xfrm flipV="1">
                  <a:off x="5340350" y="2651125"/>
                  <a:ext cx="1587" cy="749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6" name="Oval 325"/>
                <p:cNvSpPr>
                  <a:spLocks noChangeArrowheads="1"/>
                </p:cNvSpPr>
                <p:nvPr/>
              </p:nvSpPr>
              <p:spPr bwMode="auto">
                <a:xfrm>
                  <a:off x="5302250" y="2994025"/>
                  <a:ext cx="88900" cy="88900"/>
                </a:xfrm>
                <a:prstGeom prst="ellipse">
                  <a:avLst/>
                </a:prstGeom>
                <a:solidFill>
                  <a:srgbClr val="FFFFFF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7" name="Freeform 327"/>
                <p:cNvSpPr>
                  <a:spLocks/>
                </p:cNvSpPr>
                <p:nvPr/>
              </p:nvSpPr>
              <p:spPr bwMode="auto">
                <a:xfrm>
                  <a:off x="1555750" y="5546725"/>
                  <a:ext cx="381000" cy="25400"/>
                </a:xfrm>
                <a:custGeom>
                  <a:avLst/>
                  <a:gdLst>
                    <a:gd name="T0" fmla="*/ 0 w 240"/>
                    <a:gd name="T1" fmla="*/ 2147483647 h 16"/>
                    <a:gd name="T2" fmla="*/ 2147483647 w 240"/>
                    <a:gd name="T3" fmla="*/ 0 h 16"/>
                    <a:gd name="T4" fmla="*/ 2147483647 w 240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6"/>
                    <a:gd name="T11" fmla="*/ 240 w 240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6">
                      <a:moveTo>
                        <a:pt x="0" y="1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8" name="Oval 329"/>
                <p:cNvSpPr>
                  <a:spLocks noChangeArrowheads="1"/>
                </p:cNvSpPr>
                <p:nvPr/>
              </p:nvSpPr>
              <p:spPr bwMode="auto">
                <a:xfrm>
                  <a:off x="1530350" y="55467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49" name="Freeform 330"/>
                <p:cNvSpPr>
                  <a:spLocks/>
                </p:cNvSpPr>
                <p:nvPr/>
              </p:nvSpPr>
              <p:spPr bwMode="auto">
                <a:xfrm>
                  <a:off x="1936750" y="5546725"/>
                  <a:ext cx="381000" cy="12700"/>
                </a:xfrm>
                <a:custGeom>
                  <a:avLst/>
                  <a:gdLst>
                    <a:gd name="T0" fmla="*/ 0 w 240"/>
                    <a:gd name="T1" fmla="*/ 0 h 8"/>
                    <a:gd name="T2" fmla="*/ 2147483647 w 240"/>
                    <a:gd name="T3" fmla="*/ 2147483647 h 8"/>
                    <a:gd name="T4" fmla="*/ 2147483647 w 240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0"/>
                      </a:moveTo>
                      <a:lnTo>
                        <a:pt x="240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0" name="Line 332"/>
                <p:cNvSpPr>
                  <a:spLocks noChangeShapeType="1"/>
                </p:cNvSpPr>
                <p:nvPr/>
              </p:nvSpPr>
              <p:spPr bwMode="auto">
                <a:xfrm>
                  <a:off x="1911350" y="555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1" name="Line 333"/>
                <p:cNvSpPr>
                  <a:spLocks noChangeShapeType="1"/>
                </p:cNvSpPr>
                <p:nvPr/>
              </p:nvSpPr>
              <p:spPr bwMode="auto">
                <a:xfrm flipV="1">
                  <a:off x="1936750" y="55467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2" name="Line 334"/>
                <p:cNvSpPr>
                  <a:spLocks noChangeShapeType="1"/>
                </p:cNvSpPr>
                <p:nvPr/>
              </p:nvSpPr>
              <p:spPr bwMode="auto">
                <a:xfrm>
                  <a:off x="1911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3" name="Oval 335"/>
                <p:cNvSpPr>
                  <a:spLocks noChangeArrowheads="1"/>
                </p:cNvSpPr>
                <p:nvPr/>
              </p:nvSpPr>
              <p:spPr bwMode="auto">
                <a:xfrm>
                  <a:off x="1911350" y="55213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4" name="Freeform 337"/>
                <p:cNvSpPr>
                  <a:spLocks/>
                </p:cNvSpPr>
                <p:nvPr/>
              </p:nvSpPr>
              <p:spPr bwMode="auto">
                <a:xfrm>
                  <a:off x="2317750" y="5508625"/>
                  <a:ext cx="368300" cy="50800"/>
                </a:xfrm>
                <a:custGeom>
                  <a:avLst/>
                  <a:gdLst>
                    <a:gd name="T0" fmla="*/ 0 w 232"/>
                    <a:gd name="T1" fmla="*/ 2147483647 h 32"/>
                    <a:gd name="T2" fmla="*/ 2147483647 w 232"/>
                    <a:gd name="T3" fmla="*/ 0 h 32"/>
                    <a:gd name="T4" fmla="*/ 2147483647 w 232"/>
                    <a:gd name="T5" fmla="*/ 0 h 32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32"/>
                    <a:gd name="T11" fmla="*/ 232 w 232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32">
                      <a:moveTo>
                        <a:pt x="0" y="32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5" name="Line 339"/>
                <p:cNvSpPr>
                  <a:spLocks noChangeShapeType="1"/>
                </p:cNvSpPr>
                <p:nvPr/>
              </p:nvSpPr>
              <p:spPr bwMode="auto">
                <a:xfrm>
                  <a:off x="2292350" y="5572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6" name="Line 340"/>
                <p:cNvSpPr>
                  <a:spLocks noChangeShapeType="1"/>
                </p:cNvSpPr>
                <p:nvPr/>
              </p:nvSpPr>
              <p:spPr bwMode="auto">
                <a:xfrm flipV="1">
                  <a:off x="2317750" y="55467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7" name="Line 341"/>
                <p:cNvSpPr>
                  <a:spLocks noChangeShapeType="1"/>
                </p:cNvSpPr>
                <p:nvPr/>
              </p:nvSpPr>
              <p:spPr bwMode="auto">
                <a:xfrm>
                  <a:off x="22923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8" name="Oval 342"/>
                <p:cNvSpPr>
                  <a:spLocks noChangeArrowheads="1"/>
                </p:cNvSpPr>
                <p:nvPr/>
              </p:nvSpPr>
              <p:spPr bwMode="auto">
                <a:xfrm>
                  <a:off x="2292350" y="55340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59" name="Freeform 344"/>
                <p:cNvSpPr>
                  <a:spLocks/>
                </p:cNvSpPr>
                <p:nvPr/>
              </p:nvSpPr>
              <p:spPr bwMode="auto">
                <a:xfrm>
                  <a:off x="2686050" y="5508625"/>
                  <a:ext cx="381000" cy="38100"/>
                </a:xfrm>
                <a:custGeom>
                  <a:avLst/>
                  <a:gdLst>
                    <a:gd name="T0" fmla="*/ 0 w 240"/>
                    <a:gd name="T1" fmla="*/ 0 h 24"/>
                    <a:gd name="T2" fmla="*/ 2147483647 w 240"/>
                    <a:gd name="T3" fmla="*/ 2147483647 h 24"/>
                    <a:gd name="T4" fmla="*/ 2147483647 w 240"/>
                    <a:gd name="T5" fmla="*/ 2147483647 h 24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24"/>
                    <a:gd name="T11" fmla="*/ 240 w 240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24">
                      <a:moveTo>
                        <a:pt x="0" y="0"/>
                      </a:moveTo>
                      <a:lnTo>
                        <a:pt x="240" y="2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0" name="Line 346"/>
                <p:cNvSpPr>
                  <a:spLocks noChangeShapeType="1"/>
                </p:cNvSpPr>
                <p:nvPr/>
              </p:nvSpPr>
              <p:spPr bwMode="auto">
                <a:xfrm>
                  <a:off x="2660650" y="55340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1" name="Line 347"/>
                <p:cNvSpPr>
                  <a:spLocks noChangeShapeType="1"/>
                </p:cNvSpPr>
                <p:nvPr/>
              </p:nvSpPr>
              <p:spPr bwMode="auto">
                <a:xfrm flipV="1">
                  <a:off x="2686050" y="5483225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2" name="Line 348"/>
                <p:cNvSpPr>
                  <a:spLocks noChangeShapeType="1"/>
                </p:cNvSpPr>
                <p:nvPr/>
              </p:nvSpPr>
              <p:spPr bwMode="auto">
                <a:xfrm>
                  <a:off x="2660650" y="54832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3" name="Oval 349"/>
                <p:cNvSpPr>
                  <a:spLocks noChangeArrowheads="1"/>
                </p:cNvSpPr>
                <p:nvPr/>
              </p:nvSpPr>
              <p:spPr bwMode="auto">
                <a:xfrm>
                  <a:off x="2660650" y="54832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4" name="Freeform 351"/>
                <p:cNvSpPr>
                  <a:spLocks/>
                </p:cNvSpPr>
                <p:nvPr/>
              </p:nvSpPr>
              <p:spPr bwMode="auto">
                <a:xfrm>
                  <a:off x="3067050" y="5534025"/>
                  <a:ext cx="381000" cy="12700"/>
                </a:xfrm>
                <a:custGeom>
                  <a:avLst/>
                  <a:gdLst>
                    <a:gd name="T0" fmla="*/ 0 w 240"/>
                    <a:gd name="T1" fmla="*/ 2147483647 h 8"/>
                    <a:gd name="T2" fmla="*/ 2147483647 w 240"/>
                    <a:gd name="T3" fmla="*/ 0 h 8"/>
                    <a:gd name="T4" fmla="*/ 2147483647 w 240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5" name="Line 353"/>
                <p:cNvSpPr>
                  <a:spLocks noChangeShapeType="1"/>
                </p:cNvSpPr>
                <p:nvPr/>
              </p:nvSpPr>
              <p:spPr bwMode="auto">
                <a:xfrm>
                  <a:off x="3041650" y="55594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6" name="Line 354"/>
                <p:cNvSpPr>
                  <a:spLocks noChangeShapeType="1"/>
                </p:cNvSpPr>
                <p:nvPr/>
              </p:nvSpPr>
              <p:spPr bwMode="auto">
                <a:xfrm flipV="1">
                  <a:off x="3067050" y="5546725"/>
                  <a:ext cx="1587" cy="12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7" name="Line 355"/>
                <p:cNvSpPr>
                  <a:spLocks noChangeShapeType="1"/>
                </p:cNvSpPr>
                <p:nvPr/>
              </p:nvSpPr>
              <p:spPr bwMode="auto">
                <a:xfrm>
                  <a:off x="3041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8" name="Oval 356"/>
                <p:cNvSpPr>
                  <a:spLocks noChangeArrowheads="1"/>
                </p:cNvSpPr>
                <p:nvPr/>
              </p:nvSpPr>
              <p:spPr bwMode="auto">
                <a:xfrm>
                  <a:off x="3041650" y="55213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69" name="Freeform 358"/>
                <p:cNvSpPr>
                  <a:spLocks/>
                </p:cNvSpPr>
                <p:nvPr/>
              </p:nvSpPr>
              <p:spPr bwMode="auto">
                <a:xfrm>
                  <a:off x="3448050" y="5534025"/>
                  <a:ext cx="381000" cy="1588"/>
                </a:xfrm>
                <a:custGeom>
                  <a:avLst/>
                  <a:gdLst>
                    <a:gd name="T0" fmla="*/ 0 w 240"/>
                    <a:gd name="T1" fmla="*/ 0 h 1588"/>
                    <a:gd name="T2" fmla="*/ 2147483647 w 240"/>
                    <a:gd name="T3" fmla="*/ 0 h 1588"/>
                    <a:gd name="T4" fmla="*/ 2147483647 w 240"/>
                    <a:gd name="T5" fmla="*/ 0 h 158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1588"/>
                    <a:gd name="T11" fmla="*/ 240 w 240"/>
                    <a:gd name="T12" fmla="*/ 1588 h 15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1588">
                      <a:moveTo>
                        <a:pt x="0" y="0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0" name="Line 360"/>
                <p:cNvSpPr>
                  <a:spLocks noChangeShapeType="1"/>
                </p:cNvSpPr>
                <p:nvPr/>
              </p:nvSpPr>
              <p:spPr bwMode="auto">
                <a:xfrm>
                  <a:off x="3422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1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3448050" y="55213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2" name="Line 362"/>
                <p:cNvSpPr>
                  <a:spLocks noChangeShapeType="1"/>
                </p:cNvSpPr>
                <p:nvPr/>
              </p:nvSpPr>
              <p:spPr bwMode="auto">
                <a:xfrm>
                  <a:off x="34226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3" name="Oval 363"/>
                <p:cNvSpPr>
                  <a:spLocks noChangeArrowheads="1"/>
                </p:cNvSpPr>
                <p:nvPr/>
              </p:nvSpPr>
              <p:spPr bwMode="auto">
                <a:xfrm>
                  <a:off x="3422650" y="55086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4" name="Freeform 365"/>
                <p:cNvSpPr>
                  <a:spLocks/>
                </p:cNvSpPr>
                <p:nvPr/>
              </p:nvSpPr>
              <p:spPr bwMode="auto">
                <a:xfrm>
                  <a:off x="3829050" y="5521325"/>
                  <a:ext cx="381000" cy="12700"/>
                </a:xfrm>
                <a:custGeom>
                  <a:avLst/>
                  <a:gdLst>
                    <a:gd name="T0" fmla="*/ 0 w 240"/>
                    <a:gd name="T1" fmla="*/ 2147483647 h 8"/>
                    <a:gd name="T2" fmla="*/ 2147483647 w 240"/>
                    <a:gd name="T3" fmla="*/ 0 h 8"/>
                    <a:gd name="T4" fmla="*/ 2147483647 w 240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8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5" name="Line 367"/>
                <p:cNvSpPr>
                  <a:spLocks noChangeShapeType="1"/>
                </p:cNvSpPr>
                <p:nvPr/>
              </p:nvSpPr>
              <p:spPr bwMode="auto">
                <a:xfrm>
                  <a:off x="3803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6" name="Line 368"/>
                <p:cNvSpPr>
                  <a:spLocks noChangeShapeType="1"/>
                </p:cNvSpPr>
                <p:nvPr/>
              </p:nvSpPr>
              <p:spPr bwMode="auto">
                <a:xfrm flipV="1">
                  <a:off x="3829050" y="5521325"/>
                  <a:ext cx="1587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7" name="Line 369"/>
                <p:cNvSpPr>
                  <a:spLocks noChangeShapeType="1"/>
                </p:cNvSpPr>
                <p:nvPr/>
              </p:nvSpPr>
              <p:spPr bwMode="auto">
                <a:xfrm>
                  <a:off x="38036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8" name="Oval 370"/>
                <p:cNvSpPr>
                  <a:spLocks noChangeArrowheads="1"/>
                </p:cNvSpPr>
                <p:nvPr/>
              </p:nvSpPr>
              <p:spPr bwMode="auto">
                <a:xfrm>
                  <a:off x="3803650" y="55086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79" name="Freeform 372"/>
                <p:cNvSpPr>
                  <a:spLocks/>
                </p:cNvSpPr>
                <p:nvPr/>
              </p:nvSpPr>
              <p:spPr bwMode="auto">
                <a:xfrm>
                  <a:off x="4210050" y="5495925"/>
                  <a:ext cx="368300" cy="25400"/>
                </a:xfrm>
                <a:custGeom>
                  <a:avLst/>
                  <a:gdLst>
                    <a:gd name="T0" fmla="*/ 0 w 232"/>
                    <a:gd name="T1" fmla="*/ 2147483647 h 16"/>
                    <a:gd name="T2" fmla="*/ 2147483647 w 232"/>
                    <a:gd name="T3" fmla="*/ 0 h 16"/>
                    <a:gd name="T4" fmla="*/ 2147483647 w 232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232"/>
                    <a:gd name="T10" fmla="*/ 0 h 16"/>
                    <a:gd name="T11" fmla="*/ 232 w 232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2" h="16">
                      <a:moveTo>
                        <a:pt x="0" y="16"/>
                      </a:moveTo>
                      <a:lnTo>
                        <a:pt x="232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0" name="Line 374"/>
                <p:cNvSpPr>
                  <a:spLocks noChangeShapeType="1"/>
                </p:cNvSpPr>
                <p:nvPr/>
              </p:nvSpPr>
              <p:spPr bwMode="auto">
                <a:xfrm>
                  <a:off x="4184650" y="55467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1" name="Line 375"/>
                <p:cNvSpPr>
                  <a:spLocks noChangeShapeType="1"/>
                </p:cNvSpPr>
                <p:nvPr/>
              </p:nvSpPr>
              <p:spPr bwMode="auto">
                <a:xfrm flipV="1">
                  <a:off x="4210050" y="5495925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2" name="Line 376"/>
                <p:cNvSpPr>
                  <a:spLocks noChangeShapeType="1"/>
                </p:cNvSpPr>
                <p:nvPr/>
              </p:nvSpPr>
              <p:spPr bwMode="auto">
                <a:xfrm>
                  <a:off x="4184650" y="5495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3" name="Oval 377"/>
                <p:cNvSpPr>
                  <a:spLocks noChangeArrowheads="1"/>
                </p:cNvSpPr>
                <p:nvPr/>
              </p:nvSpPr>
              <p:spPr bwMode="auto">
                <a:xfrm>
                  <a:off x="4184650" y="54959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4" name="Freeform 379"/>
                <p:cNvSpPr>
                  <a:spLocks/>
                </p:cNvSpPr>
                <p:nvPr/>
              </p:nvSpPr>
              <p:spPr bwMode="auto">
                <a:xfrm>
                  <a:off x="4578350" y="5343525"/>
                  <a:ext cx="381000" cy="152400"/>
                </a:xfrm>
                <a:custGeom>
                  <a:avLst/>
                  <a:gdLst>
                    <a:gd name="T0" fmla="*/ 0 w 240"/>
                    <a:gd name="T1" fmla="*/ 2147483647 h 96"/>
                    <a:gd name="T2" fmla="*/ 2147483647 w 240"/>
                    <a:gd name="T3" fmla="*/ 0 h 96"/>
                    <a:gd name="T4" fmla="*/ 2147483647 w 240"/>
                    <a:gd name="T5" fmla="*/ 0 h 96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96"/>
                    <a:gd name="T11" fmla="*/ 240 w 240"/>
                    <a:gd name="T12" fmla="*/ 96 h 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96">
                      <a:moveTo>
                        <a:pt x="0" y="96"/>
                      </a:moveTo>
                      <a:lnTo>
                        <a:pt x="240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5" name="Line 381"/>
                <p:cNvSpPr>
                  <a:spLocks noChangeShapeType="1"/>
                </p:cNvSpPr>
                <p:nvPr/>
              </p:nvSpPr>
              <p:spPr bwMode="auto">
                <a:xfrm>
                  <a:off x="4552950" y="5521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6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4578350" y="5457825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7" name="Line 383"/>
                <p:cNvSpPr>
                  <a:spLocks noChangeShapeType="1"/>
                </p:cNvSpPr>
                <p:nvPr/>
              </p:nvSpPr>
              <p:spPr bwMode="auto">
                <a:xfrm>
                  <a:off x="45529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8" name="Oval 384"/>
                <p:cNvSpPr>
                  <a:spLocks noChangeArrowheads="1"/>
                </p:cNvSpPr>
                <p:nvPr/>
              </p:nvSpPr>
              <p:spPr bwMode="auto">
                <a:xfrm>
                  <a:off x="4552950" y="54705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89" name="Freeform 386"/>
                <p:cNvSpPr>
                  <a:spLocks/>
                </p:cNvSpPr>
                <p:nvPr/>
              </p:nvSpPr>
              <p:spPr bwMode="auto">
                <a:xfrm>
                  <a:off x="4959350" y="5343525"/>
                  <a:ext cx="381000" cy="12700"/>
                </a:xfrm>
                <a:custGeom>
                  <a:avLst/>
                  <a:gdLst>
                    <a:gd name="T0" fmla="*/ 0 w 240"/>
                    <a:gd name="T1" fmla="*/ 0 h 8"/>
                    <a:gd name="T2" fmla="*/ 2147483647 w 240"/>
                    <a:gd name="T3" fmla="*/ 2147483647 h 8"/>
                    <a:gd name="T4" fmla="*/ 2147483647 w 240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240"/>
                    <a:gd name="T10" fmla="*/ 0 h 8"/>
                    <a:gd name="T11" fmla="*/ 240 w 240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0" h="8">
                      <a:moveTo>
                        <a:pt x="0" y="0"/>
                      </a:moveTo>
                      <a:lnTo>
                        <a:pt x="240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0" name="Line 388"/>
                <p:cNvSpPr>
                  <a:spLocks noChangeShapeType="1"/>
                </p:cNvSpPr>
                <p:nvPr/>
              </p:nvSpPr>
              <p:spPr bwMode="auto">
                <a:xfrm>
                  <a:off x="4933950" y="5445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1" name="Line 389"/>
                <p:cNvSpPr>
                  <a:spLocks noChangeShapeType="1"/>
                </p:cNvSpPr>
                <p:nvPr/>
              </p:nvSpPr>
              <p:spPr bwMode="auto">
                <a:xfrm flipV="1">
                  <a:off x="4959350" y="5241925"/>
                  <a:ext cx="1587" cy="2032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2" name="Line 390"/>
                <p:cNvSpPr>
                  <a:spLocks noChangeShapeType="1"/>
                </p:cNvSpPr>
                <p:nvPr/>
              </p:nvSpPr>
              <p:spPr bwMode="auto">
                <a:xfrm>
                  <a:off x="4933950" y="52419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3" name="Oval 391"/>
                <p:cNvSpPr>
                  <a:spLocks noChangeArrowheads="1"/>
                </p:cNvSpPr>
                <p:nvPr/>
              </p:nvSpPr>
              <p:spPr bwMode="auto">
                <a:xfrm>
                  <a:off x="4933950" y="53181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4" name="Line 393"/>
                <p:cNvSpPr>
                  <a:spLocks noChangeShapeType="1"/>
                </p:cNvSpPr>
                <p:nvPr/>
              </p:nvSpPr>
              <p:spPr bwMode="auto">
                <a:xfrm>
                  <a:off x="5314950" y="54578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5" name="Line 394"/>
                <p:cNvSpPr>
                  <a:spLocks noChangeShapeType="1"/>
                </p:cNvSpPr>
                <p:nvPr/>
              </p:nvSpPr>
              <p:spPr bwMode="auto">
                <a:xfrm flipV="1">
                  <a:off x="5340350" y="5267325"/>
                  <a:ext cx="1587" cy="190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6" name="Line 395"/>
                <p:cNvSpPr>
                  <a:spLocks noChangeShapeType="1"/>
                </p:cNvSpPr>
                <p:nvPr/>
              </p:nvSpPr>
              <p:spPr bwMode="auto">
                <a:xfrm>
                  <a:off x="5314950" y="52673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7" name="Oval 396"/>
                <p:cNvSpPr>
                  <a:spLocks noChangeArrowheads="1"/>
                </p:cNvSpPr>
                <p:nvPr/>
              </p:nvSpPr>
              <p:spPr bwMode="auto">
                <a:xfrm>
                  <a:off x="5314950" y="5330825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98" name="Rectangle 421"/>
                <p:cNvSpPr>
                  <a:spLocks noChangeArrowheads="1"/>
                </p:cNvSpPr>
                <p:nvPr/>
              </p:nvSpPr>
              <p:spPr bwMode="auto">
                <a:xfrm>
                  <a:off x="2698750" y="5967413"/>
                  <a:ext cx="125643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Days of Treatment</a:t>
                  </a:r>
                </a:p>
              </p:txBody>
            </p:sp>
            <p:sp>
              <p:nvSpPr>
                <p:cNvPr id="48299" name="Rectangle 422"/>
                <p:cNvSpPr>
                  <a:spLocks noChangeArrowheads="1"/>
                </p:cNvSpPr>
                <p:nvPr/>
              </p:nvSpPr>
              <p:spPr bwMode="auto">
                <a:xfrm rot="-5400000">
                  <a:off x="-322259" y="3738563"/>
                  <a:ext cx="2228850" cy="2746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Average Tumor Volume,  mm</a:t>
                  </a:r>
                  <a:r>
                    <a:rPr kumimoji="0" lang="en-US" altLang="en-US" sz="1200" b="0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0" name="Line 324"/>
                <p:cNvSpPr>
                  <a:spLocks noChangeShapeType="1"/>
                </p:cNvSpPr>
                <p:nvPr/>
              </p:nvSpPr>
              <p:spPr bwMode="auto">
                <a:xfrm>
                  <a:off x="5314950" y="265112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1" name="Rectangle 423"/>
                <p:cNvSpPr>
                  <a:spLocks noChangeArrowheads="1"/>
                </p:cNvSpPr>
                <p:nvPr/>
              </p:nvSpPr>
              <p:spPr bwMode="auto">
                <a:xfrm>
                  <a:off x="2774950" y="3754438"/>
                  <a:ext cx="949073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Days of Treatment</a:t>
                  </a:r>
                </a:p>
              </p:txBody>
            </p:sp>
            <p:sp>
              <p:nvSpPr>
                <p:cNvPr id="48302" name="Rectangle 424"/>
                <p:cNvSpPr>
                  <a:spLocks noChangeArrowheads="1"/>
                </p:cNvSpPr>
                <p:nvPr/>
              </p:nvSpPr>
              <p:spPr bwMode="auto">
                <a:xfrm rot="16200000">
                  <a:off x="1398587" y="2883494"/>
                  <a:ext cx="773113" cy="138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Volume, mm</a:t>
                  </a:r>
                  <a:r>
                    <a:rPr kumimoji="0" lang="en-US" altLang="en-US" sz="900" b="0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</a:t>
                  </a:r>
                </a:p>
              </p:txBody>
            </p:sp>
            <p:grpSp>
              <p:nvGrpSpPr>
                <p:cNvPr id="48303" name="Group 565"/>
                <p:cNvGrpSpPr>
                  <a:grpSpLocks/>
                </p:cNvGrpSpPr>
                <p:nvPr/>
              </p:nvGrpSpPr>
              <p:grpSpPr bwMode="auto">
                <a:xfrm>
                  <a:off x="2276476" y="3551244"/>
                  <a:ext cx="2160588" cy="138113"/>
                  <a:chOff x="2080" y="1040"/>
                  <a:chExt cx="1361" cy="87"/>
                </a:xfrm>
              </p:grpSpPr>
              <p:sp>
                <p:nvSpPr>
                  <p:cNvPr id="48412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3360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30</a:t>
                    </a:r>
                  </a:p>
                </p:txBody>
              </p:sp>
              <p:sp>
                <p:nvSpPr>
                  <p:cNvPr id="48413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3232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27</a:t>
                    </a:r>
                  </a:p>
                </p:txBody>
              </p:sp>
              <p:sp>
                <p:nvSpPr>
                  <p:cNvPr id="48414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3096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24</a:t>
                    </a:r>
                  </a:p>
                </p:txBody>
              </p:sp>
              <p:sp>
                <p:nvSpPr>
                  <p:cNvPr id="48415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2968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21</a:t>
                    </a:r>
                  </a:p>
                </p:txBody>
              </p:sp>
              <p:sp>
                <p:nvSpPr>
                  <p:cNvPr id="48416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2840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18</a:t>
                    </a:r>
                  </a:p>
                </p:txBody>
              </p:sp>
              <p:sp>
                <p:nvSpPr>
                  <p:cNvPr id="48417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2712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15</a:t>
                    </a:r>
                  </a:p>
                </p:txBody>
              </p:sp>
              <p:sp>
                <p:nvSpPr>
                  <p:cNvPr id="48418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2576" y="1040"/>
                    <a:ext cx="8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12</a:t>
                    </a:r>
                  </a:p>
                </p:txBody>
              </p:sp>
              <p:sp>
                <p:nvSpPr>
                  <p:cNvPr id="48419" name="Rectangle 441"/>
                  <p:cNvSpPr>
                    <a:spLocks noChangeArrowheads="1"/>
                  </p:cNvSpPr>
                  <p:nvPr/>
                </p:nvSpPr>
                <p:spPr bwMode="auto">
                  <a:xfrm>
                    <a:off x="2472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9</a:t>
                    </a:r>
                  </a:p>
                </p:txBody>
              </p:sp>
              <p:sp>
                <p:nvSpPr>
                  <p:cNvPr id="48420" name="Rectangle 443"/>
                  <p:cNvSpPr>
                    <a:spLocks noChangeArrowheads="1"/>
                  </p:cNvSpPr>
                  <p:nvPr/>
                </p:nvSpPr>
                <p:spPr bwMode="auto">
                  <a:xfrm>
                    <a:off x="2344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6</a:t>
                    </a:r>
                  </a:p>
                </p:txBody>
              </p:sp>
              <p:sp>
                <p:nvSpPr>
                  <p:cNvPr id="48421" name="Rectangle 445"/>
                  <p:cNvSpPr>
                    <a:spLocks noChangeArrowheads="1"/>
                  </p:cNvSpPr>
                  <p:nvPr/>
                </p:nvSpPr>
                <p:spPr bwMode="auto">
                  <a:xfrm>
                    <a:off x="2208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3</a:t>
                    </a:r>
                  </a:p>
                </p:txBody>
              </p:sp>
              <p:sp>
                <p:nvSpPr>
                  <p:cNvPr id="48422" name="Rectangle 447"/>
                  <p:cNvSpPr>
                    <a:spLocks noChangeArrowheads="1"/>
                  </p:cNvSpPr>
                  <p:nvPr/>
                </p:nvSpPr>
                <p:spPr bwMode="auto">
                  <a:xfrm>
                    <a:off x="2080" y="1040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0</a:t>
                    </a:r>
                  </a:p>
                </p:txBody>
              </p:sp>
            </p:grpSp>
            <p:sp>
              <p:nvSpPr>
                <p:cNvPr id="48304" name="Line 449"/>
                <p:cNvSpPr>
                  <a:spLocks noChangeShapeType="1"/>
                </p:cNvSpPr>
                <p:nvPr/>
              </p:nvSpPr>
              <p:spPr bwMode="auto">
                <a:xfrm flipV="1">
                  <a:off x="23145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5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25177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6" name="Line 451"/>
                <p:cNvSpPr>
                  <a:spLocks noChangeShapeType="1"/>
                </p:cNvSpPr>
                <p:nvPr/>
              </p:nvSpPr>
              <p:spPr bwMode="auto">
                <a:xfrm flipV="1">
                  <a:off x="27336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7" name="Line 452"/>
                <p:cNvSpPr>
                  <a:spLocks noChangeShapeType="1"/>
                </p:cNvSpPr>
                <p:nvPr/>
              </p:nvSpPr>
              <p:spPr bwMode="auto">
                <a:xfrm flipV="1">
                  <a:off x="29368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8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31400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09" name="Line 454"/>
                <p:cNvSpPr>
                  <a:spLocks noChangeShapeType="1"/>
                </p:cNvSpPr>
                <p:nvPr/>
              </p:nvSpPr>
              <p:spPr bwMode="auto">
                <a:xfrm flipV="1">
                  <a:off x="33559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0" name="Line 455"/>
                <p:cNvSpPr>
                  <a:spLocks noChangeShapeType="1"/>
                </p:cNvSpPr>
                <p:nvPr/>
              </p:nvSpPr>
              <p:spPr bwMode="auto">
                <a:xfrm flipV="1">
                  <a:off x="35591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1" name="Line 456"/>
                <p:cNvSpPr>
                  <a:spLocks noChangeShapeType="1"/>
                </p:cNvSpPr>
                <p:nvPr/>
              </p:nvSpPr>
              <p:spPr bwMode="auto">
                <a:xfrm flipV="1">
                  <a:off x="37623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2" name="Line 457"/>
                <p:cNvSpPr>
                  <a:spLocks noChangeShapeType="1"/>
                </p:cNvSpPr>
                <p:nvPr/>
              </p:nvSpPr>
              <p:spPr bwMode="auto">
                <a:xfrm flipV="1">
                  <a:off x="39655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3" name="Line 458"/>
                <p:cNvSpPr>
                  <a:spLocks noChangeShapeType="1"/>
                </p:cNvSpPr>
                <p:nvPr/>
              </p:nvSpPr>
              <p:spPr bwMode="auto">
                <a:xfrm flipV="1">
                  <a:off x="41814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4" name="Line 459"/>
                <p:cNvSpPr>
                  <a:spLocks noChangeShapeType="1"/>
                </p:cNvSpPr>
                <p:nvPr/>
              </p:nvSpPr>
              <p:spPr bwMode="auto">
                <a:xfrm flipV="1">
                  <a:off x="4384675" y="3462338"/>
                  <a:ext cx="1587" cy="508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5" name="Line 460"/>
                <p:cNvSpPr>
                  <a:spLocks noChangeShapeType="1"/>
                </p:cNvSpPr>
                <p:nvPr/>
              </p:nvSpPr>
              <p:spPr bwMode="auto">
                <a:xfrm>
                  <a:off x="2209800" y="3462338"/>
                  <a:ext cx="2303462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grpSp>
              <p:nvGrpSpPr>
                <p:cNvPr id="48316" name="Group 566"/>
                <p:cNvGrpSpPr>
                  <a:grpSpLocks/>
                </p:cNvGrpSpPr>
                <p:nvPr/>
              </p:nvGrpSpPr>
              <p:grpSpPr bwMode="auto">
                <a:xfrm>
                  <a:off x="1943108" y="2560638"/>
                  <a:ext cx="192088" cy="963613"/>
                  <a:chOff x="1816" y="424"/>
                  <a:chExt cx="121" cy="607"/>
                </a:xfrm>
              </p:grpSpPr>
              <p:sp>
                <p:nvSpPr>
                  <p:cNvPr id="48407" name="Rectangle 463"/>
                  <p:cNvSpPr>
                    <a:spLocks noChangeArrowheads="1"/>
                  </p:cNvSpPr>
                  <p:nvPr/>
                </p:nvSpPr>
                <p:spPr bwMode="auto">
                  <a:xfrm>
                    <a:off x="1896" y="944"/>
                    <a:ext cx="40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0</a:t>
                    </a:r>
                  </a:p>
                </p:txBody>
              </p:sp>
              <p:sp>
                <p:nvSpPr>
                  <p:cNvPr id="48408" name="Rectangle 465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816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100</a:t>
                    </a:r>
                  </a:p>
                </p:txBody>
              </p:sp>
              <p:sp>
                <p:nvSpPr>
                  <p:cNvPr id="48409" name="Rectangle 467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688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200</a:t>
                    </a:r>
                  </a:p>
                </p:txBody>
              </p:sp>
              <p:sp>
                <p:nvSpPr>
                  <p:cNvPr id="48410" name="Rectangle 469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552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300</a:t>
                    </a:r>
                  </a:p>
                </p:txBody>
              </p:sp>
              <p:sp>
                <p:nvSpPr>
                  <p:cNvPr id="48411" name="Rectangle 471"/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424"/>
                    <a:ext cx="121" cy="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Gothic" panose="020B0600070205080204" pitchFamily="34" charset="-128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MS PGothic" panose="020B0600070205080204" pitchFamily="34" charset="-128"/>
                      </a:rPr>
                      <a:t>400</a:t>
                    </a:r>
                  </a:p>
                </p:txBody>
              </p:sp>
            </p:grpSp>
            <p:grpSp>
              <p:nvGrpSpPr>
                <p:cNvPr id="48317" name="Group 567"/>
                <p:cNvGrpSpPr>
                  <a:grpSpLocks/>
                </p:cNvGrpSpPr>
                <p:nvPr/>
              </p:nvGrpSpPr>
              <p:grpSpPr bwMode="auto">
                <a:xfrm>
                  <a:off x="2178112" y="2535442"/>
                  <a:ext cx="52388" cy="928980"/>
                  <a:chOff x="2072" y="408"/>
                  <a:chExt cx="33" cy="585"/>
                </a:xfrm>
              </p:grpSpPr>
              <p:sp>
                <p:nvSpPr>
                  <p:cNvPr id="48401" name="Line 4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99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2" name="Line 4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864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3" name="Line 4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736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4" name="Line 4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600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5" name="Line 4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072" y="472"/>
                    <a:ext cx="32" cy="1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48406" name="Line 4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4" y="408"/>
                    <a:ext cx="1" cy="584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endParaRPr>
                  </a:p>
                </p:txBody>
              </p:sp>
            </p:grpSp>
            <p:sp>
              <p:nvSpPr>
                <p:cNvPr id="48318" name="Freeform 480"/>
                <p:cNvSpPr>
                  <a:spLocks/>
                </p:cNvSpPr>
                <p:nvPr/>
              </p:nvSpPr>
              <p:spPr bwMode="auto">
                <a:xfrm>
                  <a:off x="2314575" y="3373438"/>
                  <a:ext cx="203200" cy="63500"/>
                </a:xfrm>
                <a:custGeom>
                  <a:avLst/>
                  <a:gdLst>
                    <a:gd name="T0" fmla="*/ 0 w 128"/>
                    <a:gd name="T1" fmla="*/ 2147483647 h 40"/>
                    <a:gd name="T2" fmla="*/ 2147483647 w 128"/>
                    <a:gd name="T3" fmla="*/ 0 h 40"/>
                    <a:gd name="T4" fmla="*/ 2147483647 w 128"/>
                    <a:gd name="T5" fmla="*/ 0 h 40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40"/>
                    <a:gd name="T11" fmla="*/ 128 w 128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40">
                      <a:moveTo>
                        <a:pt x="0" y="40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19" name="Oval 482"/>
                <p:cNvSpPr>
                  <a:spLocks noChangeArrowheads="1"/>
                </p:cNvSpPr>
                <p:nvPr/>
              </p:nvSpPr>
              <p:spPr bwMode="auto">
                <a:xfrm>
                  <a:off x="2289175" y="34115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0" name="Freeform 483"/>
                <p:cNvSpPr>
                  <a:spLocks/>
                </p:cNvSpPr>
                <p:nvPr/>
              </p:nvSpPr>
              <p:spPr bwMode="auto">
                <a:xfrm>
                  <a:off x="2517775" y="3373438"/>
                  <a:ext cx="215900" cy="12700"/>
                </a:xfrm>
                <a:custGeom>
                  <a:avLst/>
                  <a:gdLst>
                    <a:gd name="T0" fmla="*/ 0 w 136"/>
                    <a:gd name="T1" fmla="*/ 0 h 8"/>
                    <a:gd name="T2" fmla="*/ 2147483647 w 136"/>
                    <a:gd name="T3" fmla="*/ 2147483647 h 8"/>
                    <a:gd name="T4" fmla="*/ 2147483647 w 136"/>
                    <a:gd name="T5" fmla="*/ 2147483647 h 8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"/>
                    <a:gd name="T11" fmla="*/ 136 w 136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">
                      <a:moveTo>
                        <a:pt x="0" y="0"/>
                      </a:moveTo>
                      <a:lnTo>
                        <a:pt x="136" y="8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1" name="Line 485"/>
                <p:cNvSpPr>
                  <a:spLocks noChangeShapeType="1"/>
                </p:cNvSpPr>
                <p:nvPr/>
              </p:nvSpPr>
              <p:spPr bwMode="auto">
                <a:xfrm>
                  <a:off x="2492375" y="34115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2" name="Line 486"/>
                <p:cNvSpPr>
                  <a:spLocks noChangeShapeType="1"/>
                </p:cNvSpPr>
                <p:nvPr/>
              </p:nvSpPr>
              <p:spPr bwMode="auto">
                <a:xfrm flipV="1">
                  <a:off x="2517775" y="33480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3" name="Line 487"/>
                <p:cNvSpPr>
                  <a:spLocks noChangeShapeType="1"/>
                </p:cNvSpPr>
                <p:nvPr/>
              </p:nvSpPr>
              <p:spPr bwMode="auto">
                <a:xfrm>
                  <a:off x="2492375" y="3348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4" name="Oval 488"/>
                <p:cNvSpPr>
                  <a:spLocks noChangeArrowheads="1"/>
                </p:cNvSpPr>
                <p:nvPr/>
              </p:nvSpPr>
              <p:spPr bwMode="auto">
                <a:xfrm>
                  <a:off x="2492375" y="33480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5" name="Freeform 490"/>
                <p:cNvSpPr>
                  <a:spLocks/>
                </p:cNvSpPr>
                <p:nvPr/>
              </p:nvSpPr>
              <p:spPr bwMode="auto">
                <a:xfrm>
                  <a:off x="2733675" y="3246438"/>
                  <a:ext cx="203200" cy="139700"/>
                </a:xfrm>
                <a:custGeom>
                  <a:avLst/>
                  <a:gdLst>
                    <a:gd name="T0" fmla="*/ 0 w 128"/>
                    <a:gd name="T1" fmla="*/ 2147483647 h 88"/>
                    <a:gd name="T2" fmla="*/ 2147483647 w 128"/>
                    <a:gd name="T3" fmla="*/ 0 h 88"/>
                    <a:gd name="T4" fmla="*/ 2147483647 w 128"/>
                    <a:gd name="T5" fmla="*/ 0 h 8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88"/>
                    <a:gd name="T11" fmla="*/ 128 w 128"/>
                    <a:gd name="T12" fmla="*/ 88 h 8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88">
                      <a:moveTo>
                        <a:pt x="0" y="8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6" name="Line 492"/>
                <p:cNvSpPr>
                  <a:spLocks noChangeShapeType="1"/>
                </p:cNvSpPr>
                <p:nvPr/>
              </p:nvSpPr>
              <p:spPr bwMode="auto">
                <a:xfrm>
                  <a:off x="2708275" y="34242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7" name="Line 493"/>
                <p:cNvSpPr>
                  <a:spLocks noChangeShapeType="1"/>
                </p:cNvSpPr>
                <p:nvPr/>
              </p:nvSpPr>
              <p:spPr bwMode="auto">
                <a:xfrm flipV="1">
                  <a:off x="2733675" y="33607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8" name="Line 494"/>
                <p:cNvSpPr>
                  <a:spLocks noChangeShapeType="1"/>
                </p:cNvSpPr>
                <p:nvPr/>
              </p:nvSpPr>
              <p:spPr bwMode="auto">
                <a:xfrm>
                  <a:off x="2708275" y="33607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29" name="Oval 495"/>
                <p:cNvSpPr>
                  <a:spLocks noChangeArrowheads="1"/>
                </p:cNvSpPr>
                <p:nvPr/>
              </p:nvSpPr>
              <p:spPr bwMode="auto">
                <a:xfrm>
                  <a:off x="2708275" y="33607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0" name="Freeform 497"/>
                <p:cNvSpPr>
                  <a:spLocks/>
                </p:cNvSpPr>
                <p:nvPr/>
              </p:nvSpPr>
              <p:spPr bwMode="auto">
                <a:xfrm>
                  <a:off x="2936875" y="3246438"/>
                  <a:ext cx="203200" cy="114300"/>
                </a:xfrm>
                <a:custGeom>
                  <a:avLst/>
                  <a:gdLst>
                    <a:gd name="T0" fmla="*/ 0 w 128"/>
                    <a:gd name="T1" fmla="*/ 0 h 72"/>
                    <a:gd name="T2" fmla="*/ 2147483647 w 128"/>
                    <a:gd name="T3" fmla="*/ 2147483647 h 72"/>
                    <a:gd name="T4" fmla="*/ 2147483647 w 128"/>
                    <a:gd name="T5" fmla="*/ 2147483647 h 72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72"/>
                    <a:gd name="T11" fmla="*/ 128 w 128"/>
                    <a:gd name="T12" fmla="*/ 72 h 7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72">
                      <a:moveTo>
                        <a:pt x="0" y="0"/>
                      </a:moveTo>
                      <a:lnTo>
                        <a:pt x="128" y="7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1" name="Line 499"/>
                <p:cNvSpPr>
                  <a:spLocks noChangeShapeType="1"/>
                </p:cNvSpPr>
                <p:nvPr/>
              </p:nvSpPr>
              <p:spPr bwMode="auto">
                <a:xfrm>
                  <a:off x="2911475" y="33226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2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936875" y="3182938"/>
                  <a:ext cx="1587" cy="1397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3" name="Line 501"/>
                <p:cNvSpPr>
                  <a:spLocks noChangeShapeType="1"/>
                </p:cNvSpPr>
                <p:nvPr/>
              </p:nvSpPr>
              <p:spPr bwMode="auto">
                <a:xfrm>
                  <a:off x="2911475" y="31829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4" name="Oval 502"/>
                <p:cNvSpPr>
                  <a:spLocks noChangeArrowheads="1"/>
                </p:cNvSpPr>
                <p:nvPr/>
              </p:nvSpPr>
              <p:spPr bwMode="auto">
                <a:xfrm>
                  <a:off x="2911475" y="32210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5" name="Freeform 504"/>
                <p:cNvSpPr>
                  <a:spLocks/>
                </p:cNvSpPr>
                <p:nvPr/>
              </p:nvSpPr>
              <p:spPr bwMode="auto">
                <a:xfrm>
                  <a:off x="3140075" y="3335338"/>
                  <a:ext cx="215900" cy="25400"/>
                </a:xfrm>
                <a:custGeom>
                  <a:avLst/>
                  <a:gdLst>
                    <a:gd name="T0" fmla="*/ 0 w 136"/>
                    <a:gd name="T1" fmla="*/ 2147483647 h 16"/>
                    <a:gd name="T2" fmla="*/ 2147483647 w 136"/>
                    <a:gd name="T3" fmla="*/ 0 h 16"/>
                    <a:gd name="T4" fmla="*/ 2147483647 w 136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16"/>
                    <a:gd name="T11" fmla="*/ 136 w 136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16">
                      <a:moveTo>
                        <a:pt x="0" y="16"/>
                      </a:moveTo>
                      <a:lnTo>
                        <a:pt x="13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6" name="Line 506"/>
                <p:cNvSpPr>
                  <a:spLocks noChangeShapeType="1"/>
                </p:cNvSpPr>
                <p:nvPr/>
              </p:nvSpPr>
              <p:spPr bwMode="auto">
                <a:xfrm>
                  <a:off x="3114675" y="33861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7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3140075" y="3348038"/>
                  <a:ext cx="1587" cy="38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8" name="Line 508"/>
                <p:cNvSpPr>
                  <a:spLocks noChangeShapeType="1"/>
                </p:cNvSpPr>
                <p:nvPr/>
              </p:nvSpPr>
              <p:spPr bwMode="auto">
                <a:xfrm>
                  <a:off x="3114675" y="3348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39" name="Oval 509"/>
                <p:cNvSpPr>
                  <a:spLocks noChangeArrowheads="1"/>
                </p:cNvSpPr>
                <p:nvPr/>
              </p:nvSpPr>
              <p:spPr bwMode="auto">
                <a:xfrm>
                  <a:off x="3114675" y="33353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0" name="Freeform 511"/>
                <p:cNvSpPr>
                  <a:spLocks/>
                </p:cNvSpPr>
                <p:nvPr/>
              </p:nvSpPr>
              <p:spPr bwMode="auto">
                <a:xfrm>
                  <a:off x="3355975" y="3322638"/>
                  <a:ext cx="203200" cy="12700"/>
                </a:xfrm>
                <a:custGeom>
                  <a:avLst/>
                  <a:gdLst>
                    <a:gd name="T0" fmla="*/ 0 w 128"/>
                    <a:gd name="T1" fmla="*/ 2147483647 h 8"/>
                    <a:gd name="T2" fmla="*/ 2147483647 w 128"/>
                    <a:gd name="T3" fmla="*/ 0 h 8"/>
                    <a:gd name="T4" fmla="*/ 2147483647 w 128"/>
                    <a:gd name="T5" fmla="*/ 0 h 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8"/>
                    <a:gd name="T11" fmla="*/ 128 w 128"/>
                    <a:gd name="T12" fmla="*/ 8 h 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8">
                      <a:moveTo>
                        <a:pt x="0" y="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1" name="Line 513"/>
                <p:cNvSpPr>
                  <a:spLocks noChangeShapeType="1"/>
                </p:cNvSpPr>
                <p:nvPr/>
              </p:nvSpPr>
              <p:spPr bwMode="auto">
                <a:xfrm>
                  <a:off x="3330575" y="3373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2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3355975" y="3309938"/>
                  <a:ext cx="1587" cy="635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3" name="Line 515"/>
                <p:cNvSpPr>
                  <a:spLocks noChangeShapeType="1"/>
                </p:cNvSpPr>
                <p:nvPr/>
              </p:nvSpPr>
              <p:spPr bwMode="auto">
                <a:xfrm>
                  <a:off x="3330575" y="33099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4" name="Oval 516"/>
                <p:cNvSpPr>
                  <a:spLocks noChangeArrowheads="1"/>
                </p:cNvSpPr>
                <p:nvPr/>
              </p:nvSpPr>
              <p:spPr bwMode="auto">
                <a:xfrm>
                  <a:off x="3330575" y="33099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5" name="Freeform 518"/>
                <p:cNvSpPr>
                  <a:spLocks/>
                </p:cNvSpPr>
                <p:nvPr/>
              </p:nvSpPr>
              <p:spPr bwMode="auto">
                <a:xfrm>
                  <a:off x="3559175" y="3297238"/>
                  <a:ext cx="203200" cy="25400"/>
                </a:xfrm>
                <a:custGeom>
                  <a:avLst/>
                  <a:gdLst>
                    <a:gd name="T0" fmla="*/ 0 w 128"/>
                    <a:gd name="T1" fmla="*/ 2147483647 h 16"/>
                    <a:gd name="T2" fmla="*/ 2147483647 w 128"/>
                    <a:gd name="T3" fmla="*/ 0 h 16"/>
                    <a:gd name="T4" fmla="*/ 2147483647 w 128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16"/>
                    <a:gd name="T11" fmla="*/ 128 w 128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16">
                      <a:moveTo>
                        <a:pt x="0" y="16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6" name="Line 520"/>
                <p:cNvSpPr>
                  <a:spLocks noChangeShapeType="1"/>
                </p:cNvSpPr>
                <p:nvPr/>
              </p:nvSpPr>
              <p:spPr bwMode="auto">
                <a:xfrm>
                  <a:off x="3533775" y="33607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7" name="Line 521"/>
                <p:cNvSpPr>
                  <a:spLocks noChangeShapeType="1"/>
                </p:cNvSpPr>
                <p:nvPr/>
              </p:nvSpPr>
              <p:spPr bwMode="auto">
                <a:xfrm flipV="1">
                  <a:off x="3559175" y="3284538"/>
                  <a:ext cx="1587" cy="762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8" name="Line 522"/>
                <p:cNvSpPr>
                  <a:spLocks noChangeShapeType="1"/>
                </p:cNvSpPr>
                <p:nvPr/>
              </p:nvSpPr>
              <p:spPr bwMode="auto">
                <a:xfrm>
                  <a:off x="3533775" y="32845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49" name="Oval 523"/>
                <p:cNvSpPr>
                  <a:spLocks noChangeArrowheads="1"/>
                </p:cNvSpPr>
                <p:nvPr/>
              </p:nvSpPr>
              <p:spPr bwMode="auto">
                <a:xfrm>
                  <a:off x="3533775" y="32972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0" name="Freeform 525"/>
                <p:cNvSpPr>
                  <a:spLocks/>
                </p:cNvSpPr>
                <p:nvPr/>
              </p:nvSpPr>
              <p:spPr bwMode="auto">
                <a:xfrm>
                  <a:off x="3762375" y="3221038"/>
                  <a:ext cx="203200" cy="76200"/>
                </a:xfrm>
                <a:custGeom>
                  <a:avLst/>
                  <a:gdLst>
                    <a:gd name="T0" fmla="*/ 0 w 128"/>
                    <a:gd name="T1" fmla="*/ 2147483647 h 48"/>
                    <a:gd name="T2" fmla="*/ 2147483647 w 128"/>
                    <a:gd name="T3" fmla="*/ 0 h 48"/>
                    <a:gd name="T4" fmla="*/ 2147483647 w 128"/>
                    <a:gd name="T5" fmla="*/ 0 h 48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48"/>
                    <a:gd name="T11" fmla="*/ 128 w 128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48">
                      <a:moveTo>
                        <a:pt x="0" y="48"/>
                      </a:moveTo>
                      <a:lnTo>
                        <a:pt x="128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1" name="Line 527"/>
                <p:cNvSpPr>
                  <a:spLocks noChangeShapeType="1"/>
                </p:cNvSpPr>
                <p:nvPr/>
              </p:nvSpPr>
              <p:spPr bwMode="auto">
                <a:xfrm>
                  <a:off x="3736975" y="3373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2" name="Line 528"/>
                <p:cNvSpPr>
                  <a:spLocks noChangeShapeType="1"/>
                </p:cNvSpPr>
                <p:nvPr/>
              </p:nvSpPr>
              <p:spPr bwMode="auto">
                <a:xfrm flipV="1">
                  <a:off x="3762375" y="3221038"/>
                  <a:ext cx="1587" cy="152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3" name="Line 529"/>
                <p:cNvSpPr>
                  <a:spLocks noChangeShapeType="1"/>
                </p:cNvSpPr>
                <p:nvPr/>
              </p:nvSpPr>
              <p:spPr bwMode="auto">
                <a:xfrm>
                  <a:off x="3736975" y="3221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4" name="Oval 530"/>
                <p:cNvSpPr>
                  <a:spLocks noChangeArrowheads="1"/>
                </p:cNvSpPr>
                <p:nvPr/>
              </p:nvSpPr>
              <p:spPr bwMode="auto">
                <a:xfrm>
                  <a:off x="3736975" y="32718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5" name="Freeform 532"/>
                <p:cNvSpPr>
                  <a:spLocks/>
                </p:cNvSpPr>
                <p:nvPr/>
              </p:nvSpPr>
              <p:spPr bwMode="auto">
                <a:xfrm>
                  <a:off x="3965575" y="2827338"/>
                  <a:ext cx="215900" cy="393700"/>
                </a:xfrm>
                <a:custGeom>
                  <a:avLst/>
                  <a:gdLst>
                    <a:gd name="T0" fmla="*/ 0 w 136"/>
                    <a:gd name="T1" fmla="*/ 2147483647 h 248"/>
                    <a:gd name="T2" fmla="*/ 2147483647 w 136"/>
                    <a:gd name="T3" fmla="*/ 0 h 248"/>
                    <a:gd name="T4" fmla="*/ 2147483647 w 136"/>
                    <a:gd name="T5" fmla="*/ 0 h 248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248"/>
                    <a:gd name="T11" fmla="*/ 136 w 136"/>
                    <a:gd name="T12" fmla="*/ 248 h 2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248">
                      <a:moveTo>
                        <a:pt x="0" y="248"/>
                      </a:moveTo>
                      <a:lnTo>
                        <a:pt x="136" y="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6" name="Line 534"/>
                <p:cNvSpPr>
                  <a:spLocks noChangeShapeType="1"/>
                </p:cNvSpPr>
                <p:nvPr/>
              </p:nvSpPr>
              <p:spPr bwMode="auto">
                <a:xfrm>
                  <a:off x="3940175" y="32972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7" name="Line 535"/>
                <p:cNvSpPr>
                  <a:spLocks noChangeShapeType="1"/>
                </p:cNvSpPr>
                <p:nvPr/>
              </p:nvSpPr>
              <p:spPr bwMode="auto">
                <a:xfrm flipV="1">
                  <a:off x="3965575" y="3132138"/>
                  <a:ext cx="1587" cy="1651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8" name="Line 536"/>
                <p:cNvSpPr>
                  <a:spLocks noChangeShapeType="1"/>
                </p:cNvSpPr>
                <p:nvPr/>
              </p:nvSpPr>
              <p:spPr bwMode="auto">
                <a:xfrm>
                  <a:off x="3940175" y="31321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59" name="Oval 537"/>
                <p:cNvSpPr>
                  <a:spLocks noChangeArrowheads="1"/>
                </p:cNvSpPr>
                <p:nvPr/>
              </p:nvSpPr>
              <p:spPr bwMode="auto">
                <a:xfrm>
                  <a:off x="3940175" y="31956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0" name="Freeform 539"/>
                <p:cNvSpPr>
                  <a:spLocks/>
                </p:cNvSpPr>
                <p:nvPr/>
              </p:nvSpPr>
              <p:spPr bwMode="auto">
                <a:xfrm>
                  <a:off x="4181475" y="2827338"/>
                  <a:ext cx="203200" cy="50800"/>
                </a:xfrm>
                <a:custGeom>
                  <a:avLst/>
                  <a:gdLst>
                    <a:gd name="T0" fmla="*/ 0 w 128"/>
                    <a:gd name="T1" fmla="*/ 0 h 32"/>
                    <a:gd name="T2" fmla="*/ 2147483647 w 128"/>
                    <a:gd name="T3" fmla="*/ 2147483647 h 32"/>
                    <a:gd name="T4" fmla="*/ 2147483647 w 128"/>
                    <a:gd name="T5" fmla="*/ 2147483647 h 32"/>
                    <a:gd name="T6" fmla="*/ 0 60000 65536"/>
                    <a:gd name="T7" fmla="*/ 0 60000 65536"/>
                    <a:gd name="T8" fmla="*/ 0 60000 65536"/>
                    <a:gd name="T9" fmla="*/ 0 w 128"/>
                    <a:gd name="T10" fmla="*/ 0 h 32"/>
                    <a:gd name="T11" fmla="*/ 128 w 128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8" h="32">
                      <a:moveTo>
                        <a:pt x="0" y="0"/>
                      </a:moveTo>
                      <a:lnTo>
                        <a:pt x="128" y="32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1" name="Line 541"/>
                <p:cNvSpPr>
                  <a:spLocks noChangeShapeType="1"/>
                </p:cNvSpPr>
                <p:nvPr/>
              </p:nvSpPr>
              <p:spPr bwMode="auto">
                <a:xfrm>
                  <a:off x="4156075" y="30940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2" name="Line 542"/>
                <p:cNvSpPr>
                  <a:spLocks noChangeShapeType="1"/>
                </p:cNvSpPr>
                <p:nvPr/>
              </p:nvSpPr>
              <p:spPr bwMode="auto">
                <a:xfrm flipV="1">
                  <a:off x="4181475" y="2560638"/>
                  <a:ext cx="1587" cy="533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3" name="Line 543"/>
                <p:cNvSpPr>
                  <a:spLocks noChangeShapeType="1"/>
                </p:cNvSpPr>
                <p:nvPr/>
              </p:nvSpPr>
              <p:spPr bwMode="auto">
                <a:xfrm>
                  <a:off x="4156075" y="25606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4" name="Oval 544"/>
                <p:cNvSpPr>
                  <a:spLocks noChangeArrowheads="1"/>
                </p:cNvSpPr>
                <p:nvPr/>
              </p:nvSpPr>
              <p:spPr bwMode="auto">
                <a:xfrm>
                  <a:off x="4156075" y="28019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5" name="Line 546"/>
                <p:cNvSpPr>
                  <a:spLocks noChangeShapeType="1"/>
                </p:cNvSpPr>
                <p:nvPr/>
              </p:nvSpPr>
              <p:spPr bwMode="auto">
                <a:xfrm>
                  <a:off x="4359275" y="31194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6" name="Line 547"/>
                <p:cNvSpPr>
                  <a:spLocks noChangeShapeType="1"/>
                </p:cNvSpPr>
                <p:nvPr/>
              </p:nvSpPr>
              <p:spPr bwMode="auto">
                <a:xfrm flipV="1">
                  <a:off x="4384675" y="2636838"/>
                  <a:ext cx="1587" cy="482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7" name="Line 548"/>
                <p:cNvSpPr>
                  <a:spLocks noChangeShapeType="1"/>
                </p:cNvSpPr>
                <p:nvPr/>
              </p:nvSpPr>
              <p:spPr bwMode="auto">
                <a:xfrm>
                  <a:off x="4359275" y="2636838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8" name="Oval 549"/>
                <p:cNvSpPr>
                  <a:spLocks noChangeArrowheads="1"/>
                </p:cNvSpPr>
                <p:nvPr/>
              </p:nvSpPr>
              <p:spPr bwMode="auto">
                <a:xfrm>
                  <a:off x="4359275" y="2852738"/>
                  <a:ext cx="63500" cy="63500"/>
                </a:xfrm>
                <a:prstGeom prst="ellipse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69" name="Line 572"/>
                <p:cNvSpPr>
                  <a:spLocks noChangeShapeType="1"/>
                </p:cNvSpPr>
                <p:nvPr/>
              </p:nvSpPr>
              <p:spPr bwMode="auto">
                <a:xfrm flipV="1">
                  <a:off x="6581775" y="5656263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0" name="Line 573"/>
                <p:cNvSpPr>
                  <a:spLocks noChangeShapeType="1"/>
                </p:cNvSpPr>
                <p:nvPr/>
              </p:nvSpPr>
              <p:spPr bwMode="auto">
                <a:xfrm flipV="1">
                  <a:off x="7516813" y="5664201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1" name="Line 574"/>
                <p:cNvSpPr>
                  <a:spLocks noChangeShapeType="1"/>
                </p:cNvSpPr>
                <p:nvPr/>
              </p:nvSpPr>
              <p:spPr bwMode="auto">
                <a:xfrm flipV="1">
                  <a:off x="8443913" y="5664201"/>
                  <a:ext cx="1588" cy="254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2" name="Line 575"/>
                <p:cNvSpPr>
                  <a:spLocks noChangeShapeType="1"/>
                </p:cNvSpPr>
                <p:nvPr/>
              </p:nvSpPr>
              <p:spPr bwMode="auto">
                <a:xfrm>
                  <a:off x="6589713" y="5664201"/>
                  <a:ext cx="18542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73" name="Rectangle 577"/>
                <p:cNvSpPr>
                  <a:spLocks noChangeArrowheads="1"/>
                </p:cNvSpPr>
                <p:nvPr/>
              </p:nvSpPr>
              <p:spPr bwMode="auto">
                <a:xfrm>
                  <a:off x="6256338" y="55022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0.0</a:t>
                  </a:r>
                </a:p>
              </p:txBody>
            </p:sp>
            <p:sp>
              <p:nvSpPr>
                <p:cNvPr id="48374" name="Rectangle 578"/>
                <p:cNvSpPr>
                  <a:spLocks noChangeArrowheads="1"/>
                </p:cNvSpPr>
                <p:nvPr/>
              </p:nvSpPr>
              <p:spPr bwMode="auto">
                <a:xfrm>
                  <a:off x="6256338" y="50450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0.5</a:t>
                  </a:r>
                </a:p>
              </p:txBody>
            </p:sp>
            <p:sp>
              <p:nvSpPr>
                <p:cNvPr id="48375" name="Rectangle 579"/>
                <p:cNvSpPr>
                  <a:spLocks noChangeArrowheads="1"/>
                </p:cNvSpPr>
                <p:nvPr/>
              </p:nvSpPr>
              <p:spPr bwMode="auto">
                <a:xfrm>
                  <a:off x="6256338" y="45878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1.0</a:t>
                  </a:r>
                </a:p>
              </p:txBody>
            </p:sp>
            <p:sp>
              <p:nvSpPr>
                <p:cNvPr id="48376" name="Rectangle 580"/>
                <p:cNvSpPr>
                  <a:spLocks noChangeArrowheads="1"/>
                </p:cNvSpPr>
                <p:nvPr/>
              </p:nvSpPr>
              <p:spPr bwMode="auto">
                <a:xfrm>
                  <a:off x="6256338" y="41179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1.5</a:t>
                  </a:r>
                </a:p>
              </p:txBody>
            </p:sp>
            <p:sp>
              <p:nvSpPr>
                <p:cNvPr id="48377" name="Rectangle 581"/>
                <p:cNvSpPr>
                  <a:spLocks noChangeArrowheads="1"/>
                </p:cNvSpPr>
                <p:nvPr/>
              </p:nvSpPr>
              <p:spPr bwMode="auto">
                <a:xfrm>
                  <a:off x="6256338" y="36607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2.0</a:t>
                  </a:r>
                </a:p>
              </p:txBody>
            </p:sp>
            <p:sp>
              <p:nvSpPr>
                <p:cNvPr id="48378" name="Rectangle 582"/>
                <p:cNvSpPr>
                  <a:spLocks noChangeArrowheads="1"/>
                </p:cNvSpPr>
                <p:nvPr/>
              </p:nvSpPr>
              <p:spPr bwMode="auto">
                <a:xfrm>
                  <a:off x="6256338" y="32035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2.5</a:t>
                  </a:r>
                </a:p>
              </p:txBody>
            </p:sp>
            <p:sp>
              <p:nvSpPr>
                <p:cNvPr id="48379" name="Rectangle 583"/>
                <p:cNvSpPr>
                  <a:spLocks noChangeArrowheads="1"/>
                </p:cNvSpPr>
                <p:nvPr/>
              </p:nvSpPr>
              <p:spPr bwMode="auto">
                <a:xfrm>
                  <a:off x="6256338" y="2746375"/>
                  <a:ext cx="213221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3.0</a:t>
                  </a:r>
                </a:p>
              </p:txBody>
            </p:sp>
            <p:sp>
              <p:nvSpPr>
                <p:cNvPr id="48380" name="Line 584"/>
                <p:cNvSpPr>
                  <a:spLocks noChangeShapeType="1"/>
                </p:cNvSpPr>
                <p:nvPr/>
              </p:nvSpPr>
              <p:spPr bwMode="auto">
                <a:xfrm flipH="1">
                  <a:off x="6538913" y="56165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1" name="Line 585"/>
                <p:cNvSpPr>
                  <a:spLocks noChangeShapeType="1"/>
                </p:cNvSpPr>
                <p:nvPr/>
              </p:nvSpPr>
              <p:spPr bwMode="auto">
                <a:xfrm flipH="1">
                  <a:off x="6538913" y="51593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2" name="Line 586"/>
                <p:cNvSpPr>
                  <a:spLocks noChangeShapeType="1"/>
                </p:cNvSpPr>
                <p:nvPr/>
              </p:nvSpPr>
              <p:spPr bwMode="auto">
                <a:xfrm flipH="1">
                  <a:off x="6538913" y="47021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3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6538913" y="42322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4" name="Line 588"/>
                <p:cNvSpPr>
                  <a:spLocks noChangeShapeType="1"/>
                </p:cNvSpPr>
                <p:nvPr/>
              </p:nvSpPr>
              <p:spPr bwMode="auto">
                <a:xfrm flipH="1">
                  <a:off x="6538913" y="37750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5" name="Line 589"/>
                <p:cNvSpPr>
                  <a:spLocks noChangeShapeType="1"/>
                </p:cNvSpPr>
                <p:nvPr/>
              </p:nvSpPr>
              <p:spPr bwMode="auto">
                <a:xfrm flipH="1">
                  <a:off x="6538913" y="33178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6" name="Line 590"/>
                <p:cNvSpPr>
                  <a:spLocks noChangeShapeType="1"/>
                </p:cNvSpPr>
                <p:nvPr/>
              </p:nvSpPr>
              <p:spPr bwMode="auto">
                <a:xfrm flipH="1">
                  <a:off x="6538913" y="2860675"/>
                  <a:ext cx="508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7" name="Line 591"/>
                <p:cNvSpPr>
                  <a:spLocks noChangeShapeType="1"/>
                </p:cNvSpPr>
                <p:nvPr/>
              </p:nvSpPr>
              <p:spPr bwMode="auto">
                <a:xfrm flipV="1">
                  <a:off x="6589713" y="2581275"/>
                  <a:ext cx="1587" cy="30353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8" name="Rectangle 593"/>
                <p:cNvSpPr>
                  <a:spLocks noChangeArrowheads="1"/>
                </p:cNvSpPr>
                <p:nvPr/>
              </p:nvSpPr>
              <p:spPr bwMode="auto">
                <a:xfrm>
                  <a:off x="6767513" y="3343275"/>
                  <a:ext cx="571500" cy="22733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89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7046913" y="3127375"/>
                  <a:ext cx="1588" cy="2159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0" name="Line 595"/>
                <p:cNvSpPr>
                  <a:spLocks noChangeShapeType="1"/>
                </p:cNvSpPr>
                <p:nvPr/>
              </p:nvSpPr>
              <p:spPr bwMode="auto">
                <a:xfrm>
                  <a:off x="6907213" y="3127375"/>
                  <a:ext cx="2794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1" name="Rectangle 597"/>
                <p:cNvSpPr>
                  <a:spLocks noChangeArrowheads="1"/>
                </p:cNvSpPr>
                <p:nvPr/>
              </p:nvSpPr>
              <p:spPr bwMode="auto">
                <a:xfrm>
                  <a:off x="7694613" y="5045075"/>
                  <a:ext cx="571500" cy="5715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2" name="Line 598"/>
                <p:cNvSpPr>
                  <a:spLocks noChangeShapeType="1"/>
                </p:cNvSpPr>
                <p:nvPr/>
              </p:nvSpPr>
              <p:spPr bwMode="auto">
                <a:xfrm flipV="1">
                  <a:off x="7974013" y="4816475"/>
                  <a:ext cx="1588" cy="22860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3" name="Line 599"/>
                <p:cNvSpPr>
                  <a:spLocks noChangeShapeType="1"/>
                </p:cNvSpPr>
                <p:nvPr/>
              </p:nvSpPr>
              <p:spPr bwMode="auto">
                <a:xfrm>
                  <a:off x="7834313" y="4816475"/>
                  <a:ext cx="279400" cy="1588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394" name="Rectangle 600"/>
                <p:cNvSpPr>
                  <a:spLocks noChangeArrowheads="1"/>
                </p:cNvSpPr>
                <p:nvPr/>
              </p:nvSpPr>
              <p:spPr bwMode="auto">
                <a:xfrm>
                  <a:off x="6826250" y="5729288"/>
                  <a:ext cx="493774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Control</a:t>
                  </a:r>
                </a:p>
              </p:txBody>
            </p:sp>
            <p:sp>
              <p:nvSpPr>
                <p:cNvPr id="48395" name="Rectangle 601"/>
                <p:cNvSpPr>
                  <a:spLocks noChangeArrowheads="1"/>
                </p:cNvSpPr>
                <p:nvPr/>
              </p:nvSpPr>
              <p:spPr bwMode="auto">
                <a:xfrm>
                  <a:off x="7572375" y="5729288"/>
                  <a:ext cx="80318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NOSH-ASA</a:t>
                  </a:r>
                </a:p>
              </p:txBody>
            </p:sp>
            <p:sp>
              <p:nvSpPr>
                <p:cNvPr id="48396" name="Rectangle 602"/>
                <p:cNvSpPr>
                  <a:spLocks noChangeArrowheads="1"/>
                </p:cNvSpPr>
                <p:nvPr/>
              </p:nvSpPr>
              <p:spPr bwMode="auto">
                <a:xfrm>
                  <a:off x="7131050" y="5967413"/>
                  <a:ext cx="694875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Treatment</a:t>
                  </a:r>
                </a:p>
              </p:txBody>
            </p:sp>
            <p:sp>
              <p:nvSpPr>
                <p:cNvPr id="48397" name="Rectangle 603"/>
                <p:cNvSpPr>
                  <a:spLocks noChangeArrowheads="1"/>
                </p:cNvSpPr>
                <p:nvPr/>
              </p:nvSpPr>
              <p:spPr bwMode="auto">
                <a:xfrm rot="16200000">
                  <a:off x="5394325" y="3975627"/>
                  <a:ext cx="1057275" cy="1846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Tumor Mass, g</a:t>
                  </a:r>
                </a:p>
              </p:txBody>
            </p:sp>
            <p:cxnSp>
              <p:nvCxnSpPr>
                <p:cNvPr id="48398" name="AutoShape 605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6672263" y="3409950"/>
                  <a:ext cx="1685925" cy="914400"/>
                </a:xfrm>
                <a:prstGeom prst="bentConnector3">
                  <a:avLst>
                    <a:gd name="adj1" fmla="val -2264"/>
                  </a:avLst>
                </a:prstGeom>
                <a:noFill/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8399" name="Rectangle 606"/>
                <p:cNvSpPr>
                  <a:spLocks noChangeArrowheads="1"/>
                </p:cNvSpPr>
                <p:nvPr/>
              </p:nvSpPr>
              <p:spPr bwMode="auto">
                <a:xfrm>
                  <a:off x="7085013" y="2715153"/>
                  <a:ext cx="839787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P = 0.003</a:t>
                  </a:r>
                </a:p>
              </p:txBody>
            </p:sp>
            <p:sp>
              <p:nvSpPr>
                <p:cNvPr id="48400" name="Rectangle 607"/>
                <p:cNvSpPr>
                  <a:spLocks noChangeArrowheads="1"/>
                </p:cNvSpPr>
                <p:nvPr/>
              </p:nvSpPr>
              <p:spPr bwMode="auto">
                <a:xfrm>
                  <a:off x="7970838" y="3741738"/>
                  <a:ext cx="487362" cy="274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MS PGothic" panose="020B0600070205080204" pitchFamily="34" charset="-128"/>
                    </a:rPr>
                    <a:t>75%</a:t>
                  </a:r>
                </a:p>
              </p:txBody>
            </p:sp>
          </p:grpSp>
          <p:sp>
            <p:nvSpPr>
              <p:cNvPr id="48151" name="Rectangle 308"/>
              <p:cNvSpPr>
                <a:spLocks noChangeArrowheads="1"/>
              </p:cNvSpPr>
              <p:nvPr/>
            </p:nvSpPr>
            <p:spPr bwMode="auto">
              <a:xfrm>
                <a:off x="1838325" y="4217988"/>
                <a:ext cx="5984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rPr>
                  <a:t>Vehicle</a:t>
                </a:r>
              </a:p>
            </p:txBody>
          </p:sp>
          <p:sp>
            <p:nvSpPr>
              <p:cNvPr id="48152" name="Rectangle 310"/>
              <p:cNvSpPr>
                <a:spLocks noChangeArrowheads="1"/>
              </p:cNvSpPr>
              <p:nvPr/>
            </p:nvSpPr>
            <p:spPr bwMode="auto">
              <a:xfrm>
                <a:off x="1838325" y="4468813"/>
                <a:ext cx="976313" cy="246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S PGothic" panose="020B0600070205080204" pitchFamily="34" charset="-128"/>
                  </a:rPr>
                  <a:t>NOSH-aspirin</a:t>
                </a:r>
              </a:p>
            </p:txBody>
          </p:sp>
          <p:sp>
            <p:nvSpPr>
              <p:cNvPr id="48153" name="Oval 502"/>
              <p:cNvSpPr>
                <a:spLocks noChangeArrowheads="1"/>
              </p:cNvSpPr>
              <p:nvPr/>
            </p:nvSpPr>
            <p:spPr bwMode="auto">
              <a:xfrm>
                <a:off x="1762125" y="4294188"/>
                <a:ext cx="88900" cy="889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48154" name="Oval 504"/>
              <p:cNvSpPr>
                <a:spLocks noChangeArrowheads="1"/>
              </p:cNvSpPr>
              <p:nvPr/>
            </p:nvSpPr>
            <p:spPr bwMode="auto">
              <a:xfrm>
                <a:off x="1762125" y="4573588"/>
                <a:ext cx="63500" cy="63500"/>
              </a:xfrm>
              <a:prstGeom prst="ellipse">
                <a:avLst/>
              </a:prstGeom>
              <a:solidFill>
                <a:srgbClr val="0000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48148" name="TextBox 294"/>
            <p:cNvSpPr txBox="1">
              <a:spLocks noChangeArrowheads="1"/>
            </p:cNvSpPr>
            <p:nvPr/>
          </p:nvSpPr>
          <p:spPr bwMode="auto">
            <a:xfrm>
              <a:off x="5396972" y="5234520"/>
              <a:ext cx="24921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48149" name="Right Bracket 278"/>
            <p:cNvSpPr>
              <a:spLocks/>
            </p:cNvSpPr>
            <p:nvPr/>
          </p:nvSpPr>
          <p:spPr bwMode="auto">
            <a:xfrm>
              <a:off x="5370516" y="5158320"/>
              <a:ext cx="76200" cy="381000"/>
            </a:xfrm>
            <a:prstGeom prst="rightBracket">
              <a:avLst>
                <a:gd name="adj" fmla="val 8333"/>
              </a:avLst>
            </a:prstGeom>
            <a:solidFill>
              <a:srgbClr val="FFFFFF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grpSp>
        <p:nvGrpSpPr>
          <p:cNvPr id="48130" name="Group 295"/>
          <p:cNvGrpSpPr>
            <a:grpSpLocks/>
          </p:cNvGrpSpPr>
          <p:nvPr/>
        </p:nvGrpSpPr>
        <p:grpSpPr bwMode="auto">
          <a:xfrm>
            <a:off x="2971800" y="228600"/>
            <a:ext cx="4114800" cy="2057400"/>
            <a:chOff x="1219200" y="228600"/>
            <a:chExt cx="4114800" cy="2057400"/>
          </a:xfrm>
        </p:grpSpPr>
        <p:pic>
          <p:nvPicPr>
            <p:cNvPr id="48133" name="Picture 27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797" y="228600"/>
              <a:ext cx="2026203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2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228600"/>
              <a:ext cx="192328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Down Arrow 267"/>
            <p:cNvSpPr>
              <a:spLocks noChangeArrowheads="1"/>
            </p:cNvSpPr>
            <p:nvPr/>
          </p:nvSpPr>
          <p:spPr bwMode="auto">
            <a:xfrm>
              <a:off x="1447800" y="1392237"/>
              <a:ext cx="46038" cy="106363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36" name="Down Arrow 268"/>
            <p:cNvSpPr>
              <a:spLocks noChangeArrowheads="1"/>
            </p:cNvSpPr>
            <p:nvPr/>
          </p:nvSpPr>
          <p:spPr bwMode="auto">
            <a:xfrm>
              <a:off x="2303463" y="12763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37" name="Down Arrow 269"/>
            <p:cNvSpPr>
              <a:spLocks noChangeArrowheads="1"/>
            </p:cNvSpPr>
            <p:nvPr/>
          </p:nvSpPr>
          <p:spPr bwMode="auto">
            <a:xfrm>
              <a:off x="2800350" y="1358900"/>
              <a:ext cx="46038" cy="106363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38" name="Down Arrow 270"/>
            <p:cNvSpPr>
              <a:spLocks noChangeArrowheads="1"/>
            </p:cNvSpPr>
            <p:nvPr/>
          </p:nvSpPr>
          <p:spPr bwMode="auto">
            <a:xfrm>
              <a:off x="3581400" y="1524000"/>
              <a:ext cx="46037" cy="106362"/>
            </a:xfrm>
            <a:prstGeom prst="downArrow">
              <a:avLst>
                <a:gd name="adj1" fmla="val 50000"/>
                <a:gd name="adj2" fmla="val 49512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39" name="Down Arrow 271"/>
            <p:cNvSpPr>
              <a:spLocks noChangeArrowheads="1"/>
            </p:cNvSpPr>
            <p:nvPr/>
          </p:nvSpPr>
          <p:spPr bwMode="auto">
            <a:xfrm>
              <a:off x="4419600" y="16192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0" name="Down Arrow 272"/>
            <p:cNvSpPr>
              <a:spLocks noChangeArrowheads="1"/>
            </p:cNvSpPr>
            <p:nvPr/>
          </p:nvSpPr>
          <p:spPr bwMode="auto">
            <a:xfrm>
              <a:off x="5122863" y="1403350"/>
              <a:ext cx="46037" cy="106363"/>
            </a:xfrm>
            <a:prstGeom prst="downArrow">
              <a:avLst>
                <a:gd name="adj1" fmla="val 50000"/>
                <a:gd name="adj2" fmla="val 49513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1" name="Down Arrow 273"/>
            <p:cNvSpPr>
              <a:spLocks noChangeArrowheads="1"/>
            </p:cNvSpPr>
            <p:nvPr/>
          </p:nvSpPr>
          <p:spPr bwMode="auto">
            <a:xfrm flipV="1">
              <a:off x="1460500" y="199390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2" name="Down Arrow 274"/>
            <p:cNvSpPr>
              <a:spLocks noChangeArrowheads="1"/>
            </p:cNvSpPr>
            <p:nvPr/>
          </p:nvSpPr>
          <p:spPr bwMode="auto">
            <a:xfrm flipV="1">
              <a:off x="2286000" y="1874838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3" name="Down Arrow 275"/>
            <p:cNvSpPr>
              <a:spLocks noChangeArrowheads="1"/>
            </p:cNvSpPr>
            <p:nvPr/>
          </p:nvSpPr>
          <p:spPr bwMode="auto">
            <a:xfrm flipV="1">
              <a:off x="2800350" y="191135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4" name="Down Arrow 276"/>
            <p:cNvSpPr>
              <a:spLocks noChangeArrowheads="1"/>
            </p:cNvSpPr>
            <p:nvPr/>
          </p:nvSpPr>
          <p:spPr bwMode="auto">
            <a:xfrm flipV="1">
              <a:off x="3581400" y="1924050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5" name="Down Arrow 277"/>
            <p:cNvSpPr>
              <a:spLocks noChangeArrowheads="1"/>
            </p:cNvSpPr>
            <p:nvPr/>
          </p:nvSpPr>
          <p:spPr bwMode="auto">
            <a:xfrm flipV="1">
              <a:off x="4419600" y="1841500"/>
              <a:ext cx="46038" cy="152400"/>
            </a:xfrm>
            <a:prstGeom prst="downArrow">
              <a:avLst>
                <a:gd name="adj1" fmla="val 50000"/>
                <a:gd name="adj2" fmla="val 4951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48146" name="Down Arrow 278"/>
            <p:cNvSpPr>
              <a:spLocks noChangeArrowheads="1"/>
            </p:cNvSpPr>
            <p:nvPr/>
          </p:nvSpPr>
          <p:spPr bwMode="auto">
            <a:xfrm flipV="1">
              <a:off x="5137150" y="1849438"/>
              <a:ext cx="46038" cy="106362"/>
            </a:xfrm>
            <a:prstGeom prst="downArrow">
              <a:avLst>
                <a:gd name="adj1" fmla="val 50000"/>
                <a:gd name="adj2" fmla="val 49511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</p:grpSp>
      <p:pic>
        <p:nvPicPr>
          <p:cNvPr id="48131" name="Picture 2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464" y="228600"/>
            <a:ext cx="25733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863" y="135613"/>
            <a:ext cx="8731569" cy="654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Group 3"/>
          <p:cNvGrpSpPr>
            <a:grpSpLocks/>
          </p:cNvGrpSpPr>
          <p:nvPr/>
        </p:nvGrpSpPr>
        <p:grpSpPr bwMode="auto">
          <a:xfrm>
            <a:off x="3086101" y="838201"/>
            <a:ext cx="4725992" cy="6019799"/>
            <a:chOff x="45299313" y="20185063"/>
            <a:chExt cx="3773490" cy="5002212"/>
          </a:xfrm>
        </p:grpSpPr>
        <p:grpSp>
          <p:nvGrpSpPr>
            <p:cNvPr id="49155" name="Group 609"/>
            <p:cNvGrpSpPr>
              <a:grpSpLocks/>
            </p:cNvGrpSpPr>
            <p:nvPr/>
          </p:nvGrpSpPr>
          <p:grpSpPr bwMode="auto">
            <a:xfrm>
              <a:off x="45299313" y="20185063"/>
              <a:ext cx="3773490" cy="5002212"/>
              <a:chOff x="5648120" y="6326964"/>
              <a:chExt cx="3773567" cy="5001811"/>
            </a:xfrm>
          </p:grpSpPr>
          <p:pic>
            <p:nvPicPr>
              <p:cNvPr id="49162" name="Picture 18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832476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3" name="Picture 183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832476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648120" y="9423928"/>
                <a:ext cx="1211287" cy="3682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Apoptosis</a:t>
                </a:r>
              </a:p>
            </p:txBody>
          </p:sp>
          <p:pic>
            <p:nvPicPr>
              <p:cNvPr id="49165" name="Picture 183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678862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6" name="Picture 18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678862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7" name="Picture 18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48122" y="986090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168" name="Picture 18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042" y="9860908"/>
                <a:ext cx="1852645" cy="146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5986265" y="6326964"/>
                <a:ext cx="1196185" cy="4616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Vehicle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00784" y="6326964"/>
                <a:ext cx="1789149" cy="4619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NOSH-ASA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648120" y="7928623"/>
                <a:ext cx="1416079" cy="36827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Proliferation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48120" y="10958917"/>
                <a:ext cx="849330" cy="3698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NF-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Symbol" charset="2"/>
                    <a:ea typeface="ＭＳ Ｐゴシック" charset="-128"/>
                    <a:cs typeface="Symbol" charset="2"/>
                  </a:rPr>
                  <a:t>k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90"/>
                    </a:solidFill>
                    <a:effectLst/>
                    <a:uLnTx/>
                    <a:uFillTx/>
                    <a:latin typeface="Arial"/>
                    <a:ea typeface="ＭＳ Ｐゴシック" charset="-128"/>
                    <a:cs typeface="Arial"/>
                  </a:rPr>
                  <a:t>B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/>
                  <a:ea typeface="ＭＳ Ｐゴシック" charset="-128"/>
                  <a:cs typeface="Arial"/>
                </a:endParaRPr>
              </a:p>
            </p:txBody>
          </p:sp>
        </p:grpSp>
        <p:sp>
          <p:nvSpPr>
            <p:cNvPr id="49156" name="TextBox 2936"/>
            <p:cNvSpPr txBox="1">
              <a:spLocks noChangeArrowheads="1"/>
            </p:cNvSpPr>
            <p:nvPr/>
          </p:nvSpPr>
          <p:spPr bwMode="auto">
            <a:xfrm>
              <a:off x="45334238" y="206502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78.4 ± 8%</a:t>
              </a:r>
            </a:p>
          </p:txBody>
        </p:sp>
        <p:sp>
          <p:nvSpPr>
            <p:cNvPr id="49157" name="TextBox 2937"/>
            <p:cNvSpPr txBox="1">
              <a:spLocks noChangeArrowheads="1"/>
            </p:cNvSpPr>
            <p:nvPr/>
          </p:nvSpPr>
          <p:spPr bwMode="auto">
            <a:xfrm>
              <a:off x="47239238" y="206502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25.2 ± 3%</a:t>
              </a:r>
            </a:p>
          </p:txBody>
        </p:sp>
        <p:sp>
          <p:nvSpPr>
            <p:cNvPr id="49158" name="TextBox 2938"/>
            <p:cNvSpPr txBox="1">
              <a:spLocks noChangeArrowheads="1"/>
            </p:cNvSpPr>
            <p:nvPr/>
          </p:nvSpPr>
          <p:spPr bwMode="auto">
            <a:xfrm>
              <a:off x="45334238" y="22223413"/>
              <a:ext cx="139172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3.4 ± 0.3%</a:t>
              </a:r>
            </a:p>
          </p:txBody>
        </p:sp>
        <p:sp>
          <p:nvSpPr>
            <p:cNvPr id="49159" name="TextBox 2939"/>
            <p:cNvSpPr txBox="1">
              <a:spLocks noChangeArrowheads="1"/>
            </p:cNvSpPr>
            <p:nvPr/>
          </p:nvSpPr>
          <p:spPr bwMode="auto">
            <a:xfrm>
              <a:off x="47239238" y="22223413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83.9 ± 3%</a:t>
              </a:r>
            </a:p>
          </p:txBody>
        </p:sp>
        <p:sp>
          <p:nvSpPr>
            <p:cNvPr id="49160" name="TextBox 2940"/>
            <p:cNvSpPr txBox="1">
              <a:spLocks noChangeArrowheads="1"/>
            </p:cNvSpPr>
            <p:nvPr/>
          </p:nvSpPr>
          <p:spPr bwMode="auto">
            <a:xfrm>
              <a:off x="45334238" y="237363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63.6 ± 7%</a:t>
              </a:r>
            </a:p>
          </p:txBody>
        </p:sp>
        <p:sp>
          <p:nvSpPr>
            <p:cNvPr id="49161" name="TextBox 2941"/>
            <p:cNvSpPr txBox="1">
              <a:spLocks noChangeArrowheads="1"/>
            </p:cNvSpPr>
            <p:nvPr/>
          </p:nvSpPr>
          <p:spPr bwMode="auto">
            <a:xfrm>
              <a:off x="47239238" y="23736300"/>
              <a:ext cx="13276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14.7 ± 3%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206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3"/>
          <p:cNvSpPr txBox="1">
            <a:spLocks noChangeArrowheads="1"/>
          </p:cNvSpPr>
          <p:nvPr/>
        </p:nvSpPr>
        <p:spPr bwMode="auto">
          <a:xfrm>
            <a:off x="2438401" y="546101"/>
            <a:ext cx="7642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>
                <a:solidFill>
                  <a:srgbClr val="000090"/>
                </a:solidFill>
                <a:cs typeface="Arial" panose="020B0604020202020204" pitchFamily="34" charset="0"/>
              </a:rPr>
              <a:t>NOSH-ASA Induces ROS Within the Tumors</a:t>
            </a:r>
          </a:p>
        </p:txBody>
      </p:sp>
      <p:grpSp>
        <p:nvGrpSpPr>
          <p:cNvPr id="54275" name="Group 21"/>
          <p:cNvGrpSpPr>
            <a:grpSpLocks/>
          </p:cNvGrpSpPr>
          <p:nvPr/>
        </p:nvGrpSpPr>
        <p:grpSpPr bwMode="auto">
          <a:xfrm>
            <a:off x="3724275" y="1219200"/>
            <a:ext cx="4700588" cy="5094670"/>
            <a:chOff x="1970566" y="1223609"/>
            <a:chExt cx="4700529" cy="5095342"/>
          </a:xfrm>
        </p:grpSpPr>
        <p:pic>
          <p:nvPicPr>
            <p:cNvPr id="54276" name="Picture 22" descr="CTRL 1 H2DFDCA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310" y="1626321"/>
              <a:ext cx="2283338" cy="2283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7" name="Picture 23" descr="CTRL DE 2.tif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310" y="4019867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8" name="Picture 24" descr="Treatment 2 H2DFDCA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95" y="1623659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9" name="Picture 25" descr="Treatment DE 2.tif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095" y="4019867"/>
              <a:ext cx="2286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0" name="TextBox 13"/>
            <p:cNvSpPr txBox="1">
              <a:spLocks noChangeArrowheads="1"/>
            </p:cNvSpPr>
            <p:nvPr/>
          </p:nvSpPr>
          <p:spPr bwMode="auto">
            <a:xfrm>
              <a:off x="1980310" y="4036607"/>
              <a:ext cx="713648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•O</a:t>
              </a:r>
              <a:r>
                <a:rPr lang="en-US" altLang="en-US" b="1" baseline="-2500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b="1" baseline="30000">
                  <a:solidFill>
                    <a:srgbClr val="FFFFFF"/>
                  </a:solidFill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54281" name="TextBox 14"/>
            <p:cNvSpPr txBox="1">
              <a:spLocks noChangeArrowheads="1"/>
            </p:cNvSpPr>
            <p:nvPr/>
          </p:nvSpPr>
          <p:spPr bwMode="auto">
            <a:xfrm>
              <a:off x="1980310" y="1645601"/>
              <a:ext cx="873946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b="1" baseline="-2500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O</a:t>
              </a:r>
              <a:r>
                <a:rPr lang="en-US" altLang="en-US" b="1" baseline="-25000">
                  <a:solidFill>
                    <a:srgbClr val="FFFFFF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4282" name="TextBox 11"/>
            <p:cNvSpPr txBox="1">
              <a:spLocks noChangeArrowheads="1"/>
            </p:cNvSpPr>
            <p:nvPr/>
          </p:nvSpPr>
          <p:spPr bwMode="auto">
            <a:xfrm>
              <a:off x="2616361" y="1223609"/>
              <a:ext cx="106869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>
                  <a:solidFill>
                    <a:srgbClr val="000090"/>
                  </a:solidFill>
                  <a:cs typeface="Arial" panose="020B0604020202020204" pitchFamily="34" charset="0"/>
                </a:rPr>
                <a:t>Vehicle</a:t>
              </a:r>
            </a:p>
          </p:txBody>
        </p:sp>
        <p:sp>
          <p:nvSpPr>
            <p:cNvPr id="54283" name="TextBox 12"/>
            <p:cNvSpPr txBox="1">
              <a:spLocks noChangeArrowheads="1"/>
            </p:cNvSpPr>
            <p:nvPr/>
          </p:nvSpPr>
          <p:spPr bwMode="auto">
            <a:xfrm>
              <a:off x="4580260" y="1223609"/>
              <a:ext cx="18520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000" b="1">
                  <a:solidFill>
                    <a:srgbClr val="000090"/>
                  </a:solidFill>
                  <a:cs typeface="Arial" panose="020B0604020202020204" pitchFamily="34" charset="0"/>
                </a:rPr>
                <a:t>NOSH-aspirin</a:t>
              </a:r>
            </a:p>
          </p:txBody>
        </p:sp>
        <p:sp>
          <p:nvSpPr>
            <p:cNvPr id="54284" name="TextBox 30"/>
            <p:cNvSpPr txBox="1">
              <a:spLocks noChangeArrowheads="1"/>
            </p:cNvSpPr>
            <p:nvPr/>
          </p:nvSpPr>
          <p:spPr bwMode="auto">
            <a:xfrm>
              <a:off x="1970566" y="3475675"/>
              <a:ext cx="1366063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7 ± 1 %</a:t>
              </a:r>
            </a:p>
          </p:txBody>
        </p:sp>
        <p:sp>
          <p:nvSpPr>
            <p:cNvPr id="54285" name="TextBox 31"/>
            <p:cNvSpPr txBox="1">
              <a:spLocks noChangeArrowheads="1"/>
            </p:cNvSpPr>
            <p:nvPr/>
          </p:nvSpPr>
          <p:spPr bwMode="auto">
            <a:xfrm>
              <a:off x="4375351" y="3475675"/>
              <a:ext cx="1537581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90 ± 2 %</a:t>
              </a:r>
            </a:p>
          </p:txBody>
        </p:sp>
        <p:sp>
          <p:nvSpPr>
            <p:cNvPr id="54286" name="TextBox 32"/>
            <p:cNvSpPr txBox="1">
              <a:spLocks noChangeArrowheads="1"/>
            </p:cNvSpPr>
            <p:nvPr/>
          </p:nvSpPr>
          <p:spPr bwMode="auto">
            <a:xfrm>
              <a:off x="1970566" y="5857225"/>
              <a:ext cx="1366063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9 ± 1 %</a:t>
              </a:r>
            </a:p>
          </p:txBody>
        </p:sp>
        <p:sp>
          <p:nvSpPr>
            <p:cNvPr id="54287" name="TextBox 33"/>
            <p:cNvSpPr txBox="1">
              <a:spLocks noChangeArrowheads="1"/>
            </p:cNvSpPr>
            <p:nvPr/>
          </p:nvSpPr>
          <p:spPr bwMode="auto">
            <a:xfrm>
              <a:off x="4375351" y="5857225"/>
              <a:ext cx="1537581" cy="461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b="1">
                  <a:solidFill>
                    <a:srgbClr val="FFFFFF"/>
                  </a:solidFill>
                  <a:cs typeface="Arial" panose="020B0604020202020204" pitchFamily="34" charset="0"/>
                </a:rPr>
                <a:t>84 ± 3 %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3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8052"/>
            <a:ext cx="10515600" cy="77386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Trends</a:t>
            </a:r>
            <a:r>
              <a:rPr lang="en-US" dirty="0" smtClean="0"/>
              <a:t>:  Advances in Preclinical Models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	Expansion of PDX models to preserve tumor heterogeneity and predict clinical outcomes more accurately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	Use of 3D organoids and microfluidic platforms to represent complex tumor microenvironments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93768" y="6049007"/>
            <a:ext cx="2795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Opportunities</a:t>
            </a:r>
            <a:r>
              <a:rPr lang="en-US" sz="2400" dirty="0" smtClean="0"/>
              <a:t>??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86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1253</Words>
  <Application>Microsoft Office PowerPoint</Application>
  <PresentationFormat>Widescreen</PresentationFormat>
  <Paragraphs>212</Paragraphs>
  <Slides>29</Slides>
  <Notes>3</Notes>
  <HiddenSlides>10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MS PGothic</vt:lpstr>
      <vt:lpstr>MS PGothic</vt:lpstr>
      <vt:lpstr>Adobe Caslon Pro</vt:lpstr>
      <vt:lpstr>Arial</vt:lpstr>
      <vt:lpstr>Calibri</vt:lpstr>
      <vt:lpstr>Calibri (Body)</vt:lpstr>
      <vt:lpstr>Calibri Light</vt:lpstr>
      <vt:lpstr>Symbol</vt:lpstr>
      <vt:lpstr>Office Theme</vt:lpstr>
      <vt:lpstr>Blank Presentation</vt:lpstr>
      <vt:lpstr>1_Blank Presentation</vt:lpstr>
      <vt:lpstr>2_Blank Presentation</vt:lpstr>
      <vt:lpstr>Recent trends in cancer studies and opportunities</vt:lpstr>
      <vt:lpstr> Overview   Preclinical Cancer Research Trends 2025  </vt:lpstr>
      <vt:lpstr>Not so recent: just one example ……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Trends:  Advances in Preclinical Models  </vt:lpstr>
      <vt:lpstr>PowerPoint Presentation</vt:lpstr>
      <vt:lpstr>Opportunities: High-resolution 3D imaging for organoids and PDX models </vt:lpstr>
      <vt:lpstr>Opportunities Contd: High-resolution 3D imaging for organoids and PDX models</vt:lpstr>
      <vt:lpstr>Opportunities: Contd</vt:lpstr>
      <vt:lpstr>Opportunities Contd: High-resolution 3D imaging for organoids</vt:lpstr>
      <vt:lpstr>Trends : Integration of AI and Computational Tools in Preclinical Studies </vt:lpstr>
      <vt:lpstr>Immunotherapy in Preclinical Models</vt:lpstr>
      <vt:lpstr>Slide 5: Challenges in Preclinical Research  </vt:lpstr>
      <vt:lpstr>Overall Opportunities in Preclinical Research  </vt:lpstr>
      <vt:lpstr>PowerPoint Presentation</vt:lpstr>
      <vt:lpstr>Recent Trends in Clinical Cancer Research 2025 </vt:lpstr>
      <vt:lpstr>Advances in Immunotherapy and Targeted Therapies  </vt:lpstr>
      <vt:lpstr>Role of AI in Clinical Trials and Treatment Monitoring  </vt:lpstr>
      <vt:lpstr>Slide 11: Challenges in Clinical Cancer Research  </vt:lpstr>
      <vt:lpstr>Slide 12: Clinical Opportunities  </vt:lpstr>
      <vt:lpstr>Slide 13: Opportunities from Innovative Therapeutic Modalities  </vt:lpstr>
      <vt:lpstr>Clinical Imaging opportunity</vt:lpstr>
      <vt:lpstr>Clinical Opportunities: AI-enabled multimodal imaging for trial design and response assessment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Niharika Nath</dc:creator>
  <cp:lastModifiedBy>Niharika Nath</cp:lastModifiedBy>
  <cp:revision>26</cp:revision>
  <dcterms:created xsi:type="dcterms:W3CDTF">2025-10-30T20:34:42Z</dcterms:created>
  <dcterms:modified xsi:type="dcterms:W3CDTF">2025-10-31T06:23:47Z</dcterms:modified>
</cp:coreProperties>
</file>